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60" r:id="rId1"/>
  </p:sldMasterIdLst>
  <p:notesMasterIdLst>
    <p:notesMasterId r:id="rId38"/>
  </p:notesMasterIdLst>
  <p:sldIdLst>
    <p:sldId id="307" r:id="rId2"/>
    <p:sldId id="316" r:id="rId3"/>
    <p:sldId id="257" r:id="rId4"/>
    <p:sldId id="261" r:id="rId5"/>
    <p:sldId id="262" r:id="rId6"/>
    <p:sldId id="263" r:id="rId7"/>
    <p:sldId id="280" r:id="rId8"/>
    <p:sldId id="281" r:id="rId9"/>
    <p:sldId id="282" r:id="rId10"/>
    <p:sldId id="279" r:id="rId11"/>
    <p:sldId id="272" r:id="rId12"/>
    <p:sldId id="297" r:id="rId13"/>
    <p:sldId id="299" r:id="rId14"/>
    <p:sldId id="284" r:id="rId15"/>
    <p:sldId id="300" r:id="rId16"/>
    <p:sldId id="273" r:id="rId17"/>
    <p:sldId id="301" r:id="rId18"/>
    <p:sldId id="302" r:id="rId19"/>
    <p:sldId id="304" r:id="rId20"/>
    <p:sldId id="305" r:id="rId21"/>
    <p:sldId id="303" r:id="rId22"/>
    <p:sldId id="265" r:id="rId23"/>
    <p:sldId id="312" r:id="rId24"/>
    <p:sldId id="310" r:id="rId25"/>
    <p:sldId id="311" r:id="rId26"/>
    <p:sldId id="314" r:id="rId27"/>
    <p:sldId id="285" r:id="rId28"/>
    <p:sldId id="296" r:id="rId29"/>
    <p:sldId id="291" r:id="rId30"/>
    <p:sldId id="293" r:id="rId31"/>
    <p:sldId id="294" r:id="rId32"/>
    <p:sldId id="288" r:id="rId33"/>
    <p:sldId id="286" r:id="rId34"/>
    <p:sldId id="292" r:id="rId35"/>
    <p:sldId id="295" r:id="rId36"/>
    <p:sldId id="306" r:id="rId37"/>
  </p:sldIdLst>
  <p:sldSz cx="12192000" cy="6858000"/>
  <p:notesSz cx="6735763" cy="9866313"/>
  <p:defaultTextStyle>
    <a:defPPr>
      <a:defRPr lang="ja-JP"/>
    </a:defPPr>
    <a:lvl1pPr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1A0F89E-2728-3297-653F-CC4A1EC90F4C}"/>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185B7291-1435-2601-1B28-DC33250910BA}"/>
              </a:ext>
            </a:extLst>
          </p:cNvPr>
          <p:cNvSpPr>
            <a:spLocks noGrp="1"/>
          </p:cNvSpPr>
          <p:nvPr>
            <p:ph type="dt" idx="1"/>
          </p:nvPr>
        </p:nvSpPr>
        <p:spPr>
          <a:xfrm>
            <a:off x="3814763" y="0"/>
            <a:ext cx="2919412" cy="4953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B6AC95E-CB99-5245-8F69-6FB958CD9A19}" type="datetimeFigureOut">
              <a:rPr lang="ja-JP" altLang="en-US"/>
              <a:pPr/>
              <a:t>2023/3/19</a:t>
            </a:fld>
            <a:endParaRPr lang="ja-JP" altLang="en-US"/>
          </a:p>
        </p:txBody>
      </p:sp>
      <p:sp>
        <p:nvSpPr>
          <p:cNvPr id="4" name="スライド イメージ プレースホルダー 3">
            <a:extLst>
              <a:ext uri="{FF2B5EF4-FFF2-40B4-BE49-F238E27FC236}">
                <a16:creationId xmlns:a16="http://schemas.microsoft.com/office/drawing/2014/main" id="{982E61B1-5E38-E5F9-5975-64082508093F}"/>
              </a:ext>
            </a:extLst>
          </p:cNvPr>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89B38029-8D5D-356F-F773-753F7561A708}"/>
              </a:ext>
            </a:extLst>
          </p:cNvPr>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8DFBC5C6-FF8F-BE2F-82F8-280E5655A04F}"/>
              </a:ext>
            </a:extLst>
          </p:cNvPr>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3A1C74D9-5E68-E075-133D-AE2A6EE174B5}"/>
              </a:ext>
            </a:extLst>
          </p:cNvPr>
          <p:cNvSpPr>
            <a:spLocks noGrp="1"/>
          </p:cNvSpPr>
          <p:nvPr>
            <p:ph type="sldNum" sz="quarter" idx="5"/>
          </p:nvPr>
        </p:nvSpPr>
        <p:spPr>
          <a:xfrm>
            <a:off x="3814763" y="9371013"/>
            <a:ext cx="2919412"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5AB63C0-88F9-C549-8EC1-D83B467AD5F9}" type="slidenum">
              <a:rPr lang="ja-JP" altLang="en-US"/>
              <a:pPr/>
              <a:t>‹#›</a:t>
            </a:fld>
            <a:endParaRPr lang="ja-JP"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スライド イメージ プレースホルダー 1">
            <a:extLst>
              <a:ext uri="{FF2B5EF4-FFF2-40B4-BE49-F238E27FC236}">
                <a16:creationId xmlns:a16="http://schemas.microsoft.com/office/drawing/2014/main" id="{BB786DBA-4697-1CDF-C044-57A581F9E1C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ノート プレースホルダー 2">
            <a:extLst>
              <a:ext uri="{FF2B5EF4-FFF2-40B4-BE49-F238E27FC236}">
                <a16:creationId xmlns:a16="http://schemas.microsoft.com/office/drawing/2014/main" id="{B86E3000-DA83-3E16-0ADF-815607BE18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a:t> </a:t>
            </a:r>
          </a:p>
          <a:p>
            <a:pPr>
              <a:spcBef>
                <a:spcPct val="0"/>
              </a:spcBef>
            </a:pPr>
            <a:r>
              <a:rPr lang="ja-JP" altLang="en-US"/>
              <a:t>第二次救急医療機関 </a:t>
            </a:r>
          </a:p>
          <a:p>
            <a:pPr>
              <a:spcBef>
                <a:spcPct val="0"/>
              </a:spcBef>
            </a:pPr>
            <a:r>
              <a:rPr lang="ja-JP" altLang="en-US"/>
              <a:t>「入院治療を必要とする患者」に対応する機関。都道府県が定めた医療圏域</a:t>
            </a:r>
          </a:p>
          <a:p>
            <a:pPr>
              <a:spcBef>
                <a:spcPct val="0"/>
              </a:spcBef>
            </a:pPr>
            <a:r>
              <a:rPr lang="ja-JP" altLang="en-US"/>
              <a:t>（二次医療圏）ごとに整備するため、市町村の垣根を越えた整備が必要なこと</a:t>
            </a:r>
          </a:p>
          <a:p>
            <a:pPr>
              <a:spcBef>
                <a:spcPct val="0"/>
              </a:spcBef>
            </a:pPr>
            <a:r>
              <a:rPr lang="ja-JP" altLang="en-US"/>
              <a:t>が多い。対象は肺炎、脳梗塞などの患者になる。 </a:t>
            </a:r>
          </a:p>
          <a:p>
            <a:pPr>
              <a:spcBef>
                <a:spcPct val="0"/>
              </a:spcBef>
            </a:pPr>
            <a:r>
              <a:rPr lang="ja-JP" altLang="en-US"/>
              <a:t>近年は小児救急医療へ対応するため、通常の二次救急（内科、外科、脳外科</a:t>
            </a:r>
          </a:p>
          <a:p>
            <a:pPr>
              <a:spcBef>
                <a:spcPct val="0"/>
              </a:spcBef>
            </a:pPr>
            <a:r>
              <a:rPr lang="ja-JP" altLang="en-US"/>
              <a:t>等）とは別に、小児二次救急医療の体制を独自に組む医療圏もある。</a:t>
            </a:r>
            <a:endParaRPr lang="en-US" altLang="ja-JP"/>
          </a:p>
          <a:p>
            <a:pPr>
              <a:spcBef>
                <a:spcPct val="0"/>
              </a:spcBef>
            </a:pPr>
            <a:r>
              <a:rPr lang="ja-JP" altLang="en-US"/>
              <a:t>第三次救急医療機関 </a:t>
            </a:r>
          </a:p>
          <a:p>
            <a:pPr>
              <a:spcBef>
                <a:spcPct val="0"/>
              </a:spcBef>
            </a:pPr>
            <a:r>
              <a:rPr lang="ja-JP" altLang="en-US"/>
              <a:t> 二次救急医療では対応できない複数診療科にわたる特に高度な処置が必要、</a:t>
            </a:r>
          </a:p>
          <a:p>
            <a:pPr>
              <a:spcBef>
                <a:spcPct val="0"/>
              </a:spcBef>
            </a:pPr>
            <a:r>
              <a:rPr lang="ja-JP" altLang="en-US"/>
              <a:t>または重篤な患者への対応機関。平たく言えば、「ICU（集中治療室）で加療す</a:t>
            </a:r>
          </a:p>
          <a:p>
            <a:pPr>
              <a:spcBef>
                <a:spcPct val="0"/>
              </a:spcBef>
            </a:pPr>
            <a:r>
              <a:rPr lang="ja-JP" altLang="en-US"/>
              <a:t>る必要がある患者」への医療を指す。対象は心筋梗塞、多発外傷、重症熱傷な</a:t>
            </a:r>
          </a:p>
          <a:p>
            <a:pPr>
              <a:spcBef>
                <a:spcPct val="0"/>
              </a:spcBef>
            </a:pPr>
            <a:r>
              <a:rPr lang="ja-JP" altLang="en-US"/>
              <a:t>どの患者になる。</a:t>
            </a:r>
          </a:p>
          <a:p>
            <a:pPr>
              <a:spcBef>
                <a:spcPct val="0"/>
              </a:spcBef>
            </a:pPr>
            <a:endParaRPr lang="ja-JP" altLang="en-US"/>
          </a:p>
        </p:txBody>
      </p:sp>
      <p:sp>
        <p:nvSpPr>
          <p:cNvPr id="39939" name="スライド番号プレースホルダー 3">
            <a:extLst>
              <a:ext uri="{FF2B5EF4-FFF2-40B4-BE49-F238E27FC236}">
                <a16:creationId xmlns:a16="http://schemas.microsoft.com/office/drawing/2014/main" id="{FD423A44-635B-56BB-1CE7-67E2C599BD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fld id="{0E66AD08-0724-0B4B-86AD-791CA08985CB}" type="slidenum">
              <a:rPr lang="ja-JP" altLang="en-US"/>
              <a:pPr/>
              <a:t>22</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 3">
            <a:extLst>
              <a:ext uri="{FF2B5EF4-FFF2-40B4-BE49-F238E27FC236}">
                <a16:creationId xmlns:a16="http://schemas.microsoft.com/office/drawing/2014/main" id="{B12D05CA-0FB4-1E45-FDE7-0D9C340886AD}"/>
              </a:ext>
            </a:extLst>
          </p:cNvPr>
          <p:cNvSpPr>
            <a:spLocks noGrp="1"/>
          </p:cNvSpPr>
          <p:nvPr>
            <p:ph type="dt" sz="half" idx="10"/>
          </p:nvPr>
        </p:nvSpPr>
        <p:spPr/>
        <p:txBody>
          <a:bodyPr/>
          <a:lstStyle>
            <a:lvl1pPr>
              <a:defRPr/>
            </a:lvl1pPr>
          </a:lstStyle>
          <a:p>
            <a:fld id="{0386B4BD-4393-CA47-BC38-3674B65A31F8}" type="datetimeFigureOut">
              <a:rPr lang="ja-JP" altLang="en-US"/>
              <a:pPr/>
              <a:t>2023/3/19</a:t>
            </a:fld>
            <a:endParaRPr lang="ja-JP" altLang="en-US"/>
          </a:p>
        </p:txBody>
      </p:sp>
      <p:sp>
        <p:nvSpPr>
          <p:cNvPr id="5" name="フッター プレースホルダ 4">
            <a:extLst>
              <a:ext uri="{FF2B5EF4-FFF2-40B4-BE49-F238E27FC236}">
                <a16:creationId xmlns:a16="http://schemas.microsoft.com/office/drawing/2014/main" id="{8E036BF4-01C5-CE31-DC96-B9EDF72E908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85D070DD-E18A-4C6E-0C99-2CBB8049EC90}"/>
              </a:ext>
            </a:extLst>
          </p:cNvPr>
          <p:cNvSpPr>
            <a:spLocks noGrp="1"/>
          </p:cNvSpPr>
          <p:nvPr>
            <p:ph type="sldNum" sz="quarter" idx="12"/>
          </p:nvPr>
        </p:nvSpPr>
        <p:spPr/>
        <p:txBody>
          <a:bodyPr/>
          <a:lstStyle>
            <a:lvl1pPr>
              <a:defRPr/>
            </a:lvl1pPr>
          </a:lstStyle>
          <a:p>
            <a:fld id="{BA944DE6-EAEA-604E-BD2C-2885C3857FD9}" type="slidenum">
              <a:rPr lang="ja-JP" altLang="en-US"/>
              <a:pPr/>
              <a:t>‹#›</a:t>
            </a:fld>
            <a:endParaRPr lang="ja-JP" altLang="en-US"/>
          </a:p>
        </p:txBody>
      </p:sp>
    </p:spTree>
    <p:extLst>
      <p:ext uri="{BB962C8B-B14F-4D97-AF65-F5344CB8AC3E}">
        <p14:creationId xmlns:p14="http://schemas.microsoft.com/office/powerpoint/2010/main" val="100665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86B8A8F6-A941-A737-0476-5441BF67A562}"/>
              </a:ext>
            </a:extLst>
          </p:cNvPr>
          <p:cNvSpPr>
            <a:spLocks noGrp="1"/>
          </p:cNvSpPr>
          <p:nvPr>
            <p:ph type="dt" sz="half" idx="10"/>
          </p:nvPr>
        </p:nvSpPr>
        <p:spPr/>
        <p:txBody>
          <a:bodyPr/>
          <a:lstStyle>
            <a:lvl1pPr>
              <a:defRPr/>
            </a:lvl1pPr>
          </a:lstStyle>
          <a:p>
            <a:fld id="{06F56C69-350C-BF4C-9A3D-46F72D1B63DC}" type="datetimeFigureOut">
              <a:rPr lang="ja-JP" altLang="en-US"/>
              <a:pPr/>
              <a:t>2023/3/19</a:t>
            </a:fld>
            <a:endParaRPr lang="ja-JP" altLang="en-US"/>
          </a:p>
        </p:txBody>
      </p:sp>
      <p:sp>
        <p:nvSpPr>
          <p:cNvPr id="5" name="フッター プレースホルダ 4">
            <a:extLst>
              <a:ext uri="{FF2B5EF4-FFF2-40B4-BE49-F238E27FC236}">
                <a16:creationId xmlns:a16="http://schemas.microsoft.com/office/drawing/2014/main" id="{5E0E53B7-5DB3-68BA-9B02-20B9EB1D5207}"/>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B3C9F0BC-EC49-8FA5-5E62-30E4FE291056}"/>
              </a:ext>
            </a:extLst>
          </p:cNvPr>
          <p:cNvSpPr>
            <a:spLocks noGrp="1"/>
          </p:cNvSpPr>
          <p:nvPr>
            <p:ph type="sldNum" sz="quarter" idx="12"/>
          </p:nvPr>
        </p:nvSpPr>
        <p:spPr/>
        <p:txBody>
          <a:bodyPr/>
          <a:lstStyle>
            <a:lvl1pPr>
              <a:defRPr/>
            </a:lvl1pPr>
          </a:lstStyle>
          <a:p>
            <a:fld id="{0AE321BF-24CB-8946-A361-6ED1AF5D94AD}" type="slidenum">
              <a:rPr lang="ja-JP" altLang="en-US"/>
              <a:pPr/>
              <a:t>‹#›</a:t>
            </a:fld>
            <a:endParaRPr lang="ja-JP" altLang="en-US"/>
          </a:p>
        </p:txBody>
      </p:sp>
    </p:spTree>
    <p:extLst>
      <p:ext uri="{BB962C8B-B14F-4D97-AF65-F5344CB8AC3E}">
        <p14:creationId xmlns:p14="http://schemas.microsoft.com/office/powerpoint/2010/main" val="1994704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523D61B5-C335-054D-CD57-CCAA0041A4ED}"/>
              </a:ext>
            </a:extLst>
          </p:cNvPr>
          <p:cNvSpPr>
            <a:spLocks noGrp="1"/>
          </p:cNvSpPr>
          <p:nvPr>
            <p:ph type="dt" sz="half" idx="10"/>
          </p:nvPr>
        </p:nvSpPr>
        <p:spPr/>
        <p:txBody>
          <a:bodyPr/>
          <a:lstStyle>
            <a:lvl1pPr>
              <a:defRPr/>
            </a:lvl1pPr>
          </a:lstStyle>
          <a:p>
            <a:fld id="{C3AF367C-230B-FD4D-BDFB-AA8816067C98}" type="datetimeFigureOut">
              <a:rPr lang="ja-JP" altLang="en-US"/>
              <a:pPr/>
              <a:t>2023/3/19</a:t>
            </a:fld>
            <a:endParaRPr lang="ja-JP" altLang="en-US"/>
          </a:p>
        </p:txBody>
      </p:sp>
      <p:sp>
        <p:nvSpPr>
          <p:cNvPr id="5" name="フッター プレースホルダ 4">
            <a:extLst>
              <a:ext uri="{FF2B5EF4-FFF2-40B4-BE49-F238E27FC236}">
                <a16:creationId xmlns:a16="http://schemas.microsoft.com/office/drawing/2014/main" id="{E0EC007D-9259-C1A0-FD29-83793F01B41E}"/>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45F34851-3EB6-C487-C5B6-F3DD5A416CA7}"/>
              </a:ext>
            </a:extLst>
          </p:cNvPr>
          <p:cNvSpPr>
            <a:spLocks noGrp="1"/>
          </p:cNvSpPr>
          <p:nvPr>
            <p:ph type="sldNum" sz="quarter" idx="12"/>
          </p:nvPr>
        </p:nvSpPr>
        <p:spPr/>
        <p:txBody>
          <a:bodyPr/>
          <a:lstStyle>
            <a:lvl1pPr>
              <a:defRPr/>
            </a:lvl1pPr>
          </a:lstStyle>
          <a:p>
            <a:fld id="{A4D2E558-FE29-D349-946C-63EB527C9E22}" type="slidenum">
              <a:rPr lang="ja-JP" altLang="en-US"/>
              <a:pPr/>
              <a:t>‹#›</a:t>
            </a:fld>
            <a:endParaRPr lang="ja-JP" altLang="en-US"/>
          </a:p>
        </p:txBody>
      </p:sp>
    </p:spTree>
    <p:extLst>
      <p:ext uri="{BB962C8B-B14F-4D97-AF65-F5344CB8AC3E}">
        <p14:creationId xmlns:p14="http://schemas.microsoft.com/office/powerpoint/2010/main" val="239113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E4363DA8-048A-B184-0EC8-064088919CF9}"/>
              </a:ext>
            </a:extLst>
          </p:cNvPr>
          <p:cNvSpPr>
            <a:spLocks noGrp="1"/>
          </p:cNvSpPr>
          <p:nvPr>
            <p:ph type="dt" sz="half" idx="10"/>
          </p:nvPr>
        </p:nvSpPr>
        <p:spPr/>
        <p:txBody>
          <a:bodyPr/>
          <a:lstStyle>
            <a:lvl1pPr>
              <a:defRPr/>
            </a:lvl1pPr>
          </a:lstStyle>
          <a:p>
            <a:fld id="{4691A4C6-382E-ED4F-9F70-6C951F74D544}" type="datetimeFigureOut">
              <a:rPr lang="ja-JP" altLang="en-US"/>
              <a:pPr/>
              <a:t>2023/3/19</a:t>
            </a:fld>
            <a:endParaRPr lang="ja-JP" altLang="en-US"/>
          </a:p>
        </p:txBody>
      </p:sp>
      <p:sp>
        <p:nvSpPr>
          <p:cNvPr id="5" name="フッター プレースホルダ 4">
            <a:extLst>
              <a:ext uri="{FF2B5EF4-FFF2-40B4-BE49-F238E27FC236}">
                <a16:creationId xmlns:a16="http://schemas.microsoft.com/office/drawing/2014/main" id="{6D792170-9F15-5EAE-F1A6-58768957178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2C7A9E68-C6BD-9EAF-BA9F-6285D974E473}"/>
              </a:ext>
            </a:extLst>
          </p:cNvPr>
          <p:cNvSpPr>
            <a:spLocks noGrp="1"/>
          </p:cNvSpPr>
          <p:nvPr>
            <p:ph type="sldNum" sz="quarter" idx="12"/>
          </p:nvPr>
        </p:nvSpPr>
        <p:spPr/>
        <p:txBody>
          <a:bodyPr/>
          <a:lstStyle>
            <a:lvl1pPr>
              <a:defRPr/>
            </a:lvl1pPr>
          </a:lstStyle>
          <a:p>
            <a:fld id="{E63CC7B0-FA78-C147-88E1-37E53CF1A1CC}" type="slidenum">
              <a:rPr lang="ja-JP" altLang="en-US"/>
              <a:pPr/>
              <a:t>‹#›</a:t>
            </a:fld>
            <a:endParaRPr lang="ja-JP" altLang="en-US"/>
          </a:p>
        </p:txBody>
      </p:sp>
    </p:spTree>
    <p:extLst>
      <p:ext uri="{BB962C8B-B14F-4D97-AF65-F5344CB8AC3E}">
        <p14:creationId xmlns:p14="http://schemas.microsoft.com/office/powerpoint/2010/main" val="3594426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 3">
            <a:extLst>
              <a:ext uri="{FF2B5EF4-FFF2-40B4-BE49-F238E27FC236}">
                <a16:creationId xmlns:a16="http://schemas.microsoft.com/office/drawing/2014/main" id="{4C3E6295-016C-AF59-5A6D-AA1A694E5601}"/>
              </a:ext>
            </a:extLst>
          </p:cNvPr>
          <p:cNvSpPr>
            <a:spLocks noGrp="1"/>
          </p:cNvSpPr>
          <p:nvPr>
            <p:ph type="dt" sz="half" idx="10"/>
          </p:nvPr>
        </p:nvSpPr>
        <p:spPr/>
        <p:txBody>
          <a:bodyPr/>
          <a:lstStyle>
            <a:lvl1pPr>
              <a:defRPr/>
            </a:lvl1pPr>
          </a:lstStyle>
          <a:p>
            <a:fld id="{6C11BFC0-F43B-E643-B054-189E84408F72}" type="datetimeFigureOut">
              <a:rPr lang="ja-JP" altLang="en-US"/>
              <a:pPr/>
              <a:t>2023/3/19</a:t>
            </a:fld>
            <a:endParaRPr lang="ja-JP" altLang="en-US"/>
          </a:p>
        </p:txBody>
      </p:sp>
      <p:sp>
        <p:nvSpPr>
          <p:cNvPr id="5" name="フッター プレースホルダ 4">
            <a:extLst>
              <a:ext uri="{FF2B5EF4-FFF2-40B4-BE49-F238E27FC236}">
                <a16:creationId xmlns:a16="http://schemas.microsoft.com/office/drawing/2014/main" id="{FD6A9681-C113-C0C8-1BF4-21179940E847}"/>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4CAB7EB5-46B8-1920-FAD1-8F7617FD196C}"/>
              </a:ext>
            </a:extLst>
          </p:cNvPr>
          <p:cNvSpPr>
            <a:spLocks noGrp="1"/>
          </p:cNvSpPr>
          <p:nvPr>
            <p:ph type="sldNum" sz="quarter" idx="12"/>
          </p:nvPr>
        </p:nvSpPr>
        <p:spPr/>
        <p:txBody>
          <a:bodyPr/>
          <a:lstStyle>
            <a:lvl1pPr>
              <a:defRPr/>
            </a:lvl1pPr>
          </a:lstStyle>
          <a:p>
            <a:fld id="{74089772-86D3-BD40-A8F2-C66CED99860E}" type="slidenum">
              <a:rPr lang="ja-JP" altLang="en-US"/>
              <a:pPr/>
              <a:t>‹#›</a:t>
            </a:fld>
            <a:endParaRPr lang="ja-JP" altLang="en-US"/>
          </a:p>
        </p:txBody>
      </p:sp>
    </p:spTree>
    <p:extLst>
      <p:ext uri="{BB962C8B-B14F-4D97-AF65-F5344CB8AC3E}">
        <p14:creationId xmlns:p14="http://schemas.microsoft.com/office/powerpoint/2010/main" val="378249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114F5B50-C88C-3467-0660-8093D1B86F16}"/>
              </a:ext>
            </a:extLst>
          </p:cNvPr>
          <p:cNvSpPr>
            <a:spLocks noGrp="1"/>
          </p:cNvSpPr>
          <p:nvPr>
            <p:ph type="dt" sz="half" idx="10"/>
          </p:nvPr>
        </p:nvSpPr>
        <p:spPr/>
        <p:txBody>
          <a:bodyPr/>
          <a:lstStyle>
            <a:lvl1pPr>
              <a:defRPr/>
            </a:lvl1pPr>
          </a:lstStyle>
          <a:p>
            <a:fld id="{02420520-7E47-2F41-9CB5-98AAFEA1D166}" type="datetimeFigureOut">
              <a:rPr lang="ja-JP" altLang="en-US"/>
              <a:pPr/>
              <a:t>2023/3/19</a:t>
            </a:fld>
            <a:endParaRPr lang="ja-JP" altLang="en-US"/>
          </a:p>
        </p:txBody>
      </p:sp>
      <p:sp>
        <p:nvSpPr>
          <p:cNvPr id="6" name="フッター プレースホルダ 4">
            <a:extLst>
              <a:ext uri="{FF2B5EF4-FFF2-40B4-BE49-F238E27FC236}">
                <a16:creationId xmlns:a16="http://schemas.microsoft.com/office/drawing/2014/main" id="{691C173C-97ED-C6DB-1ECE-61C7A85FFB2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C82E52EB-40A9-8C12-8665-6450FF6A110E}"/>
              </a:ext>
            </a:extLst>
          </p:cNvPr>
          <p:cNvSpPr>
            <a:spLocks noGrp="1"/>
          </p:cNvSpPr>
          <p:nvPr>
            <p:ph type="sldNum" sz="quarter" idx="12"/>
          </p:nvPr>
        </p:nvSpPr>
        <p:spPr/>
        <p:txBody>
          <a:bodyPr/>
          <a:lstStyle>
            <a:lvl1pPr>
              <a:defRPr/>
            </a:lvl1pPr>
          </a:lstStyle>
          <a:p>
            <a:fld id="{2419463B-EEE2-804D-A64D-FD4CA024DF13}" type="slidenum">
              <a:rPr lang="ja-JP" altLang="en-US"/>
              <a:pPr/>
              <a:t>‹#›</a:t>
            </a:fld>
            <a:endParaRPr lang="ja-JP" altLang="en-US"/>
          </a:p>
        </p:txBody>
      </p:sp>
    </p:spTree>
    <p:extLst>
      <p:ext uri="{BB962C8B-B14F-4D97-AF65-F5344CB8AC3E}">
        <p14:creationId xmlns:p14="http://schemas.microsoft.com/office/powerpoint/2010/main" val="270999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3F8B46CF-3742-8C86-0905-E76A40C083DA}"/>
              </a:ext>
            </a:extLst>
          </p:cNvPr>
          <p:cNvSpPr>
            <a:spLocks noGrp="1"/>
          </p:cNvSpPr>
          <p:nvPr>
            <p:ph type="dt" sz="half" idx="10"/>
          </p:nvPr>
        </p:nvSpPr>
        <p:spPr/>
        <p:txBody>
          <a:bodyPr/>
          <a:lstStyle>
            <a:lvl1pPr>
              <a:defRPr/>
            </a:lvl1pPr>
          </a:lstStyle>
          <a:p>
            <a:fld id="{BA53154A-C991-454D-B8A2-A711D4099E87}" type="datetimeFigureOut">
              <a:rPr lang="ja-JP" altLang="en-US"/>
              <a:pPr/>
              <a:t>2023/3/19</a:t>
            </a:fld>
            <a:endParaRPr lang="ja-JP" altLang="en-US"/>
          </a:p>
        </p:txBody>
      </p:sp>
      <p:sp>
        <p:nvSpPr>
          <p:cNvPr id="8" name="フッター プレースホルダ 4">
            <a:extLst>
              <a:ext uri="{FF2B5EF4-FFF2-40B4-BE49-F238E27FC236}">
                <a16:creationId xmlns:a16="http://schemas.microsoft.com/office/drawing/2014/main" id="{C0370C92-B565-78E2-DB72-56DE70126CD8}"/>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DC360815-84A3-CF6D-CF43-33F00F7A602A}"/>
              </a:ext>
            </a:extLst>
          </p:cNvPr>
          <p:cNvSpPr>
            <a:spLocks noGrp="1"/>
          </p:cNvSpPr>
          <p:nvPr>
            <p:ph type="sldNum" sz="quarter" idx="12"/>
          </p:nvPr>
        </p:nvSpPr>
        <p:spPr/>
        <p:txBody>
          <a:bodyPr/>
          <a:lstStyle>
            <a:lvl1pPr>
              <a:defRPr/>
            </a:lvl1pPr>
          </a:lstStyle>
          <a:p>
            <a:fld id="{0E29BB22-6739-E245-80EC-3EC7A6216C4F}" type="slidenum">
              <a:rPr lang="ja-JP" altLang="en-US"/>
              <a:pPr/>
              <a:t>‹#›</a:t>
            </a:fld>
            <a:endParaRPr lang="ja-JP" altLang="en-US"/>
          </a:p>
        </p:txBody>
      </p:sp>
    </p:spTree>
    <p:extLst>
      <p:ext uri="{BB962C8B-B14F-4D97-AF65-F5344CB8AC3E}">
        <p14:creationId xmlns:p14="http://schemas.microsoft.com/office/powerpoint/2010/main" val="321382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3">
            <a:extLst>
              <a:ext uri="{FF2B5EF4-FFF2-40B4-BE49-F238E27FC236}">
                <a16:creationId xmlns:a16="http://schemas.microsoft.com/office/drawing/2014/main" id="{8E597587-6F4B-9A89-BF1D-B5053C55FA19}"/>
              </a:ext>
            </a:extLst>
          </p:cNvPr>
          <p:cNvSpPr>
            <a:spLocks noGrp="1"/>
          </p:cNvSpPr>
          <p:nvPr>
            <p:ph type="dt" sz="half" idx="10"/>
          </p:nvPr>
        </p:nvSpPr>
        <p:spPr/>
        <p:txBody>
          <a:bodyPr/>
          <a:lstStyle>
            <a:lvl1pPr>
              <a:defRPr/>
            </a:lvl1pPr>
          </a:lstStyle>
          <a:p>
            <a:fld id="{CF5F4A38-977A-BC4F-BDF5-C0C9BFE12CC0}" type="datetimeFigureOut">
              <a:rPr lang="ja-JP" altLang="en-US"/>
              <a:pPr/>
              <a:t>2023/3/19</a:t>
            </a:fld>
            <a:endParaRPr lang="ja-JP" altLang="en-US"/>
          </a:p>
        </p:txBody>
      </p:sp>
      <p:sp>
        <p:nvSpPr>
          <p:cNvPr id="4" name="フッター プレースホルダ 4">
            <a:extLst>
              <a:ext uri="{FF2B5EF4-FFF2-40B4-BE49-F238E27FC236}">
                <a16:creationId xmlns:a16="http://schemas.microsoft.com/office/drawing/2014/main" id="{0C46538B-C627-9936-D481-8C2163BB8FDB}"/>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553505F4-49D4-A426-8384-D7277B2BEBAF}"/>
              </a:ext>
            </a:extLst>
          </p:cNvPr>
          <p:cNvSpPr>
            <a:spLocks noGrp="1"/>
          </p:cNvSpPr>
          <p:nvPr>
            <p:ph type="sldNum" sz="quarter" idx="12"/>
          </p:nvPr>
        </p:nvSpPr>
        <p:spPr/>
        <p:txBody>
          <a:bodyPr/>
          <a:lstStyle>
            <a:lvl1pPr>
              <a:defRPr/>
            </a:lvl1pPr>
          </a:lstStyle>
          <a:p>
            <a:fld id="{A25E6BAD-B060-CB40-88BD-37CDE0C5A044}" type="slidenum">
              <a:rPr lang="ja-JP" altLang="en-US"/>
              <a:pPr/>
              <a:t>‹#›</a:t>
            </a:fld>
            <a:endParaRPr lang="ja-JP" altLang="en-US"/>
          </a:p>
        </p:txBody>
      </p:sp>
    </p:spTree>
    <p:extLst>
      <p:ext uri="{BB962C8B-B14F-4D97-AF65-F5344CB8AC3E}">
        <p14:creationId xmlns:p14="http://schemas.microsoft.com/office/powerpoint/2010/main" val="89688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F0CFD84A-6B72-95B2-52C6-B5AE3CE62F58}"/>
              </a:ext>
            </a:extLst>
          </p:cNvPr>
          <p:cNvSpPr>
            <a:spLocks noGrp="1"/>
          </p:cNvSpPr>
          <p:nvPr>
            <p:ph type="dt" sz="half" idx="10"/>
          </p:nvPr>
        </p:nvSpPr>
        <p:spPr/>
        <p:txBody>
          <a:bodyPr/>
          <a:lstStyle>
            <a:lvl1pPr>
              <a:defRPr/>
            </a:lvl1pPr>
          </a:lstStyle>
          <a:p>
            <a:fld id="{6553A3FC-B8E7-C347-8D33-29C9416011BA}" type="datetimeFigureOut">
              <a:rPr lang="ja-JP" altLang="en-US"/>
              <a:pPr/>
              <a:t>2023/3/19</a:t>
            </a:fld>
            <a:endParaRPr lang="ja-JP" altLang="en-US"/>
          </a:p>
        </p:txBody>
      </p:sp>
      <p:sp>
        <p:nvSpPr>
          <p:cNvPr id="3" name="フッター プレースホルダ 4">
            <a:extLst>
              <a:ext uri="{FF2B5EF4-FFF2-40B4-BE49-F238E27FC236}">
                <a16:creationId xmlns:a16="http://schemas.microsoft.com/office/drawing/2014/main" id="{68A25D26-E630-D5A5-54E2-110EF174A326}"/>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9DC9C33A-4A77-E06D-8C35-66AEF985B4F7}"/>
              </a:ext>
            </a:extLst>
          </p:cNvPr>
          <p:cNvSpPr>
            <a:spLocks noGrp="1"/>
          </p:cNvSpPr>
          <p:nvPr>
            <p:ph type="sldNum" sz="quarter" idx="12"/>
          </p:nvPr>
        </p:nvSpPr>
        <p:spPr/>
        <p:txBody>
          <a:bodyPr/>
          <a:lstStyle>
            <a:lvl1pPr>
              <a:defRPr/>
            </a:lvl1pPr>
          </a:lstStyle>
          <a:p>
            <a:fld id="{5B7D9C29-C9A1-9F4D-BDF8-D01D3DB213A9}" type="slidenum">
              <a:rPr lang="ja-JP" altLang="en-US"/>
              <a:pPr/>
              <a:t>‹#›</a:t>
            </a:fld>
            <a:endParaRPr lang="ja-JP" altLang="en-US"/>
          </a:p>
        </p:txBody>
      </p:sp>
    </p:spTree>
    <p:extLst>
      <p:ext uri="{BB962C8B-B14F-4D97-AF65-F5344CB8AC3E}">
        <p14:creationId xmlns:p14="http://schemas.microsoft.com/office/powerpoint/2010/main" val="1398159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3">
            <a:extLst>
              <a:ext uri="{FF2B5EF4-FFF2-40B4-BE49-F238E27FC236}">
                <a16:creationId xmlns:a16="http://schemas.microsoft.com/office/drawing/2014/main" id="{3E2CF0EE-7667-FED7-8B8F-08DC326E4C45}"/>
              </a:ext>
            </a:extLst>
          </p:cNvPr>
          <p:cNvSpPr>
            <a:spLocks noGrp="1"/>
          </p:cNvSpPr>
          <p:nvPr>
            <p:ph type="dt" sz="half" idx="10"/>
          </p:nvPr>
        </p:nvSpPr>
        <p:spPr/>
        <p:txBody>
          <a:bodyPr/>
          <a:lstStyle>
            <a:lvl1pPr>
              <a:defRPr/>
            </a:lvl1pPr>
          </a:lstStyle>
          <a:p>
            <a:fld id="{C2C81473-2CE1-5E45-8F4C-24DAD2455BDA}" type="datetimeFigureOut">
              <a:rPr lang="ja-JP" altLang="en-US"/>
              <a:pPr/>
              <a:t>2023/3/19</a:t>
            </a:fld>
            <a:endParaRPr lang="ja-JP" altLang="en-US"/>
          </a:p>
        </p:txBody>
      </p:sp>
      <p:sp>
        <p:nvSpPr>
          <p:cNvPr id="6" name="フッター プレースホルダ 4">
            <a:extLst>
              <a:ext uri="{FF2B5EF4-FFF2-40B4-BE49-F238E27FC236}">
                <a16:creationId xmlns:a16="http://schemas.microsoft.com/office/drawing/2014/main" id="{F7AAFF28-D139-6CCE-5803-EFF7A231C58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B0292027-B327-B548-9F07-19A024D5778E}"/>
              </a:ext>
            </a:extLst>
          </p:cNvPr>
          <p:cNvSpPr>
            <a:spLocks noGrp="1"/>
          </p:cNvSpPr>
          <p:nvPr>
            <p:ph type="sldNum" sz="quarter" idx="12"/>
          </p:nvPr>
        </p:nvSpPr>
        <p:spPr/>
        <p:txBody>
          <a:bodyPr/>
          <a:lstStyle>
            <a:lvl1pPr>
              <a:defRPr/>
            </a:lvl1pPr>
          </a:lstStyle>
          <a:p>
            <a:fld id="{6DE8C8B0-684F-1A4B-B926-76A498C2CB73}" type="slidenum">
              <a:rPr lang="ja-JP" altLang="en-US"/>
              <a:pPr/>
              <a:t>‹#›</a:t>
            </a:fld>
            <a:endParaRPr lang="ja-JP" altLang="en-US"/>
          </a:p>
        </p:txBody>
      </p:sp>
    </p:spTree>
    <p:extLst>
      <p:ext uri="{BB962C8B-B14F-4D97-AF65-F5344CB8AC3E}">
        <p14:creationId xmlns:p14="http://schemas.microsoft.com/office/powerpoint/2010/main" val="412189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3">
            <a:extLst>
              <a:ext uri="{FF2B5EF4-FFF2-40B4-BE49-F238E27FC236}">
                <a16:creationId xmlns:a16="http://schemas.microsoft.com/office/drawing/2014/main" id="{01DD63C5-90A6-5D10-30FF-F45AB18DC97C}"/>
              </a:ext>
            </a:extLst>
          </p:cNvPr>
          <p:cNvSpPr>
            <a:spLocks noGrp="1"/>
          </p:cNvSpPr>
          <p:nvPr>
            <p:ph type="dt" sz="half" idx="10"/>
          </p:nvPr>
        </p:nvSpPr>
        <p:spPr/>
        <p:txBody>
          <a:bodyPr/>
          <a:lstStyle>
            <a:lvl1pPr>
              <a:defRPr/>
            </a:lvl1pPr>
          </a:lstStyle>
          <a:p>
            <a:fld id="{50F5E7E1-5FE0-BF45-BCFB-FD566B5FA28A}" type="datetimeFigureOut">
              <a:rPr lang="ja-JP" altLang="en-US"/>
              <a:pPr/>
              <a:t>2023/3/19</a:t>
            </a:fld>
            <a:endParaRPr lang="ja-JP" altLang="en-US"/>
          </a:p>
        </p:txBody>
      </p:sp>
      <p:sp>
        <p:nvSpPr>
          <p:cNvPr id="6" name="フッター プレースホルダ 4">
            <a:extLst>
              <a:ext uri="{FF2B5EF4-FFF2-40B4-BE49-F238E27FC236}">
                <a16:creationId xmlns:a16="http://schemas.microsoft.com/office/drawing/2014/main" id="{F597B20D-F585-8201-0D4C-B2CA1B2E3E8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C7279BEC-A560-2EA4-3D0A-26F495B5CC1A}"/>
              </a:ext>
            </a:extLst>
          </p:cNvPr>
          <p:cNvSpPr>
            <a:spLocks noGrp="1"/>
          </p:cNvSpPr>
          <p:nvPr>
            <p:ph type="sldNum" sz="quarter" idx="12"/>
          </p:nvPr>
        </p:nvSpPr>
        <p:spPr/>
        <p:txBody>
          <a:bodyPr/>
          <a:lstStyle>
            <a:lvl1pPr>
              <a:defRPr/>
            </a:lvl1pPr>
          </a:lstStyle>
          <a:p>
            <a:fld id="{B9F7658D-8BC3-C54E-95C8-F5DF6C7D76E1}" type="slidenum">
              <a:rPr lang="ja-JP" altLang="en-US"/>
              <a:pPr/>
              <a:t>‹#›</a:t>
            </a:fld>
            <a:endParaRPr lang="ja-JP" altLang="en-US"/>
          </a:p>
        </p:txBody>
      </p:sp>
    </p:spTree>
    <p:extLst>
      <p:ext uri="{BB962C8B-B14F-4D97-AF65-F5344CB8AC3E}">
        <p14:creationId xmlns:p14="http://schemas.microsoft.com/office/powerpoint/2010/main" val="4144353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26E2CB38-BF86-B3B2-CC91-DC55E174E49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a16="http://schemas.microsoft.com/office/drawing/2014/main" id="{09F6872B-A091-D827-DF42-25602F6143D1}"/>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3CA6182C-1EB1-27CF-5250-A70171095A74}"/>
              </a:ext>
            </a:extLst>
          </p:cNvPr>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60E024F-DB1C-3A45-8F78-339B424EB7AE}" type="datetimeFigureOut">
              <a:rPr lang="ja-JP" altLang="en-US"/>
              <a:pPr/>
              <a:t>2023/3/19</a:t>
            </a:fld>
            <a:endParaRPr lang="ja-JP" altLang="en-US"/>
          </a:p>
        </p:txBody>
      </p:sp>
      <p:sp>
        <p:nvSpPr>
          <p:cNvPr id="5" name="フッター プレースホルダ 4">
            <a:extLst>
              <a:ext uri="{FF2B5EF4-FFF2-40B4-BE49-F238E27FC236}">
                <a16:creationId xmlns:a16="http://schemas.microsoft.com/office/drawing/2014/main" id="{16A7B89B-8147-3D52-1517-9ACD3CA03117}"/>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CD541256-7DAA-223F-4D9B-061C4684D514}"/>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C45DD46-FAC6-CC49-8896-47A3B2384F00}"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fontAlgn="base">
        <a:spcBef>
          <a:spcPct val="0"/>
        </a:spcBef>
        <a:spcAft>
          <a:spcPct val="0"/>
        </a:spcAft>
        <a:defRPr kumimoji="1" sz="4400" kern="1200">
          <a:solidFill>
            <a:schemeClr val="tx1"/>
          </a:solidFill>
          <a:latin typeface="+mj-lt"/>
          <a:ea typeface="+mj-ea"/>
          <a:cs typeface="ＭＳ Ｐゴシック" charset="-128"/>
        </a:defRPr>
      </a:lvl1pPr>
      <a:lvl2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defTabSz="457200" rtl="0" fontAlgn="base">
        <a:spcBef>
          <a:spcPct val="20000"/>
        </a:spcBef>
        <a:spcAft>
          <a:spcPct val="0"/>
        </a:spcAft>
        <a:buFont typeface="Arial" panose="020B0604020202020204" pitchFamily="34" charset="0"/>
        <a:buChar char="•"/>
        <a:defRPr kumimoji="1" sz="3200" kern="1200">
          <a:solidFill>
            <a:schemeClr val="tx1"/>
          </a:solidFill>
          <a:latin typeface="+mn-lt"/>
          <a:ea typeface="+mn-ea"/>
          <a:cs typeface="ＭＳ Ｐゴシック" charset="-128"/>
        </a:defRPr>
      </a:lvl1pPr>
      <a:lvl2pPr marL="742950" indent="-285750" algn="l" defTabSz="457200" rtl="0" fontAlgn="base">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94E7E6-D207-5B71-4BE1-E63FB8CF241E}"/>
              </a:ext>
            </a:extLst>
          </p:cNvPr>
          <p:cNvSpPr>
            <a:spLocks noGrp="1"/>
          </p:cNvSpPr>
          <p:nvPr>
            <p:ph type="ctrTitle"/>
          </p:nvPr>
        </p:nvSpPr>
        <p:spPr>
          <a:xfrm>
            <a:off x="1323975" y="2178051"/>
            <a:ext cx="10363200" cy="14700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ja-JP" alt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病院を知る！</a:t>
            </a:r>
          </a:p>
        </p:txBody>
      </p:sp>
      <p:sp>
        <p:nvSpPr>
          <p:cNvPr id="3" name="サブタイトル 2">
            <a:extLst>
              <a:ext uri="{FF2B5EF4-FFF2-40B4-BE49-F238E27FC236}">
                <a16:creationId xmlns:a16="http://schemas.microsoft.com/office/drawing/2014/main" id="{60AE8376-9902-79C8-6A02-29DF3CEAF7FB}"/>
              </a:ext>
            </a:extLst>
          </p:cNvPr>
          <p:cNvSpPr>
            <a:spLocks noGrp="1"/>
          </p:cNvSpPr>
          <p:nvPr>
            <p:ph type="subTitle" idx="1"/>
          </p:nvPr>
        </p:nvSpPr>
        <p:spPr>
          <a:xfrm>
            <a:off x="2069753" y="3829050"/>
            <a:ext cx="8534400" cy="17526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ja-JP" altLang="en-US" sz="4000" b="1" dirty="0">
                <a:ln w="12700" cmpd="sng">
                  <a:solidFill>
                    <a:schemeClr val="accent4"/>
                  </a:solidFill>
                  <a:prstDash val="solid"/>
                </a:ln>
                <a:solidFill>
                  <a:srgbClr val="FF0000"/>
                </a:solidFill>
              </a:rPr>
              <a:t>医療機関の特徴を把握しよう</a:t>
            </a:r>
          </a:p>
        </p:txBody>
      </p:sp>
      <p:pic>
        <p:nvPicPr>
          <p:cNvPr id="2051" name="図 4">
            <a:extLst>
              <a:ext uri="{FF2B5EF4-FFF2-40B4-BE49-F238E27FC236}">
                <a16:creationId xmlns:a16="http://schemas.microsoft.com/office/drawing/2014/main" id="{768E6712-C5BE-1501-D1DD-8C72D7450CDA}"/>
              </a:ext>
            </a:extLst>
          </p:cNvPr>
          <p:cNvPicPr>
            <a:picLocks noChangeAspect="1"/>
          </p:cNvPicPr>
          <p:nvPr/>
        </p:nvPicPr>
        <p:blipFill>
          <a:blip r:embed="rId2">
            <a:extLst>
              <a:ext uri="{28A0092B-C50C-407E-A947-70E740481C1C}">
                <a14:useLocalDpi xmlns:a14="http://schemas.microsoft.com/office/drawing/2010/main" val="0"/>
              </a:ext>
            </a:extLst>
          </a:blip>
          <a:srcRect t="2631" r="78830" b="2"/>
          <a:stretch>
            <a:fillRect/>
          </a:stretch>
        </p:blipFill>
        <p:spPr bwMode="auto">
          <a:xfrm>
            <a:off x="9410700" y="6162675"/>
            <a:ext cx="2387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D6A7B58-C233-B805-3B30-47786DADB3C5}"/>
              </a:ext>
            </a:extLst>
          </p:cNvPr>
          <p:cNvSpPr/>
          <p:nvPr/>
        </p:nvSpPr>
        <p:spPr>
          <a:xfrm>
            <a:off x="176213" y="0"/>
            <a:ext cx="11839575" cy="6062663"/>
          </a:xfrm>
          <a:prstGeom prst="rect">
            <a:avLst/>
          </a:prstGeom>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a:defRPr kumimoji="1">
                <a:solidFill>
                  <a:schemeClr val="tx1"/>
                </a:solidFill>
                <a:latin typeface="Calibri" panose="020F0502020204030204" pitchFamily="34" charset="0"/>
                <a:ea typeface="ＭＳ Ｐゴシック" panose="020B0600070205080204" pitchFamily="34" charset="-128"/>
              </a:defRPr>
            </a:lvl2pPr>
            <a:lvl3pPr marL="1257300" indent="-3429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2800" b="1">
                <a:solidFill>
                  <a:srgbClr val="333333"/>
                </a:solidFill>
                <a:latin typeface="ＭＳ Ｐゴシック" panose="020B0600070205080204" pitchFamily="34" charset="-128"/>
              </a:rPr>
              <a:t>医療施設の分類</a:t>
            </a:r>
            <a:r>
              <a:rPr lang="en-US" altLang="ja-JP" sz="2800" b="1">
                <a:solidFill>
                  <a:srgbClr val="333333"/>
                </a:solidFill>
                <a:latin typeface="ＭＳ Ｐゴシック" panose="020B0600070205080204" pitchFamily="34" charset="-128"/>
              </a:rPr>
              <a:t>4</a:t>
            </a:r>
          </a:p>
          <a:p>
            <a:endParaRPr lang="en-US" altLang="ja-JP" sz="2400" b="1">
              <a:solidFill>
                <a:srgbClr val="333333"/>
              </a:solidFill>
              <a:latin typeface="ＭＳ Ｐゴシック" panose="020B0600070205080204" pitchFamily="34" charset="-128"/>
            </a:endParaRPr>
          </a:p>
          <a:p>
            <a:pPr>
              <a:buFont typeface="Arial" panose="020B0604020202020204" pitchFamily="34" charset="0"/>
              <a:buChar char="•"/>
            </a:pPr>
            <a:r>
              <a:rPr lang="ja-JP" altLang="en-US" sz="2400" b="1">
                <a:solidFill>
                  <a:srgbClr val="333333"/>
                </a:solidFill>
                <a:latin typeface="ＭＳ Ｐゴシック" panose="020B0600070205080204" pitchFamily="34" charset="-128"/>
              </a:rPr>
              <a:t>開設母体</a:t>
            </a:r>
            <a:br>
              <a:rPr lang="ja-JP" altLang="en-US" sz="2400">
                <a:latin typeface="ＭＳ Ｐゴシック" panose="020B0600070205080204" pitchFamily="34" charset="-128"/>
              </a:rPr>
            </a:br>
            <a:r>
              <a:rPr lang="ja-JP" altLang="en-US" sz="2400">
                <a:solidFill>
                  <a:srgbClr val="333333"/>
                </a:solidFill>
                <a:latin typeface="ＭＳ Ｐゴシック" panose="020B0600070205080204" pitchFamily="34" charset="-128"/>
              </a:rPr>
              <a:t>病院の開設者には様々な母体があり、いずれも</a:t>
            </a:r>
            <a:r>
              <a:rPr lang="ja-JP" altLang="en-US" sz="2400">
                <a:solidFill>
                  <a:srgbClr val="FF0000"/>
                </a:solidFill>
                <a:latin typeface="ＭＳ Ｐゴシック" panose="020B0600070205080204" pitchFamily="34" charset="-128"/>
              </a:rPr>
              <a:t>公益性、非営利</a:t>
            </a:r>
            <a:r>
              <a:rPr lang="ja-JP" altLang="en-US" sz="2400">
                <a:solidFill>
                  <a:srgbClr val="333333"/>
                </a:solidFill>
                <a:latin typeface="ＭＳ Ｐゴシック" panose="020B0600070205080204" pitchFamily="34" charset="-128"/>
              </a:rPr>
              <a:t>を掲げています。</a:t>
            </a:r>
            <a:endParaRPr lang="en-US" altLang="ja-JP" sz="2400">
              <a:latin typeface="ＭＳ Ｐゴシック" panose="020B0600070205080204" pitchFamily="34" charset="-128"/>
            </a:endParaRPr>
          </a:p>
          <a:p>
            <a:pPr>
              <a:buFont typeface="Arial" panose="020B0604020202020204" pitchFamily="34" charset="0"/>
              <a:buChar char="•"/>
            </a:pPr>
            <a:endParaRPr lang="en-US" altLang="ja-JP" sz="2400" b="1">
              <a:solidFill>
                <a:srgbClr val="333333"/>
              </a:solidFill>
              <a:latin typeface="ＭＳ Ｐゴシック" panose="020B0600070205080204" pitchFamily="34" charset="-128"/>
            </a:endParaRPr>
          </a:p>
          <a:p>
            <a:pPr lvl="1"/>
            <a:r>
              <a:rPr lang="ja-JP" altLang="en-US" sz="2400" b="1">
                <a:solidFill>
                  <a:srgbClr val="FF0000"/>
                </a:solidFill>
                <a:latin typeface="ＭＳ Ｐゴシック" panose="020B0600070205080204" pitchFamily="34" charset="-128"/>
              </a:rPr>
              <a:t>医療法人</a:t>
            </a:r>
            <a:endParaRPr lang="en-US" altLang="ja-JP" sz="2400" b="1">
              <a:solidFill>
                <a:srgbClr val="FF0000"/>
              </a:solidFill>
              <a:latin typeface="ＭＳ Ｐゴシック" panose="020B0600070205080204" pitchFamily="34" charset="-128"/>
            </a:endParaRPr>
          </a:p>
          <a:p>
            <a:pPr lvl="2">
              <a:buFont typeface="Arial" panose="020B0604020202020204" pitchFamily="34" charset="0"/>
              <a:buChar char="•"/>
            </a:pPr>
            <a:r>
              <a:rPr lang="ja-JP" altLang="en-US" sz="2400">
                <a:solidFill>
                  <a:srgbClr val="333333"/>
                </a:solidFill>
                <a:latin typeface="ＭＳ Ｐゴシック" panose="020B0600070205080204" pitchFamily="34" charset="-128"/>
              </a:rPr>
              <a:t>全病院のうち、医療法人が</a:t>
            </a:r>
            <a:r>
              <a:rPr lang="en-US" altLang="ja-JP" sz="2400">
                <a:solidFill>
                  <a:srgbClr val="FF0000"/>
                </a:solidFill>
                <a:latin typeface="ＭＳ Ｐゴシック" panose="020B0600070205080204" pitchFamily="34" charset="-128"/>
              </a:rPr>
              <a:t>67</a:t>
            </a:r>
            <a:r>
              <a:rPr lang="ja-JP" altLang="en-US" sz="2400">
                <a:solidFill>
                  <a:srgbClr val="FF0000"/>
                </a:solidFill>
                <a:latin typeface="ＭＳ Ｐゴシック" panose="020B0600070205080204" pitchFamily="34" charset="-128"/>
              </a:rPr>
              <a:t>％</a:t>
            </a:r>
            <a:r>
              <a:rPr lang="ja-JP" altLang="en-US" sz="2400">
                <a:solidFill>
                  <a:srgbClr val="333333"/>
                </a:solidFill>
                <a:latin typeface="ＭＳ Ｐゴシック" panose="020B0600070205080204" pitchFamily="34" charset="-128"/>
              </a:rPr>
              <a:t>を占めています。</a:t>
            </a:r>
            <a:endParaRPr lang="en-US" altLang="ja-JP" sz="2400">
              <a:solidFill>
                <a:srgbClr val="333333"/>
              </a:solidFill>
              <a:latin typeface="ＭＳ Ｐゴシック" panose="020B0600070205080204" pitchFamily="34" charset="-128"/>
            </a:endParaRPr>
          </a:p>
          <a:p>
            <a:pPr lvl="2">
              <a:buFont typeface="Arial" panose="020B0604020202020204" pitchFamily="34" charset="0"/>
              <a:buChar char="•"/>
            </a:pPr>
            <a:r>
              <a:rPr lang="ja-JP" altLang="en-US" sz="2400">
                <a:solidFill>
                  <a:srgbClr val="333333"/>
                </a:solidFill>
                <a:latin typeface="ＭＳ Ｐゴシック" panose="020B0600070205080204" pitchFamily="34" charset="-128"/>
              </a:rPr>
              <a:t>医療法人とは、昭和２５年の医療法改正で創設され、主旨は医療事業の経営主体が医業の非営利性を損なうことなく法人格を取得することにより、資金の集積を容易にして、医療機関の経営を永続性を与えるとしています。</a:t>
            </a:r>
            <a:br>
              <a:rPr lang="ja-JP" altLang="en-US" sz="2400">
                <a:latin typeface="ＭＳ Ｐゴシック" panose="020B0600070205080204" pitchFamily="34" charset="-128"/>
              </a:rPr>
            </a:br>
            <a:endParaRPr lang="en-US" altLang="ja-JP" sz="2400">
              <a:latin typeface="ＭＳ Ｐゴシック" panose="020B0600070205080204" pitchFamily="34" charset="-128"/>
            </a:endParaRPr>
          </a:p>
          <a:p>
            <a:pPr lvl="1">
              <a:buFont typeface="Arial" panose="020B0604020202020204" pitchFamily="34" charset="0"/>
              <a:buChar char="•"/>
            </a:pPr>
            <a:r>
              <a:rPr lang="ja-JP" altLang="en-US" sz="2400" b="1">
                <a:solidFill>
                  <a:srgbClr val="FF0000"/>
                </a:solidFill>
                <a:latin typeface="ＭＳ Ｐゴシック" panose="020B0600070205080204" pitchFamily="34" charset="-128"/>
              </a:rPr>
              <a:t>社会医療法人</a:t>
            </a:r>
            <a:r>
              <a:rPr lang="ja-JP" altLang="en-US" sz="2400">
                <a:latin typeface="ＭＳ Ｐゴシック" panose="020B0600070205080204" pitchFamily="34" charset="-128"/>
              </a:rPr>
              <a:t>は、</a:t>
            </a:r>
            <a:br>
              <a:rPr lang="ja-JP" altLang="en-US" sz="2400">
                <a:latin typeface="ＭＳ Ｐゴシック" panose="020B0600070205080204" pitchFamily="34" charset="-128"/>
              </a:rPr>
            </a:br>
            <a:r>
              <a:rPr lang="ja-JP" altLang="en-US" sz="2400">
                <a:latin typeface="ＭＳ Ｐゴシック" panose="020B0600070205080204" pitchFamily="34" charset="-128"/>
              </a:rPr>
              <a:t>医療提供体制に関して都道府県や市町村、公的病院の機能を代替するものとして公的医療機関と並ぶ</a:t>
            </a:r>
            <a:r>
              <a:rPr lang="en-US" altLang="ja-JP" sz="2400">
                <a:latin typeface="ＭＳ Ｐゴシック" panose="020B0600070205080204" pitchFamily="34" charset="-128"/>
              </a:rPr>
              <a:t>5</a:t>
            </a:r>
            <a:r>
              <a:rPr lang="ja-JP" altLang="en-US" sz="2400">
                <a:latin typeface="ＭＳ Ｐゴシック" panose="020B0600070205080204" pitchFamily="34" charset="-128"/>
              </a:rPr>
              <a:t>事業（救急医療、災害時における医療、へき地の医療、周産期医療、小児医療（小児救急医療を含む））を担う主体として国・都道府県・市町村と並ぶ「地域医療支援病院」の開設主体として位置づけられております。</a:t>
            </a:r>
          </a:p>
        </p:txBody>
      </p:sp>
      <p:sp>
        <p:nvSpPr>
          <p:cNvPr id="11266" name="正方形/長方形 2">
            <a:extLst>
              <a:ext uri="{FF2B5EF4-FFF2-40B4-BE49-F238E27FC236}">
                <a16:creationId xmlns:a16="http://schemas.microsoft.com/office/drawing/2014/main" id="{4F8CD601-EC95-D7BD-0DFF-090DFE182868}"/>
              </a:ext>
            </a:extLst>
          </p:cNvPr>
          <p:cNvSpPr>
            <a:spLocks noChangeArrowheads="1"/>
          </p:cNvSpPr>
          <p:nvPr/>
        </p:nvSpPr>
        <p:spPr bwMode="auto">
          <a:xfrm>
            <a:off x="7991475" y="6319838"/>
            <a:ext cx="50006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zh-TW" altLang="en-US" sz="1100">
                <a:solidFill>
                  <a:srgbClr val="333333"/>
                </a:solidFill>
                <a:latin typeface="ＭＳ Ｐゴシック" panose="020B0600070205080204" pitchFamily="34" charset="-128"/>
              </a:rPr>
              <a:t>厚生労働省「医療施設動態調査」（平成</a:t>
            </a:r>
            <a:r>
              <a:rPr lang="en-US" altLang="zh-TW" sz="1100">
                <a:solidFill>
                  <a:srgbClr val="333333"/>
                </a:solidFill>
                <a:latin typeface="ＭＳ Ｐゴシック" panose="020B0600070205080204" pitchFamily="34" charset="-128"/>
              </a:rPr>
              <a:t>27</a:t>
            </a:r>
            <a:r>
              <a:rPr lang="zh-TW" altLang="en-US" sz="1100">
                <a:solidFill>
                  <a:srgbClr val="333333"/>
                </a:solidFill>
                <a:latin typeface="ＭＳ Ｐゴシック" panose="020B0600070205080204" pitchFamily="34" charset="-128"/>
              </a:rPr>
              <a:t>年</a:t>
            </a:r>
            <a:r>
              <a:rPr lang="en-US" altLang="zh-TW" sz="1100">
                <a:solidFill>
                  <a:srgbClr val="333333"/>
                </a:solidFill>
                <a:latin typeface="ＭＳ Ｐゴシック" panose="020B0600070205080204" pitchFamily="34" charset="-128"/>
              </a:rPr>
              <a:t>1</a:t>
            </a:r>
            <a:r>
              <a:rPr lang="zh-TW" altLang="en-US" sz="1100">
                <a:solidFill>
                  <a:srgbClr val="333333"/>
                </a:solidFill>
                <a:latin typeface="ＭＳ Ｐゴシック" panose="020B0600070205080204" pitchFamily="34" charset="-128"/>
              </a:rPr>
              <a:t>月末概数）</a:t>
            </a:r>
            <a:r>
              <a:rPr lang="ja-JP" altLang="en-US" sz="1100">
                <a:solidFill>
                  <a:srgbClr val="333333"/>
                </a:solidFill>
                <a:latin typeface="ＭＳ Ｐゴシック" panose="020B0600070205080204" pitchFamily="34" charset="-128"/>
              </a:rPr>
              <a:t>を引用・改変</a:t>
            </a:r>
            <a:endParaRPr lang="en-US" altLang="ja-JP" sz="1100">
              <a:solidFill>
                <a:srgbClr val="333333"/>
              </a:solidFill>
              <a:latin typeface="ＭＳ Ｐゴシック" panose="020B0600070205080204" pitchFamily="34" charset="-128"/>
            </a:endParaRPr>
          </a:p>
          <a:p>
            <a:r>
              <a:rPr lang="ja-JP" altLang="en-US" sz="1100">
                <a:solidFill>
                  <a:srgbClr val="333333"/>
                </a:solidFill>
                <a:latin typeface="ＭＳ Ｐゴシック" panose="020B0600070205080204" pitchFamily="34" charset="-128"/>
              </a:rPr>
              <a:t>一般社団法人 日本医療法人協会資料を引用</a:t>
            </a:r>
            <a:endParaRPr lang="ja-JP" altLang="en-US" sz="1100">
              <a:latin typeface="ＭＳ Ｐゴシック"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正方形/長方形 4">
            <a:extLst>
              <a:ext uri="{FF2B5EF4-FFF2-40B4-BE49-F238E27FC236}">
                <a16:creationId xmlns:a16="http://schemas.microsoft.com/office/drawing/2014/main" id="{E7EC5A34-F36F-3E56-1ADE-2E05B40DC0F8}"/>
              </a:ext>
            </a:extLst>
          </p:cNvPr>
          <p:cNvSpPr>
            <a:spLocks noChangeArrowheads="1"/>
          </p:cNvSpPr>
          <p:nvPr/>
        </p:nvSpPr>
        <p:spPr bwMode="auto">
          <a:xfrm>
            <a:off x="209550" y="0"/>
            <a:ext cx="1152525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914400" indent="-45720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3200">
                <a:solidFill>
                  <a:srgbClr val="333333"/>
                </a:solidFill>
                <a:latin typeface="Lucida Sans" panose="020B0602030504020204" pitchFamily="34" charset="0"/>
              </a:rPr>
              <a:t>病床分類</a:t>
            </a:r>
            <a:endParaRPr lang="en-US" altLang="ja-JP" sz="3200">
              <a:solidFill>
                <a:srgbClr val="333333"/>
              </a:solidFill>
              <a:latin typeface="Lucida Sans" panose="020B0602030504020204" pitchFamily="34" charset="0"/>
            </a:endParaRPr>
          </a:p>
          <a:p>
            <a:endParaRPr lang="en-US" altLang="ja-JP" sz="2000" b="1">
              <a:solidFill>
                <a:srgbClr val="333333"/>
              </a:solidFill>
              <a:latin typeface="Lucida Sans" panose="020B0602030504020204" pitchFamily="34" charset="0"/>
            </a:endParaRPr>
          </a:p>
          <a:p>
            <a:r>
              <a:rPr lang="ja-JP" altLang="en-US" sz="2800" b="1">
                <a:solidFill>
                  <a:srgbClr val="333333"/>
                </a:solidFill>
                <a:latin typeface="Lucida Sans" panose="020B0602030504020204" pitchFamily="34" charset="0"/>
              </a:rPr>
              <a:t>医療法による</a:t>
            </a:r>
            <a:r>
              <a:rPr lang="en-US" altLang="ja-JP" sz="2800" b="1">
                <a:solidFill>
                  <a:srgbClr val="333333"/>
                </a:solidFill>
                <a:latin typeface="Lucida Sans" panose="020B0602030504020204" pitchFamily="34" charset="0"/>
              </a:rPr>
              <a:t>5</a:t>
            </a:r>
            <a:r>
              <a:rPr lang="ja-JP" altLang="en-US" sz="2800" b="1">
                <a:solidFill>
                  <a:srgbClr val="333333"/>
                </a:solidFill>
                <a:latin typeface="Lucida Sans" panose="020B0602030504020204" pitchFamily="34" charset="0"/>
              </a:rPr>
              <a:t>分類</a:t>
            </a:r>
            <a:endParaRPr lang="en-US" altLang="ja-JP" sz="2800" b="1">
              <a:solidFill>
                <a:srgbClr val="333333"/>
              </a:solidFill>
              <a:latin typeface="Lucida Sans" panose="020B0602030504020204" pitchFamily="34" charset="0"/>
            </a:endParaRPr>
          </a:p>
          <a:p>
            <a:pPr lvl="1">
              <a:buFont typeface="Arial" panose="020B0604020202020204" pitchFamily="34" charset="0"/>
              <a:buChar char="•"/>
            </a:pPr>
            <a:r>
              <a:rPr lang="ja-JP" altLang="en-US" sz="2800">
                <a:solidFill>
                  <a:srgbClr val="333333"/>
                </a:solidFill>
                <a:latin typeface="Lucida Sans" panose="020B0602030504020204" pitchFamily="34" charset="0"/>
              </a:rPr>
              <a:t>病床分類は、医療法により５つに分類される。</a:t>
            </a:r>
            <a:endParaRPr lang="en-US" altLang="ja-JP" sz="2800">
              <a:solidFill>
                <a:srgbClr val="333333"/>
              </a:solidFill>
              <a:latin typeface="Lucida Sans" panose="020B0602030504020204" pitchFamily="34" charset="0"/>
            </a:endParaRPr>
          </a:p>
          <a:p>
            <a:pPr lvl="1">
              <a:buFont typeface="Arial" panose="020B0604020202020204" pitchFamily="34" charset="0"/>
              <a:buChar char="•"/>
            </a:pPr>
            <a:r>
              <a:rPr lang="en-US" altLang="ja-JP" sz="2800">
                <a:solidFill>
                  <a:srgbClr val="333333"/>
                </a:solidFill>
                <a:latin typeface="Lucida Sans" panose="020B0602030504020204" pitchFamily="34" charset="0"/>
              </a:rPr>
              <a:t>1</a:t>
            </a:r>
            <a:r>
              <a:rPr lang="ja-JP" altLang="en-US" sz="2800">
                <a:solidFill>
                  <a:srgbClr val="333333"/>
                </a:solidFill>
                <a:latin typeface="Lucida Sans" panose="020B0602030504020204" pitchFamily="34" charset="0"/>
              </a:rPr>
              <a:t>つの</a:t>
            </a:r>
            <a:r>
              <a:rPr lang="ja-JP" altLang="en-US" sz="2800">
                <a:solidFill>
                  <a:srgbClr val="333333"/>
                </a:solidFill>
                <a:latin typeface="ＭＳ Ｐゴシック" panose="020B0600070205080204" pitchFamily="34" charset="-128"/>
              </a:rPr>
              <a:t>病院</a:t>
            </a:r>
            <a:r>
              <a:rPr lang="ja-JP" altLang="en-US" sz="2800">
                <a:solidFill>
                  <a:srgbClr val="333333"/>
                </a:solidFill>
                <a:latin typeface="Lucida Sans" panose="020B0602030504020204" pitchFamily="34" charset="0"/>
              </a:rPr>
              <a:t>が種類の異なる病床を持つ場合も多い。</a:t>
            </a:r>
            <a:endParaRPr lang="ja-JP" altLang="en-US" sz="2800"/>
          </a:p>
        </p:txBody>
      </p:sp>
      <p:graphicFrame>
        <p:nvGraphicFramePr>
          <p:cNvPr id="6" name="表 5">
            <a:extLst>
              <a:ext uri="{FF2B5EF4-FFF2-40B4-BE49-F238E27FC236}">
                <a16:creationId xmlns:a16="http://schemas.microsoft.com/office/drawing/2014/main" id="{849D4510-5E9A-0B76-E0C0-145905AD9207}"/>
              </a:ext>
            </a:extLst>
          </p:cNvPr>
          <p:cNvGraphicFramePr>
            <a:graphicFrameLocks noGrp="1"/>
          </p:cNvGraphicFramePr>
          <p:nvPr/>
        </p:nvGraphicFramePr>
        <p:xfrm>
          <a:off x="333375" y="2173288"/>
          <a:ext cx="11763375" cy="4157662"/>
        </p:xfrm>
        <a:graphic>
          <a:graphicData uri="http://schemas.openxmlformats.org/drawingml/2006/table">
            <a:tbl>
              <a:tblPr/>
              <a:tblGrid>
                <a:gridCol w="1600200">
                  <a:extLst>
                    <a:ext uri="{9D8B030D-6E8A-4147-A177-3AD203B41FA5}">
                      <a16:colId xmlns:a16="http://schemas.microsoft.com/office/drawing/2014/main" val="1507537223"/>
                    </a:ext>
                  </a:extLst>
                </a:gridCol>
                <a:gridCol w="7508875">
                  <a:extLst>
                    <a:ext uri="{9D8B030D-6E8A-4147-A177-3AD203B41FA5}">
                      <a16:colId xmlns:a16="http://schemas.microsoft.com/office/drawing/2014/main" val="2322662483"/>
                    </a:ext>
                  </a:extLst>
                </a:gridCol>
                <a:gridCol w="2654300">
                  <a:extLst>
                    <a:ext uri="{9D8B030D-6E8A-4147-A177-3AD203B41FA5}">
                      <a16:colId xmlns:a16="http://schemas.microsoft.com/office/drawing/2014/main" val="2139662438"/>
                    </a:ext>
                  </a:extLst>
                </a:gridCol>
              </a:tblGrid>
              <a:tr h="457200">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分類</a:t>
                      </a:r>
                    </a:p>
                  </a:txBody>
                  <a:tcPr marL="66944" marR="66944" marT="33472" marB="3347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CE6F2"/>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説明</a:t>
                      </a:r>
                    </a:p>
                  </a:txBody>
                  <a:tcPr marL="66944" marR="66944" marT="33472" marB="3347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CE6F2"/>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病床の種類別にみた病床数</a:t>
                      </a:r>
                      <a:endParaRPr kumimoji="1" lang="en-US" altLang="ja-JP"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ja-JP" altLang="ja-JP"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（平成25年10月</a:t>
                      </a:r>
                      <a:r>
                        <a:rPr kumimoji="0" lang="en-US" altLang="ja-JP"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a:t>
                      </a:r>
                      <a:r>
                        <a:rPr kumimoji="0" lang="ja-JP" altLang="en-US"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日現在</a:t>
                      </a:r>
                      <a:r>
                        <a:rPr kumimoji="0" lang="ja-JP" altLang="ja-JP"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a:t>
                      </a:r>
                    </a:p>
                  </a:txBody>
                  <a:tcPr marL="66944" marR="66944" marT="33472" marB="3347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3208590052"/>
                  </a:ext>
                </a:extLst>
              </a:tr>
              <a:tr h="439738">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精神病床</a:t>
                      </a:r>
                    </a:p>
                  </a:txBody>
                  <a:tcPr marL="66944" marR="66944" marT="33472" marB="3347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CE6F2"/>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精神科の患者が入院するための病床。</a:t>
                      </a:r>
                    </a:p>
                  </a:txBody>
                  <a:tcPr marL="66944" marR="66944" marT="33472" marB="3347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339,780</a:t>
                      </a:r>
                      <a:b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br>
                      <a:endPar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76339" marR="76339" marT="38170" marB="38170"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772884176"/>
                  </a:ext>
                </a:extLst>
              </a:tr>
              <a:tr h="439738">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結核病床</a:t>
                      </a:r>
                    </a:p>
                  </a:txBody>
                  <a:tcPr marL="66944" marR="66944" marT="33472" marB="3347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CE6F2"/>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結核患者が入院するための病床。</a:t>
                      </a:r>
                    </a:p>
                  </a:txBody>
                  <a:tcPr marL="66944" marR="66944" marT="33472" marB="3347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6,602</a:t>
                      </a:r>
                      <a:b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br>
                      <a:endPar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76339" marR="76339" marT="38170" marB="38170"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884560724"/>
                  </a:ext>
                </a:extLst>
              </a:tr>
              <a:tr h="457200">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感染症病床</a:t>
                      </a:r>
                    </a:p>
                  </a:txBody>
                  <a:tcPr marL="66944" marR="66944" marT="33472" marB="3347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CE6F2"/>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「感染症の予防及び感染症の患者に対する医療に関する法律」に規定される感染症にかかった患者が入院するための病床。</a:t>
                      </a:r>
                    </a:p>
                  </a:txBody>
                  <a:tcPr marL="66944" marR="66944" marT="33472" marB="3347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1,815</a:t>
                      </a:r>
                      <a:b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br>
                      <a:endPar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76339" marR="76339" marT="38170" marB="38170"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729599248"/>
                  </a:ext>
                </a:extLst>
              </a:tr>
              <a:tr h="439738">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療養病床</a:t>
                      </a:r>
                    </a:p>
                  </a:txBody>
                  <a:tcPr marL="66944" marR="66944" marT="33472" marB="3347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CE6F2"/>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主として長期にわたり療養を必要とする患者が入院するための病床。</a:t>
                      </a:r>
                    </a:p>
                  </a:txBody>
                  <a:tcPr marL="66944" marR="66944" marT="33472" marB="3347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328,195</a:t>
                      </a:r>
                      <a:b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br>
                      <a:endPar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76339" marR="76339" marT="38170" marB="38170"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677011236"/>
                  </a:ext>
                </a:extLst>
              </a:tr>
              <a:tr h="858838">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一般病床</a:t>
                      </a:r>
                    </a:p>
                  </a:txBody>
                  <a:tcPr marL="66944" marR="66944" marT="33472" marB="3347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CE6F2"/>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上記以外の患者が入院するための病床。一般病床の中には、緩和ケア病棟、集中治療室（</a:t>
                      </a:r>
                      <a:r>
                        <a:rPr kumimoji="1" lang="en-US" altLang="ja-JP"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ICU</a:t>
                      </a:r>
                      <a:r>
                        <a:rPr kumimoji="1" lang="ja-JP" altLang="en-US"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）や新生児集中治療室（</a:t>
                      </a:r>
                      <a:r>
                        <a:rPr kumimoji="1" lang="en-US" altLang="ja-JP"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NICU</a:t>
                      </a:r>
                      <a:r>
                        <a:rPr kumimoji="1" lang="ja-JP" altLang="en-US"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）、ホスピス病棟の病床等も含まれる。</a:t>
                      </a:r>
                    </a:p>
                  </a:txBody>
                  <a:tcPr marL="66944" marR="66944" marT="33472" marB="3347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897,380</a:t>
                      </a:r>
                      <a:b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br>
                      <a:endPar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76339" marR="76339" marT="38170" marB="38170"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505233077"/>
                  </a:ext>
                </a:extLst>
              </a:tr>
            </a:tbl>
          </a:graphicData>
        </a:graphic>
      </p:graphicFrame>
      <p:sp>
        <p:nvSpPr>
          <p:cNvPr id="12320" name="正方形/長方形 8">
            <a:extLst>
              <a:ext uri="{FF2B5EF4-FFF2-40B4-BE49-F238E27FC236}">
                <a16:creationId xmlns:a16="http://schemas.microsoft.com/office/drawing/2014/main" id="{AE320F47-1D11-2B7F-10E6-FE4AB0A32A2D}"/>
              </a:ext>
            </a:extLst>
          </p:cNvPr>
          <p:cNvSpPr>
            <a:spLocks noChangeArrowheads="1"/>
          </p:cNvSpPr>
          <p:nvPr/>
        </p:nvSpPr>
        <p:spPr bwMode="auto">
          <a:xfrm>
            <a:off x="6096000" y="6330950"/>
            <a:ext cx="609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900"/>
              <a:t>厚生労働省　平成</a:t>
            </a:r>
            <a:r>
              <a:rPr lang="en-US" altLang="ja-JP" sz="900"/>
              <a:t>23</a:t>
            </a:r>
            <a:r>
              <a:rPr lang="ja-JP" altLang="en-US" sz="900"/>
              <a:t>年</a:t>
            </a:r>
            <a:r>
              <a:rPr lang="en-US" altLang="ja-JP" sz="900"/>
              <a:t>10</a:t>
            </a:r>
            <a:r>
              <a:rPr lang="ja-JP" altLang="en-US" sz="900"/>
              <a:t>月</a:t>
            </a:r>
            <a:r>
              <a:rPr lang="en-US" altLang="ja-JP" sz="900"/>
              <a:t>5</a:t>
            </a:r>
            <a:r>
              <a:rPr lang="ja-JP" altLang="en-US" sz="900"/>
              <a:t>日　中医協総会資料、平成</a:t>
            </a:r>
            <a:r>
              <a:rPr lang="en-US" altLang="ja-JP" sz="900"/>
              <a:t>25</a:t>
            </a:r>
            <a:r>
              <a:rPr lang="ja-JP" altLang="en-US" sz="900"/>
              <a:t>年</a:t>
            </a:r>
            <a:r>
              <a:rPr lang="en-US" altLang="ja-JP" sz="900"/>
              <a:t>(2013)</a:t>
            </a:r>
            <a:r>
              <a:rPr lang="ja-JP" altLang="en-US" sz="900"/>
              <a:t>医療施設（動態）調査・病院報告の概況を引用・改変</a:t>
            </a:r>
          </a:p>
          <a:p>
            <a:endParaRPr lang="ja-JP" altLang="en-US" sz="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図 1">
            <a:extLst>
              <a:ext uri="{FF2B5EF4-FFF2-40B4-BE49-F238E27FC236}">
                <a16:creationId xmlns:a16="http://schemas.microsoft.com/office/drawing/2014/main" id="{41E8FF3A-8D66-18C9-EE77-2885A24257B5}"/>
              </a:ext>
            </a:extLst>
          </p:cNvPr>
          <p:cNvPicPr>
            <a:picLocks noChangeAspect="1"/>
          </p:cNvPicPr>
          <p:nvPr/>
        </p:nvPicPr>
        <p:blipFill>
          <a:blip r:embed="rId2">
            <a:extLst>
              <a:ext uri="{28A0092B-C50C-407E-A947-70E740481C1C}">
                <a14:useLocalDpi xmlns:a14="http://schemas.microsoft.com/office/drawing/2010/main" val="0"/>
              </a:ext>
            </a:extLst>
          </a:blip>
          <a:srcRect l="4601" t="4279" r="3278" b="4152"/>
          <a:stretch>
            <a:fillRect/>
          </a:stretch>
        </p:blipFill>
        <p:spPr bwMode="auto">
          <a:xfrm>
            <a:off x="4763" y="0"/>
            <a:ext cx="977265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右矢印 3">
            <a:extLst>
              <a:ext uri="{FF2B5EF4-FFF2-40B4-BE49-F238E27FC236}">
                <a16:creationId xmlns:a16="http://schemas.microsoft.com/office/drawing/2014/main" id="{EBDC845C-AA12-15ED-5598-113D47167979}"/>
              </a:ext>
            </a:extLst>
          </p:cNvPr>
          <p:cNvSpPr/>
          <p:nvPr/>
        </p:nvSpPr>
        <p:spPr>
          <a:xfrm rot="20881684">
            <a:off x="4440238" y="1719263"/>
            <a:ext cx="5364162" cy="314325"/>
          </a:xfrm>
          <a:prstGeom prst="rightArrow">
            <a:avLst>
              <a:gd name="adj1" fmla="val 31767"/>
              <a:gd name="adj2" fmla="val 25322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 name="テキスト ボックス 4">
            <a:extLst>
              <a:ext uri="{FF2B5EF4-FFF2-40B4-BE49-F238E27FC236}">
                <a16:creationId xmlns:a16="http://schemas.microsoft.com/office/drawing/2014/main" id="{DF2D539F-2872-B239-3AB4-A8EFD13BEB64}"/>
              </a:ext>
            </a:extLst>
          </p:cNvPr>
          <p:cNvSpPr txBox="1">
            <a:spLocks noChangeArrowheads="1"/>
          </p:cNvSpPr>
          <p:nvPr/>
        </p:nvSpPr>
        <p:spPr bwMode="auto">
          <a:xfrm>
            <a:off x="9777413" y="1166813"/>
            <a:ext cx="2359025" cy="1816100"/>
          </a:xfrm>
          <a:prstGeom prst="rect">
            <a:avLst/>
          </a:prstGeom>
          <a:gradFill rotWithShape="1">
            <a:gsLst>
              <a:gs pos="0">
                <a:srgbClr val="FF9A99"/>
              </a:gs>
              <a:gs pos="100000">
                <a:srgbClr val="D1403C"/>
              </a:gs>
            </a:gsLst>
            <a:lin ang="5400000"/>
          </a:gradFill>
          <a:ln w="9525">
            <a:solidFill>
              <a:srgbClr val="BE4B48"/>
            </a:solidFill>
            <a:miter lim="800000"/>
            <a:headEnd/>
            <a:tailEnd/>
          </a:ln>
          <a:effectLst>
            <a:outerShdw blurRad="40000" dist="23000" dir="5400000" rotWithShape="0">
              <a:srgbClr val="808080">
                <a:alpha val="34999"/>
              </a:srgbClr>
            </a:outerShdw>
          </a:effectLst>
        </p:spPr>
        <p:txBody>
          <a:bodyPr>
            <a:spAutoFit/>
          </a:bodyPr>
          <a:lstStyle/>
          <a:p>
            <a:pPr fontAlgn="auto">
              <a:spcBef>
                <a:spcPts val="0"/>
              </a:spcBef>
              <a:spcAft>
                <a:spcPts val="0"/>
              </a:spcAft>
              <a:defRPr/>
            </a:pPr>
            <a:r>
              <a:rPr lang="ja-JP" altLang="en-US" sz="2800" dirty="0">
                <a:solidFill>
                  <a:schemeClr val="lt1"/>
                </a:solidFill>
                <a:latin typeface="+mn-lt"/>
                <a:ea typeface="+mn-ea"/>
              </a:rPr>
              <a:t>主に一般病床をニーズに合わせた機能分化へ</a:t>
            </a:r>
          </a:p>
        </p:txBody>
      </p:sp>
      <p:sp>
        <p:nvSpPr>
          <p:cNvPr id="13316" name="正方形/長方形 8">
            <a:extLst>
              <a:ext uri="{FF2B5EF4-FFF2-40B4-BE49-F238E27FC236}">
                <a16:creationId xmlns:a16="http://schemas.microsoft.com/office/drawing/2014/main" id="{FC46BE4A-47F4-D20E-11D5-76DFB64629B8}"/>
              </a:ext>
            </a:extLst>
          </p:cNvPr>
          <p:cNvSpPr>
            <a:spLocks noChangeArrowheads="1"/>
          </p:cNvSpPr>
          <p:nvPr/>
        </p:nvSpPr>
        <p:spPr bwMode="auto">
          <a:xfrm>
            <a:off x="9401175" y="6642100"/>
            <a:ext cx="2790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800"/>
              <a:t>厚生労働省　中医協　総</a:t>
            </a:r>
            <a:r>
              <a:rPr lang="en-US" altLang="ja-JP" sz="800"/>
              <a:t>-1</a:t>
            </a:r>
            <a:r>
              <a:rPr lang="ja-JP" altLang="en-US" sz="800"/>
              <a:t>　平成</a:t>
            </a:r>
            <a:r>
              <a:rPr lang="en-US" altLang="ja-JP" sz="800"/>
              <a:t>23</a:t>
            </a:r>
            <a:r>
              <a:rPr lang="ja-JP" altLang="en-US" sz="800"/>
              <a:t>年</a:t>
            </a:r>
            <a:r>
              <a:rPr lang="en-US" altLang="ja-JP" sz="800"/>
              <a:t>11</a:t>
            </a:r>
            <a:r>
              <a:rPr lang="ja-JP" altLang="en-US" sz="800"/>
              <a:t>月</a:t>
            </a:r>
            <a:r>
              <a:rPr lang="en-US" altLang="ja-JP" sz="800"/>
              <a:t>25</a:t>
            </a:r>
            <a:r>
              <a:rPr lang="ja-JP" altLang="en-US" sz="800"/>
              <a:t>日を引用・改変</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図 3">
            <a:extLst>
              <a:ext uri="{FF2B5EF4-FFF2-40B4-BE49-F238E27FC236}">
                <a16:creationId xmlns:a16="http://schemas.microsoft.com/office/drawing/2014/main" id="{619E31CF-94F5-5628-BF8D-5DEA96365230}"/>
              </a:ext>
            </a:extLst>
          </p:cNvPr>
          <p:cNvPicPr>
            <a:picLocks noChangeAspect="1"/>
          </p:cNvPicPr>
          <p:nvPr/>
        </p:nvPicPr>
        <p:blipFill>
          <a:blip r:embed="rId2">
            <a:extLst>
              <a:ext uri="{28A0092B-C50C-407E-A947-70E740481C1C}">
                <a14:useLocalDpi xmlns:a14="http://schemas.microsoft.com/office/drawing/2010/main" val="0"/>
              </a:ext>
            </a:extLst>
          </a:blip>
          <a:srcRect l="12869" t="7777" r="9332" b="10695"/>
          <a:stretch>
            <a:fillRect/>
          </a:stretch>
        </p:blipFill>
        <p:spPr bwMode="auto">
          <a:xfrm>
            <a:off x="1439863" y="0"/>
            <a:ext cx="9251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正方形/長方形 2">
            <a:extLst>
              <a:ext uri="{FF2B5EF4-FFF2-40B4-BE49-F238E27FC236}">
                <a16:creationId xmlns:a16="http://schemas.microsoft.com/office/drawing/2014/main" id="{1BC66C1C-5CB0-0833-016E-35EE145EFBB8}"/>
              </a:ext>
            </a:extLst>
          </p:cNvPr>
          <p:cNvSpPr>
            <a:spLocks noChangeArrowheads="1"/>
          </p:cNvSpPr>
          <p:nvPr/>
        </p:nvSpPr>
        <p:spPr bwMode="auto">
          <a:xfrm>
            <a:off x="9296400" y="6534150"/>
            <a:ext cx="2790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800"/>
              <a:t>厚生労働省　中医協　総</a:t>
            </a:r>
            <a:r>
              <a:rPr lang="en-US" altLang="ja-JP" sz="800"/>
              <a:t>-1</a:t>
            </a:r>
            <a:r>
              <a:rPr lang="ja-JP" altLang="en-US" sz="800"/>
              <a:t>　平成</a:t>
            </a:r>
            <a:r>
              <a:rPr lang="en-US" altLang="ja-JP" sz="800"/>
              <a:t>23</a:t>
            </a:r>
            <a:r>
              <a:rPr lang="ja-JP" altLang="en-US" sz="800"/>
              <a:t>年</a:t>
            </a:r>
            <a:r>
              <a:rPr lang="en-US" altLang="ja-JP" sz="800"/>
              <a:t>11</a:t>
            </a:r>
            <a:r>
              <a:rPr lang="ja-JP" altLang="en-US" sz="800"/>
              <a:t>月</a:t>
            </a:r>
            <a:r>
              <a:rPr lang="en-US" altLang="ja-JP" sz="800"/>
              <a:t>25</a:t>
            </a:r>
            <a:r>
              <a:rPr lang="ja-JP" altLang="en-US" sz="800"/>
              <a:t>日を引用・改変</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ttp://www.mhlw.go.jp/image/06-Seisakujouhou-10800000-Iseikyoku/0000080869.png">
            <a:extLst>
              <a:ext uri="{FF2B5EF4-FFF2-40B4-BE49-F238E27FC236}">
                <a16:creationId xmlns:a16="http://schemas.microsoft.com/office/drawing/2014/main" id="{9E658BB2-8BA4-CF02-4278-29259F50A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106363"/>
            <a:ext cx="9596437"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正方形/長方形 2">
            <a:extLst>
              <a:ext uri="{FF2B5EF4-FFF2-40B4-BE49-F238E27FC236}">
                <a16:creationId xmlns:a16="http://schemas.microsoft.com/office/drawing/2014/main" id="{3EAF1B05-A7E4-7713-64CF-F361B0FEB5BA}"/>
              </a:ext>
            </a:extLst>
          </p:cNvPr>
          <p:cNvSpPr>
            <a:spLocks noChangeArrowheads="1"/>
          </p:cNvSpPr>
          <p:nvPr/>
        </p:nvSpPr>
        <p:spPr bwMode="auto">
          <a:xfrm>
            <a:off x="9401175" y="6642100"/>
            <a:ext cx="2790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800"/>
              <a:t>厚生労働省ホームページ「地域医療構想について」を引用</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4C54333-6445-98C1-4293-B9FD8E1D6C9C}"/>
              </a:ext>
            </a:extLst>
          </p:cNvPr>
          <p:cNvSpPr/>
          <p:nvPr/>
        </p:nvSpPr>
        <p:spPr>
          <a:xfrm>
            <a:off x="287338" y="1965325"/>
            <a:ext cx="11904662" cy="4708525"/>
          </a:xfrm>
          <a:prstGeom prst="rect">
            <a:avLst/>
          </a:prstGeom>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800100" indent="-34290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2000">
                <a:solidFill>
                  <a:schemeClr val="accent1"/>
                </a:solidFill>
                <a:effectLst>
                  <a:outerShdw blurRad="38100" dist="38100" dir="2700000" algn="tl">
                    <a:srgbClr val="C0C0C0"/>
                  </a:outerShdw>
                </a:effectLst>
                <a:latin typeface="ＭＳ Ｐゴシック" panose="020B0600070205080204" pitchFamily="34" charset="-128"/>
              </a:rPr>
              <a:t>高度急性期機能 </a:t>
            </a:r>
            <a:endParaRPr lang="en-US" altLang="ja-JP" sz="2000">
              <a:solidFill>
                <a:schemeClr val="accent1"/>
              </a:solidFill>
              <a:effectLst>
                <a:outerShdw blurRad="38100" dist="38100" dir="2700000" algn="tl">
                  <a:srgbClr val="C0C0C0"/>
                </a:outerShdw>
              </a:effectLst>
              <a:latin typeface="ＭＳ Ｐゴシック" panose="020B0600070205080204" pitchFamily="34" charset="-128"/>
            </a:endParaRPr>
          </a:p>
          <a:p>
            <a:pPr lvl="1">
              <a:buFont typeface="Arial" panose="020B0604020202020204" pitchFamily="34" charset="0"/>
              <a:buChar char="•"/>
            </a:pPr>
            <a:r>
              <a:rPr lang="ja-JP" altLang="en-US" sz="2000">
                <a:latin typeface="ＭＳ Ｐゴシック" panose="020B0600070205080204" pitchFamily="34" charset="-128"/>
              </a:rPr>
              <a:t>急性期の患者に対し、状態の早期安定化に 向けて、診療密度が特に高い医療を提供す る機能 </a:t>
            </a:r>
            <a:endParaRPr lang="en-US" altLang="ja-JP" sz="2000">
              <a:latin typeface="ＭＳ Ｐゴシック" panose="020B0600070205080204" pitchFamily="34" charset="-128"/>
            </a:endParaRPr>
          </a:p>
          <a:p>
            <a:endParaRPr lang="en-US" altLang="ja-JP" sz="2000">
              <a:solidFill>
                <a:schemeClr val="accent1"/>
              </a:solidFill>
              <a:effectLst>
                <a:outerShdw blurRad="38100" dist="38100" dir="2700000" algn="tl">
                  <a:srgbClr val="C0C0C0"/>
                </a:outerShdw>
              </a:effectLst>
              <a:latin typeface="ＭＳ Ｐゴシック" panose="020B0600070205080204" pitchFamily="34" charset="-128"/>
            </a:endParaRPr>
          </a:p>
          <a:p>
            <a:r>
              <a:rPr lang="ja-JP" altLang="en-US" sz="2000">
                <a:solidFill>
                  <a:schemeClr val="accent1"/>
                </a:solidFill>
                <a:effectLst>
                  <a:outerShdw blurRad="38100" dist="38100" dir="2700000" algn="tl">
                    <a:srgbClr val="C0C0C0"/>
                  </a:outerShdw>
                </a:effectLst>
                <a:latin typeface="ＭＳ Ｐゴシック" panose="020B0600070205080204" pitchFamily="34" charset="-128"/>
              </a:rPr>
              <a:t>急性期機能</a:t>
            </a:r>
            <a:endParaRPr lang="en-US" altLang="ja-JP" sz="2000">
              <a:solidFill>
                <a:schemeClr val="accent1"/>
              </a:solidFill>
              <a:effectLst>
                <a:outerShdw blurRad="38100" dist="38100" dir="2700000" algn="tl">
                  <a:srgbClr val="C0C0C0"/>
                </a:outerShdw>
              </a:effectLst>
              <a:latin typeface="ＭＳ Ｐゴシック" panose="020B0600070205080204" pitchFamily="34" charset="-128"/>
            </a:endParaRPr>
          </a:p>
          <a:p>
            <a:pPr lvl="1">
              <a:buFont typeface="Arial" panose="020B0604020202020204" pitchFamily="34" charset="0"/>
              <a:buChar char="•"/>
            </a:pPr>
            <a:r>
              <a:rPr lang="ja-JP" altLang="en-US" sz="2000">
                <a:latin typeface="ＭＳ Ｐゴシック" panose="020B0600070205080204" pitchFamily="34" charset="-128"/>
              </a:rPr>
              <a:t>急性期の患者に対し、状態の早期安定化に 向けて、医療を提供する機能 </a:t>
            </a:r>
            <a:endParaRPr lang="en-US" altLang="ja-JP" sz="2000">
              <a:latin typeface="ＭＳ Ｐゴシック" panose="020B0600070205080204" pitchFamily="34" charset="-128"/>
            </a:endParaRPr>
          </a:p>
          <a:p>
            <a:pPr>
              <a:buFont typeface="Arial" panose="020B0604020202020204" pitchFamily="34" charset="0"/>
              <a:buChar char="•"/>
            </a:pPr>
            <a:endParaRPr lang="en-US" altLang="ja-JP" sz="2000">
              <a:latin typeface="ＭＳ Ｐゴシック" panose="020B0600070205080204" pitchFamily="34" charset="-128"/>
            </a:endParaRPr>
          </a:p>
          <a:p>
            <a:r>
              <a:rPr lang="ja-JP" altLang="en-US" sz="2000">
                <a:solidFill>
                  <a:schemeClr val="accent1"/>
                </a:solidFill>
                <a:effectLst>
                  <a:outerShdw blurRad="38100" dist="38100" dir="2700000" algn="tl">
                    <a:srgbClr val="C0C0C0"/>
                  </a:outerShdw>
                </a:effectLst>
                <a:latin typeface="ＭＳ Ｐゴシック" panose="020B0600070205080204" pitchFamily="34" charset="-128"/>
              </a:rPr>
              <a:t>回復期機能 </a:t>
            </a:r>
            <a:endParaRPr lang="en-US" altLang="ja-JP" sz="2000">
              <a:solidFill>
                <a:schemeClr val="accent1"/>
              </a:solidFill>
              <a:effectLst>
                <a:outerShdw blurRad="38100" dist="38100" dir="2700000" algn="tl">
                  <a:srgbClr val="C0C0C0"/>
                </a:outerShdw>
              </a:effectLst>
              <a:latin typeface="ＭＳ Ｐゴシック" panose="020B0600070205080204" pitchFamily="34" charset="-128"/>
            </a:endParaRPr>
          </a:p>
          <a:p>
            <a:pPr lvl="1">
              <a:buFont typeface="Arial" panose="020B0604020202020204" pitchFamily="34" charset="0"/>
              <a:buChar char="•"/>
            </a:pPr>
            <a:r>
              <a:rPr lang="ja-JP" altLang="en-US" sz="2000">
                <a:latin typeface="ＭＳ Ｐゴシック" panose="020B0600070205080204" pitchFamily="34" charset="-128"/>
              </a:rPr>
              <a:t>急性期を経過した患者への在宅復帰に向 けた医療やリハビリテーションを提供する 機能 </a:t>
            </a:r>
            <a:endParaRPr lang="en-US" altLang="ja-JP" sz="2000">
              <a:latin typeface="ＭＳ Ｐゴシック" panose="020B0600070205080204" pitchFamily="34" charset="-128"/>
            </a:endParaRPr>
          </a:p>
          <a:p>
            <a:pPr lvl="1">
              <a:buFont typeface="Arial" panose="020B0604020202020204" pitchFamily="34" charset="0"/>
              <a:buChar char="•"/>
            </a:pPr>
            <a:r>
              <a:rPr lang="ja-JP" altLang="en-US" sz="2000">
                <a:latin typeface="ＭＳ Ｐゴシック" panose="020B0600070205080204" pitchFamily="34" charset="-128"/>
              </a:rPr>
              <a:t>特に、急性期を経過した脳血管疾患や大 腿骨頸部骨折等の患者に対し、</a:t>
            </a:r>
            <a:r>
              <a:rPr lang="en-US" altLang="ja-JP" sz="2000">
                <a:latin typeface="ＭＳ Ｐゴシック" panose="020B0600070205080204" pitchFamily="34" charset="-128"/>
              </a:rPr>
              <a:t>ADL </a:t>
            </a:r>
            <a:r>
              <a:rPr lang="ja-JP" altLang="en-US" sz="2000">
                <a:latin typeface="ＭＳ Ｐゴシック" panose="020B0600070205080204" pitchFamily="34" charset="-128"/>
              </a:rPr>
              <a:t>の向 上や在宅復帰を目的としたリハビリテーショ ンを集中的に提供する機能（回復期リハビ リテーション機能） </a:t>
            </a:r>
            <a:endParaRPr lang="en-US" altLang="ja-JP" sz="2000">
              <a:latin typeface="ＭＳ Ｐゴシック" panose="020B0600070205080204" pitchFamily="34" charset="-128"/>
            </a:endParaRPr>
          </a:p>
          <a:p>
            <a:pPr>
              <a:buFont typeface="Arial" panose="020B0604020202020204" pitchFamily="34" charset="0"/>
              <a:buChar char="•"/>
            </a:pPr>
            <a:endParaRPr lang="en-US" altLang="ja-JP" sz="2000">
              <a:latin typeface="ＭＳ Ｐゴシック" panose="020B0600070205080204" pitchFamily="34" charset="-128"/>
            </a:endParaRPr>
          </a:p>
          <a:p>
            <a:r>
              <a:rPr lang="ja-JP" altLang="en-US" sz="2000">
                <a:solidFill>
                  <a:schemeClr val="accent1"/>
                </a:solidFill>
                <a:effectLst>
                  <a:outerShdw blurRad="38100" dist="38100" dir="2700000" algn="tl">
                    <a:srgbClr val="C0C0C0"/>
                  </a:outerShdw>
                </a:effectLst>
                <a:latin typeface="ＭＳ Ｐゴシック" panose="020B0600070205080204" pitchFamily="34" charset="-128"/>
              </a:rPr>
              <a:t>慢性期機能 </a:t>
            </a:r>
            <a:endParaRPr lang="en-US" altLang="ja-JP" sz="2000">
              <a:solidFill>
                <a:schemeClr val="accent1"/>
              </a:solidFill>
              <a:effectLst>
                <a:outerShdw blurRad="38100" dist="38100" dir="2700000" algn="tl">
                  <a:srgbClr val="C0C0C0"/>
                </a:outerShdw>
              </a:effectLst>
              <a:latin typeface="ＭＳ Ｐゴシック" panose="020B0600070205080204" pitchFamily="34" charset="-128"/>
            </a:endParaRPr>
          </a:p>
          <a:p>
            <a:pPr lvl="1">
              <a:buFont typeface="Arial" panose="020B0604020202020204" pitchFamily="34" charset="0"/>
              <a:buChar char="•"/>
            </a:pPr>
            <a:r>
              <a:rPr lang="ja-JP" altLang="en-US" sz="2000">
                <a:latin typeface="ＭＳ Ｐゴシック" panose="020B0600070205080204" pitchFamily="34" charset="-128"/>
              </a:rPr>
              <a:t>長期にわたり療養が必要な患者を入院させ る機能</a:t>
            </a:r>
            <a:endParaRPr lang="en-US" altLang="ja-JP" sz="2000">
              <a:latin typeface="ＭＳ Ｐゴシック" panose="020B0600070205080204" pitchFamily="34" charset="-128"/>
            </a:endParaRPr>
          </a:p>
          <a:p>
            <a:pPr lvl="1">
              <a:buFont typeface="Arial" panose="020B0604020202020204" pitchFamily="34" charset="0"/>
              <a:buChar char="•"/>
            </a:pPr>
            <a:r>
              <a:rPr lang="ja-JP" altLang="en-US" sz="2000">
                <a:latin typeface="ＭＳ Ｐゴシック" panose="020B0600070205080204" pitchFamily="34" charset="-128"/>
              </a:rPr>
              <a:t>長期にわたり療養が必要な重度の障害者（重度の意識障害者を含む）、筋ジストロフィー 患者又は難病患者等を入院させる機能</a:t>
            </a:r>
          </a:p>
        </p:txBody>
      </p:sp>
      <p:sp>
        <p:nvSpPr>
          <p:cNvPr id="16386" name="正方形/長方形 2">
            <a:extLst>
              <a:ext uri="{FF2B5EF4-FFF2-40B4-BE49-F238E27FC236}">
                <a16:creationId xmlns:a16="http://schemas.microsoft.com/office/drawing/2014/main" id="{111347DB-E5ED-13CD-457A-E4AF29DDB16C}"/>
              </a:ext>
            </a:extLst>
          </p:cNvPr>
          <p:cNvSpPr>
            <a:spLocks noChangeArrowheads="1"/>
          </p:cNvSpPr>
          <p:nvPr/>
        </p:nvSpPr>
        <p:spPr bwMode="auto">
          <a:xfrm>
            <a:off x="76200" y="122238"/>
            <a:ext cx="11506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3200"/>
              <a:t>病床機能報告制度</a:t>
            </a:r>
            <a:endParaRPr lang="en-US" altLang="ja-JP" sz="3200"/>
          </a:p>
          <a:p>
            <a:endParaRPr lang="en-US" altLang="ja-JP" sz="3200"/>
          </a:p>
          <a:p>
            <a:pPr lvl="1"/>
            <a:r>
              <a:rPr lang="ja-JP" altLang="en-US" sz="2400"/>
              <a:t>各医療機関（有床診療所を含む）は以下の医療機能に ついて、「現状」と「今後の方向」を都道府県に報告</a:t>
            </a:r>
          </a:p>
        </p:txBody>
      </p:sp>
      <p:sp>
        <p:nvSpPr>
          <p:cNvPr id="16387" name="正方形/長方形 3">
            <a:extLst>
              <a:ext uri="{FF2B5EF4-FFF2-40B4-BE49-F238E27FC236}">
                <a16:creationId xmlns:a16="http://schemas.microsoft.com/office/drawing/2014/main" id="{46D76F34-6ED0-2513-745D-0FF9661B4072}"/>
              </a:ext>
            </a:extLst>
          </p:cNvPr>
          <p:cNvSpPr>
            <a:spLocks noChangeArrowheads="1"/>
          </p:cNvSpPr>
          <p:nvPr/>
        </p:nvSpPr>
        <p:spPr bwMode="auto">
          <a:xfrm>
            <a:off x="6096000" y="6457950"/>
            <a:ext cx="6096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800"/>
              <a:t>厚生労働省「病床機能情報の報告・提供の具体的なあり方に関する検討会」 （</a:t>
            </a:r>
            <a:r>
              <a:rPr lang="en-US" altLang="ja-JP" sz="800"/>
              <a:t>2013</a:t>
            </a:r>
            <a:r>
              <a:rPr lang="ja-JP" altLang="en-US" sz="800"/>
              <a:t>年</a:t>
            </a:r>
            <a:r>
              <a:rPr lang="en-US" altLang="ja-JP" sz="800"/>
              <a:t>12</a:t>
            </a:r>
            <a:r>
              <a:rPr lang="ja-JP" altLang="en-US" sz="800"/>
              <a:t>月</a:t>
            </a:r>
            <a:r>
              <a:rPr lang="en-US" altLang="ja-JP" sz="800"/>
              <a:t>27</a:t>
            </a:r>
            <a:r>
              <a:rPr lang="ja-JP" altLang="en-US" sz="800"/>
              <a:t>日）資料</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正方形/長方形 1">
            <a:extLst>
              <a:ext uri="{FF2B5EF4-FFF2-40B4-BE49-F238E27FC236}">
                <a16:creationId xmlns:a16="http://schemas.microsoft.com/office/drawing/2014/main" id="{62CCA6E0-B7C5-4A82-B2DE-05E7A3B5AB78}"/>
              </a:ext>
            </a:extLst>
          </p:cNvPr>
          <p:cNvSpPr>
            <a:spLocks noChangeArrowheads="1"/>
          </p:cNvSpPr>
          <p:nvPr/>
        </p:nvSpPr>
        <p:spPr bwMode="auto">
          <a:xfrm>
            <a:off x="333375" y="0"/>
            <a:ext cx="7439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3200" b="1">
                <a:solidFill>
                  <a:srgbClr val="333333"/>
                </a:solidFill>
                <a:latin typeface="Lucida Sans" panose="020B0602030504020204" pitchFamily="34" charset="0"/>
              </a:rPr>
              <a:t>病棟等の呼称と看護配置基準の関係</a:t>
            </a:r>
            <a:endParaRPr lang="ja-JP" altLang="en-US" sz="3200"/>
          </a:p>
        </p:txBody>
      </p:sp>
      <p:graphicFrame>
        <p:nvGraphicFramePr>
          <p:cNvPr id="3" name="表 2">
            <a:extLst>
              <a:ext uri="{FF2B5EF4-FFF2-40B4-BE49-F238E27FC236}">
                <a16:creationId xmlns:a16="http://schemas.microsoft.com/office/drawing/2014/main" id="{48CD6388-E3BC-DF3C-595A-A68772107DFE}"/>
              </a:ext>
            </a:extLst>
          </p:cNvPr>
          <p:cNvGraphicFramePr>
            <a:graphicFrameLocks noGrp="1"/>
          </p:cNvGraphicFramePr>
          <p:nvPr/>
        </p:nvGraphicFramePr>
        <p:xfrm>
          <a:off x="647700" y="584200"/>
          <a:ext cx="11410950" cy="5821363"/>
        </p:xfrm>
        <a:graphic>
          <a:graphicData uri="http://schemas.openxmlformats.org/drawingml/2006/table">
            <a:tbl>
              <a:tblPr/>
              <a:tblGrid>
                <a:gridCol w="3076575">
                  <a:extLst>
                    <a:ext uri="{9D8B030D-6E8A-4147-A177-3AD203B41FA5}">
                      <a16:colId xmlns:a16="http://schemas.microsoft.com/office/drawing/2014/main" val="704238624"/>
                    </a:ext>
                  </a:extLst>
                </a:gridCol>
                <a:gridCol w="3267075">
                  <a:extLst>
                    <a:ext uri="{9D8B030D-6E8A-4147-A177-3AD203B41FA5}">
                      <a16:colId xmlns:a16="http://schemas.microsoft.com/office/drawing/2014/main" val="2985704699"/>
                    </a:ext>
                  </a:extLst>
                </a:gridCol>
                <a:gridCol w="2009775">
                  <a:extLst>
                    <a:ext uri="{9D8B030D-6E8A-4147-A177-3AD203B41FA5}">
                      <a16:colId xmlns:a16="http://schemas.microsoft.com/office/drawing/2014/main" val="4135587415"/>
                    </a:ext>
                  </a:extLst>
                </a:gridCol>
                <a:gridCol w="3057525">
                  <a:extLst>
                    <a:ext uri="{9D8B030D-6E8A-4147-A177-3AD203B41FA5}">
                      <a16:colId xmlns:a16="http://schemas.microsoft.com/office/drawing/2014/main" val="2067758747"/>
                    </a:ext>
                  </a:extLst>
                </a:gridCol>
              </a:tblGrid>
              <a:tr h="292100">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病棟等の呼称</a:t>
                      </a:r>
                      <a:endParaRPr kumimoji="1" lang="en-US"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BEEF4"/>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診療報酬</a:t>
                      </a: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gridSpan="2">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看護配置基準等</a:t>
                      </a: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3345990868"/>
                  </a:ext>
                </a:extLst>
              </a:tr>
              <a:tr h="622300">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ICU</a:t>
                      </a:r>
                      <a:b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br>
                      <a:endPar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BEEF4"/>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特定集中治療室管理料</a:t>
                      </a: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gridSpan="2">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常時</a:t>
                      </a: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2:</a:t>
                      </a: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１</a:t>
                      </a: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897512986"/>
                  </a:ext>
                </a:extLst>
              </a:tr>
              <a:tr h="0">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ハイケアユニット（</a:t>
                      </a: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HCU</a:t>
                      </a:r>
                      <a:r>
                        <a:rPr kumimoji="1" lang="ja-JP" altLang="en-US"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a:t>
                      </a: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BEEF4"/>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ハイケアユニット入院医療管理料</a:t>
                      </a:r>
                      <a:endParaRPr kumimoji="1" lang="en-US" altLang="ja-JP"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gridSpan="2">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常時</a:t>
                      </a: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4:1</a:t>
                      </a: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、常時</a:t>
                      </a: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5</a:t>
                      </a: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a:t>
                      </a: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a:t>
                      </a: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2029647199"/>
                  </a:ext>
                </a:extLst>
              </a:tr>
              <a:tr h="123825">
                <a:tc rowSpan="5">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一般病棟</a:t>
                      </a:r>
                      <a:b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br>
                      <a:endPar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BEEF4"/>
                    </a:solidFill>
                  </a:tcPr>
                </a:tc>
                <a:tc rowSpan="5">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一般病棟入院基本料</a:t>
                      </a: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7:</a:t>
                      </a: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１</a:t>
                      </a:r>
                      <a:endPar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平均在院日数要件</a:t>
                      </a:r>
                      <a:r>
                        <a:rPr kumimoji="1" lang="en-US" altLang="ja-JP"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18</a:t>
                      </a:r>
                      <a:r>
                        <a:rPr kumimoji="1" lang="ja-JP" altLang="en-US"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日以内</a:t>
                      </a: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877756699"/>
                  </a:ext>
                </a:extLst>
              </a:tr>
              <a:tr h="482600">
                <a:tc vMerge="1">
                  <a:txBody>
                    <a:bodyPr/>
                    <a:lstStyle/>
                    <a:p>
                      <a:endParaRPr kumimoji="1" lang="ja-JP" altLang="en-US"/>
                    </a:p>
                  </a:txBody>
                  <a:tcPr/>
                </a:tc>
                <a:tc vMerge="1">
                  <a:txBody>
                    <a:bodyPr/>
                    <a:lstStyle/>
                    <a:p>
                      <a:endParaRPr kumimoji="1" lang="ja-JP" altLang="en-US"/>
                    </a:p>
                  </a:txBody>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10</a:t>
                      </a: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a:t>
                      </a: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a:t>
                      </a:r>
                      <a:endPar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平均在院日数要件</a:t>
                      </a:r>
                      <a:r>
                        <a:rPr kumimoji="1" lang="en-US" altLang="ja-JP"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21</a:t>
                      </a:r>
                      <a:r>
                        <a:rPr kumimoji="1" lang="ja-JP" altLang="en-US"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日以内</a:t>
                      </a: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241286122"/>
                  </a:ext>
                </a:extLst>
              </a:tr>
              <a:tr h="358775">
                <a:tc vMerge="1">
                  <a:txBody>
                    <a:bodyPr/>
                    <a:lstStyle/>
                    <a:p>
                      <a:endParaRPr kumimoji="1" lang="ja-JP" altLang="en-US"/>
                    </a:p>
                  </a:txBody>
                  <a:tcPr/>
                </a:tc>
                <a:tc vMerge="1">
                  <a:txBody>
                    <a:bodyPr/>
                    <a:lstStyle/>
                    <a:p>
                      <a:endParaRPr kumimoji="1" lang="ja-JP" altLang="en-US"/>
                    </a:p>
                  </a:txBody>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13</a:t>
                      </a: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a:t>
                      </a: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a:t>
                      </a:r>
                      <a:endPar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平均在院日数要件</a:t>
                      </a:r>
                      <a:r>
                        <a:rPr kumimoji="1" lang="en-US" altLang="ja-JP"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24</a:t>
                      </a:r>
                      <a:r>
                        <a:rPr kumimoji="1" lang="ja-JP" altLang="en-US"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日以内</a:t>
                      </a: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706941010"/>
                  </a:ext>
                </a:extLst>
              </a:tr>
              <a:tr h="233363">
                <a:tc vMerge="1">
                  <a:txBody>
                    <a:bodyPr/>
                    <a:lstStyle/>
                    <a:p>
                      <a:endParaRPr kumimoji="1" lang="ja-JP" altLang="en-US"/>
                    </a:p>
                  </a:txBody>
                  <a:tcPr/>
                </a:tc>
                <a:tc vMerge="1">
                  <a:txBody>
                    <a:bodyPr/>
                    <a:lstStyle/>
                    <a:p>
                      <a:endParaRPr kumimoji="1" lang="ja-JP" altLang="en-US"/>
                    </a:p>
                  </a:txBody>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15</a:t>
                      </a: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a:t>
                      </a: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a:t>
                      </a:r>
                      <a:endPar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平均在院日数要件</a:t>
                      </a:r>
                      <a:r>
                        <a:rPr kumimoji="1" lang="en-US" altLang="ja-JP"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60</a:t>
                      </a:r>
                      <a:r>
                        <a:rPr kumimoji="1" lang="ja-JP" altLang="en-US"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日以内</a:t>
                      </a: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818816796"/>
                  </a:ext>
                </a:extLst>
              </a:tr>
              <a:tr h="123825">
                <a:tc vMerge="1">
                  <a:txBody>
                    <a:bodyPr/>
                    <a:lstStyle/>
                    <a:p>
                      <a:endParaRPr kumimoji="1" lang="ja-JP" altLang="en-US"/>
                    </a:p>
                  </a:txBody>
                  <a:tcPr/>
                </a:tc>
                <a:tc vMerge="1">
                  <a:txBody>
                    <a:bodyPr/>
                    <a:lstStyle/>
                    <a:p>
                      <a:endParaRPr kumimoji="1" lang="ja-JP" altLang="en-US"/>
                    </a:p>
                  </a:txBody>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特別入院基本料</a:t>
                      </a: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規定なし</a:t>
                      </a: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69234001"/>
                  </a:ext>
                </a:extLst>
              </a:tr>
              <a:tr h="492125">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亜急性期</a:t>
                      </a:r>
                      <a:r>
                        <a:rPr kumimoji="1" lang="ja-JP" altLang="en-US" sz="16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（急性期治療後の患者や在宅患者の受け入れ、患者の 在宅復帰支援などの機能）</a:t>
                      </a: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BEEF4"/>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地域包括ケア病棟入院料</a:t>
                      </a:r>
                      <a:endPar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gridSpan="2">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13:1</a:t>
                      </a:r>
                      <a:endParaRPr kumimoji="1" lang="en-US" altLang="ja-JP"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129034092"/>
                  </a:ext>
                </a:extLst>
              </a:tr>
              <a:tr h="622300">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回復期リハビリテーション</a:t>
                      </a: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BEEF4"/>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回復期リハビリテーション病棟入院料</a:t>
                      </a:r>
                      <a:endPar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gridSpan="2">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看護配置基準　</a:t>
                      </a:r>
                      <a:r>
                        <a:rPr kumimoji="1" lang="en-US" altLang="zh-TW"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13</a:t>
                      </a:r>
                      <a:r>
                        <a:rPr kumimoji="1" lang="zh-TW" altLang="en-US"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a:t>
                      </a:r>
                      <a:r>
                        <a:rPr kumimoji="1" lang="en-US" altLang="zh-TW"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a:t>
                      </a:r>
                      <a:r>
                        <a:rPr kumimoji="1" lang="ja-JP" altLang="en-US"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　</a:t>
                      </a:r>
                      <a:r>
                        <a:rPr kumimoji="1" lang="en-US" altLang="ja-JP"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a:t>
                      </a:r>
                      <a:r>
                        <a:rPr kumimoji="1" lang="ja-JP" altLang="en-US"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　看護補助者　</a:t>
                      </a:r>
                      <a:r>
                        <a:rPr kumimoji="1" lang="en-US" altLang="ja-JP"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30</a:t>
                      </a:r>
                      <a:r>
                        <a:rPr kumimoji="1" lang="ja-JP" altLang="en-US"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a:t>
                      </a:r>
                      <a:r>
                        <a:rPr kumimoji="1" lang="en-US" altLang="ja-JP"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a:t>
                      </a:r>
                    </a:p>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看護配置基準　</a:t>
                      </a:r>
                      <a:r>
                        <a:rPr kumimoji="1" lang="en-US" altLang="ja-JP"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15</a:t>
                      </a:r>
                      <a:r>
                        <a:rPr kumimoji="1" lang="ja-JP" altLang="en-US"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a:t>
                      </a:r>
                      <a:r>
                        <a:rPr kumimoji="1" lang="en-US" altLang="ja-JP"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a:t>
                      </a:r>
                      <a:r>
                        <a:rPr kumimoji="1" lang="ja-JP" altLang="en-US"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　</a:t>
                      </a:r>
                      <a:r>
                        <a:rPr kumimoji="1" lang="en-US" altLang="ja-JP"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a:t>
                      </a:r>
                      <a:r>
                        <a:rPr kumimoji="1" lang="ja-JP" altLang="en-US"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　</a:t>
                      </a:r>
                      <a:r>
                        <a:rPr kumimoji="1" lang="zh-TW" altLang="en-US"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看護補助者　</a:t>
                      </a:r>
                      <a:r>
                        <a:rPr kumimoji="1" lang="en-US" altLang="zh-TW"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30</a:t>
                      </a:r>
                      <a:r>
                        <a:rPr kumimoji="1" lang="zh-TW" altLang="en-US"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a:t>
                      </a:r>
                      <a:r>
                        <a:rPr kumimoji="1" lang="en-US" altLang="zh-TW"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a:t>
                      </a:r>
                      <a:endParaRPr kumimoji="1" lang="en-US" altLang="ja-JP"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3978481923"/>
                  </a:ext>
                </a:extLst>
              </a:tr>
              <a:tr h="622300">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療養病棟</a:t>
                      </a:r>
                      <a:b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br>
                      <a:endPar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BEEF4"/>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療養病棟入院基本料</a:t>
                      </a: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gridSpan="2">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看護配置基準　</a:t>
                      </a:r>
                      <a:r>
                        <a:rPr kumimoji="1" lang="en-US" altLang="ja-JP"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20</a:t>
                      </a:r>
                      <a:r>
                        <a:rPr kumimoji="1" lang="zh-TW" altLang="en-US"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a:t>
                      </a:r>
                      <a:r>
                        <a:rPr kumimoji="1" lang="en-US" altLang="zh-TW"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a:t>
                      </a:r>
                      <a:r>
                        <a:rPr kumimoji="1" lang="ja-JP" altLang="en-US"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　</a:t>
                      </a:r>
                      <a:r>
                        <a:rPr kumimoji="1" lang="en-US" altLang="ja-JP"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a:t>
                      </a:r>
                      <a:r>
                        <a:rPr kumimoji="1" lang="ja-JP" altLang="en-US"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　看護補助者　</a:t>
                      </a:r>
                      <a:r>
                        <a:rPr kumimoji="1" lang="en-US" altLang="ja-JP"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20</a:t>
                      </a:r>
                      <a:r>
                        <a:rPr kumimoji="1" lang="ja-JP" altLang="en-US"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a:t>
                      </a:r>
                      <a:r>
                        <a:rPr kumimoji="1" lang="en-US" altLang="ja-JP"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a:t>
                      </a:r>
                    </a:p>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看護配置基準　</a:t>
                      </a:r>
                      <a:r>
                        <a:rPr kumimoji="1" lang="en-US" altLang="ja-JP"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20</a:t>
                      </a:r>
                      <a:r>
                        <a:rPr kumimoji="1" lang="ja-JP" altLang="en-US"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a:t>
                      </a:r>
                      <a:r>
                        <a:rPr kumimoji="1" lang="en-US" altLang="ja-JP"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a:t>
                      </a:r>
                      <a:r>
                        <a:rPr kumimoji="1" lang="ja-JP" altLang="en-US"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　</a:t>
                      </a:r>
                      <a:r>
                        <a:rPr kumimoji="1" lang="en-US" altLang="ja-JP"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a:t>
                      </a:r>
                      <a:r>
                        <a:rPr kumimoji="1" lang="ja-JP" altLang="en-US"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　</a:t>
                      </a:r>
                      <a:r>
                        <a:rPr kumimoji="1" lang="zh-TW" altLang="en-US"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看護補助者　</a:t>
                      </a:r>
                      <a:r>
                        <a:rPr kumimoji="1" lang="en-US" altLang="ja-JP"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20</a:t>
                      </a:r>
                      <a:r>
                        <a:rPr kumimoji="1" lang="zh-TW" altLang="en-US"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a:t>
                      </a:r>
                      <a:r>
                        <a:rPr kumimoji="1" lang="en-US" altLang="zh-TW"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a:t>
                      </a:r>
                      <a:endParaRPr kumimoji="1" lang="en-US" altLang="ja-JP" sz="18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88803" marR="88803" marT="44401" marB="44401"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3496228755"/>
                  </a:ext>
                </a:extLst>
              </a:tr>
            </a:tbl>
          </a:graphicData>
        </a:graphic>
      </p:graphicFrame>
      <p:sp>
        <p:nvSpPr>
          <p:cNvPr id="17458" name="正方形/長方形 4">
            <a:extLst>
              <a:ext uri="{FF2B5EF4-FFF2-40B4-BE49-F238E27FC236}">
                <a16:creationId xmlns:a16="http://schemas.microsoft.com/office/drawing/2014/main" id="{33B89600-F123-BA9E-C05F-7F528AC18745}"/>
              </a:ext>
            </a:extLst>
          </p:cNvPr>
          <p:cNvSpPr>
            <a:spLocks noChangeArrowheads="1"/>
          </p:cNvSpPr>
          <p:nvPr/>
        </p:nvSpPr>
        <p:spPr bwMode="auto">
          <a:xfrm>
            <a:off x="9296400" y="6534150"/>
            <a:ext cx="2790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800"/>
              <a:t>厚生労働省平成</a:t>
            </a:r>
            <a:r>
              <a:rPr lang="en-US" altLang="ja-JP" sz="800"/>
              <a:t>26</a:t>
            </a:r>
            <a:r>
              <a:rPr lang="ja-JP" altLang="en-US" sz="800"/>
              <a:t>年度　診療報酬改定資料を引用・改変</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C5E2DC2-C14F-2C40-2A56-6672339C18DF}"/>
              </a:ext>
            </a:extLst>
          </p:cNvPr>
          <p:cNvSpPr/>
          <p:nvPr/>
        </p:nvSpPr>
        <p:spPr>
          <a:xfrm>
            <a:off x="261938" y="166688"/>
            <a:ext cx="11668125" cy="6862762"/>
          </a:xfrm>
          <a:prstGeom prst="rect">
            <a:avLst/>
          </a:prstGeom>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3200"/>
              <a:t>保健医療圏とは</a:t>
            </a:r>
            <a:endParaRPr lang="en-US" altLang="ja-JP" sz="3200"/>
          </a:p>
          <a:p>
            <a:endParaRPr lang="en-US" altLang="ja-JP" sz="3200"/>
          </a:p>
          <a:p>
            <a:pPr algn="just">
              <a:buFont typeface="Arial" panose="020B0604020202020204" pitchFamily="34" charset="0"/>
              <a:buChar char="•"/>
            </a:pPr>
            <a:r>
              <a:rPr lang="ja-JP" altLang="en-US" sz="3200"/>
              <a:t> 保健医療圏とは、医療法に基づく都道府県保健医療計画で定められたもので、住民の保健医療需要に的確に対応するために、保健医療資源の適切な配置と保健医療機関相互の機能の分担と連携を推進し、総合的な保健医療提供体制を体系的に進めるための</a:t>
            </a:r>
            <a:r>
              <a:rPr lang="ja-JP" altLang="en-US" sz="3200">
                <a:solidFill>
                  <a:srgbClr val="FF0000"/>
                </a:solidFill>
              </a:rPr>
              <a:t>地域的単位</a:t>
            </a:r>
            <a:r>
              <a:rPr lang="ja-JP" altLang="en-US" sz="3200"/>
              <a:t>です。</a:t>
            </a:r>
            <a:endParaRPr lang="en-US" altLang="ja-JP" sz="3200"/>
          </a:p>
          <a:p>
            <a:pPr algn="just">
              <a:buFont typeface="Arial" panose="020B0604020202020204" pitchFamily="34" charset="0"/>
              <a:buChar char="•"/>
            </a:pPr>
            <a:endParaRPr lang="en-US" altLang="ja-JP" sz="3200"/>
          </a:p>
          <a:p>
            <a:pPr algn="just">
              <a:buFont typeface="Arial" panose="020B0604020202020204" pitchFamily="34" charset="0"/>
              <a:buChar char="•"/>
            </a:pPr>
            <a:r>
              <a:rPr lang="ja-JP" altLang="en-US" sz="3200"/>
              <a:t>すなわち、すべての住民が住みなれた地域で安心して生活していくうえで必要とする住民の健康づくりから疾病の予防、治療、リハビリテーション、介護にいたる保健医療サービスを、だれもが、 いつでも、どこでも、必要に応じて適切に受けることができるようにする保健医療提供体制の地域的単位です。</a:t>
            </a:r>
            <a:endParaRPr lang="en-US" altLang="ja-JP" sz="3200"/>
          </a:p>
          <a:p>
            <a:pPr algn="just"/>
            <a:endParaRPr lang="en-US" altLang="ja-JP" sz="2400"/>
          </a:p>
        </p:txBody>
      </p:sp>
      <p:sp>
        <p:nvSpPr>
          <p:cNvPr id="18434" name="正方形/長方形 3">
            <a:extLst>
              <a:ext uri="{FF2B5EF4-FFF2-40B4-BE49-F238E27FC236}">
                <a16:creationId xmlns:a16="http://schemas.microsoft.com/office/drawing/2014/main" id="{DF210257-5E87-0223-3C84-EAF8615204A9}"/>
              </a:ext>
            </a:extLst>
          </p:cNvPr>
          <p:cNvSpPr>
            <a:spLocks noChangeArrowheads="1"/>
          </p:cNvSpPr>
          <p:nvPr/>
        </p:nvSpPr>
        <p:spPr bwMode="auto">
          <a:xfrm>
            <a:off x="7683500" y="6519863"/>
            <a:ext cx="6096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800">
                <a:latin typeface="ＭＳ Ｐゴシック" panose="020B0600070205080204" pitchFamily="34" charset="-128"/>
              </a:rPr>
              <a:t>第１回地域医療構想策定ガイドライン等に関する検討会 平 成 ２ ６ 年 ９ ⽉ １ ８ ⽇ 参考 資料 ８</a:t>
            </a:r>
            <a:endParaRPr lang="en-US" altLang="ja-JP" sz="800">
              <a:latin typeface="ＭＳ Ｐゴシック" panose="020B0600070205080204" pitchFamily="34" charset="-128"/>
            </a:endParaRPr>
          </a:p>
          <a:p>
            <a:r>
              <a:rPr lang="ja-JP" altLang="en-US" sz="800">
                <a:latin typeface="ＭＳ Ｐゴシック" panose="020B0600070205080204" pitchFamily="34" charset="-128"/>
              </a:rPr>
              <a:t>神奈川県保健医療計画 （概要版） （平成</a:t>
            </a:r>
            <a:r>
              <a:rPr lang="en-US" altLang="ja-JP" sz="800">
                <a:latin typeface="ＭＳ Ｐゴシック" panose="020B0600070205080204" pitchFamily="34" charset="-128"/>
              </a:rPr>
              <a:t>25</a:t>
            </a:r>
            <a:r>
              <a:rPr lang="ja-JP" altLang="en-US" sz="800">
                <a:latin typeface="ＭＳ Ｐゴシック" panose="020B0600070205080204" pitchFamily="34" charset="-128"/>
              </a:rPr>
              <a:t>年度～平成</a:t>
            </a:r>
            <a:r>
              <a:rPr lang="en-US" altLang="ja-JP" sz="800">
                <a:latin typeface="ＭＳ Ｐゴシック" panose="020B0600070205080204" pitchFamily="34" charset="-128"/>
              </a:rPr>
              <a:t>29</a:t>
            </a:r>
            <a:r>
              <a:rPr lang="ja-JP" altLang="en-US" sz="800">
                <a:latin typeface="ＭＳ Ｐゴシック" panose="020B0600070205080204" pitchFamily="34" charset="-128"/>
              </a:rPr>
              <a:t>年度）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079CBA8-8796-1DA0-0581-678F85D23A39}"/>
              </a:ext>
            </a:extLst>
          </p:cNvPr>
          <p:cNvSpPr/>
          <p:nvPr/>
        </p:nvSpPr>
        <p:spPr>
          <a:xfrm>
            <a:off x="152400" y="150813"/>
            <a:ext cx="11915775" cy="6002337"/>
          </a:xfrm>
          <a:prstGeom prst="rect">
            <a:avLst/>
          </a:prstGeom>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2400">
                <a:solidFill>
                  <a:schemeClr val="accent1"/>
                </a:solidFill>
                <a:effectLst>
                  <a:outerShdw blurRad="38100" dist="38100" dir="2700000" algn="tl">
                    <a:srgbClr val="C0C0C0"/>
                  </a:outerShdw>
                </a:effectLst>
              </a:rPr>
              <a:t>一次保健医療圏</a:t>
            </a:r>
            <a:endParaRPr lang="en-US" altLang="ja-JP" sz="2400">
              <a:solidFill>
                <a:schemeClr val="accent1"/>
              </a:solidFill>
              <a:effectLst>
                <a:outerShdw blurRad="38100" dist="38100" dir="2700000" algn="tl">
                  <a:srgbClr val="C0C0C0"/>
                </a:outerShdw>
              </a:effectLst>
            </a:endParaRPr>
          </a:p>
          <a:p>
            <a:pPr>
              <a:buFont typeface="Arial" panose="020B0604020202020204" pitchFamily="34" charset="0"/>
              <a:buChar char="•"/>
            </a:pPr>
            <a:r>
              <a:rPr lang="ja-JP" altLang="en-US" sz="2400"/>
              <a:t>地域住民の日常生活を支える健康相談、健康管理、疾病予防や一般的な傷病 治療など、</a:t>
            </a:r>
            <a:r>
              <a:rPr lang="ja-JP" altLang="en-US" sz="2400">
                <a:solidFill>
                  <a:srgbClr val="FF0000"/>
                </a:solidFill>
              </a:rPr>
              <a:t>住民に密着した保健医療サービス</a:t>
            </a:r>
            <a:r>
              <a:rPr lang="ja-JP" altLang="en-US" sz="2400"/>
              <a:t>を福祉サービスと一体になって総合的、継続的に提供 していくための最も基礎的な圏域です。このことから、基礎的自治体である</a:t>
            </a:r>
            <a:r>
              <a:rPr lang="ja-JP" altLang="en-US" sz="2400">
                <a:solidFill>
                  <a:srgbClr val="FF0000"/>
                </a:solidFill>
              </a:rPr>
              <a:t>区市町村の区域が一次保健医療圏</a:t>
            </a:r>
            <a:r>
              <a:rPr lang="ja-JP" altLang="en-US" sz="2400"/>
              <a:t>とされています。</a:t>
            </a:r>
            <a:endParaRPr lang="en-US" altLang="ja-JP" sz="2400"/>
          </a:p>
          <a:p>
            <a:endParaRPr lang="en-US" altLang="ja-JP" sz="2400"/>
          </a:p>
          <a:p>
            <a:r>
              <a:rPr lang="ja-JP" altLang="en-US" sz="2400">
                <a:solidFill>
                  <a:schemeClr val="accent1"/>
                </a:solidFill>
                <a:effectLst>
                  <a:outerShdw blurRad="38100" dist="38100" dir="2700000" algn="tl">
                    <a:srgbClr val="C0C0C0"/>
                  </a:outerShdw>
                </a:effectLst>
              </a:rPr>
              <a:t> 二次保健医療圏</a:t>
            </a:r>
            <a:endParaRPr lang="en-US" altLang="ja-JP" sz="2400">
              <a:solidFill>
                <a:schemeClr val="accent1"/>
              </a:solidFill>
              <a:effectLst>
                <a:outerShdw blurRad="38100" dist="38100" dir="2700000" algn="tl">
                  <a:srgbClr val="C0C0C0"/>
                </a:outerShdw>
              </a:effectLst>
            </a:endParaRPr>
          </a:p>
          <a:p>
            <a:pPr>
              <a:buFont typeface="Arial" panose="020B0604020202020204" pitchFamily="34" charset="0"/>
              <a:buChar char="•"/>
            </a:pPr>
            <a:r>
              <a:rPr lang="ja-JP" altLang="en-US" sz="2400"/>
              <a:t>原則として特殊な医療を除く、一般の医療需要に対応し、</a:t>
            </a:r>
            <a:r>
              <a:rPr lang="ja-JP" altLang="en-US" sz="2400">
                <a:solidFill>
                  <a:srgbClr val="FF0000"/>
                </a:solidFill>
              </a:rPr>
              <a:t>入院医療</a:t>
            </a:r>
            <a:r>
              <a:rPr lang="ja-JP" altLang="en-US" sz="2400"/>
              <a:t>をその圏域内で基本的に確保するとともに、医療機関の機能連携に基づく医療サービスと広域的、専門的な 保健サービスとの連携などにより、包括的な保健医療サービスを提供していくために、その整備を 図るための地域的単位とされ、複数の区市町村を単位とする。</a:t>
            </a:r>
            <a:endParaRPr lang="en-US" altLang="ja-JP" sz="2400"/>
          </a:p>
          <a:p>
            <a:endParaRPr lang="en-US" altLang="ja-JP" sz="2400"/>
          </a:p>
          <a:p>
            <a:r>
              <a:rPr lang="ja-JP" altLang="en-US" sz="2400">
                <a:solidFill>
                  <a:schemeClr val="accent1"/>
                </a:solidFill>
                <a:effectLst>
                  <a:outerShdw blurRad="38100" dist="38100" dir="2700000" algn="tl">
                    <a:srgbClr val="C0C0C0"/>
                  </a:outerShdw>
                </a:effectLst>
              </a:rPr>
              <a:t>三次保健医療圏</a:t>
            </a:r>
            <a:endParaRPr lang="en-US" altLang="ja-JP" sz="2400">
              <a:solidFill>
                <a:schemeClr val="accent1"/>
              </a:solidFill>
              <a:effectLst>
                <a:outerShdw blurRad="38100" dist="38100" dir="2700000" algn="tl">
                  <a:srgbClr val="C0C0C0"/>
                </a:outerShdw>
              </a:effectLst>
            </a:endParaRPr>
          </a:p>
          <a:p>
            <a:pPr>
              <a:buFont typeface="Arial" panose="020B0604020202020204" pitchFamily="34" charset="0"/>
              <a:buChar char="•"/>
            </a:pPr>
            <a:r>
              <a:rPr lang="ja-JP" altLang="en-US" sz="2400">
                <a:solidFill>
                  <a:srgbClr val="FF0000"/>
                </a:solidFill>
              </a:rPr>
              <a:t>先進的な技術や特殊な医療、発生頻度が低い疾病</a:t>
            </a:r>
            <a:r>
              <a:rPr lang="ja-JP" altLang="en-US" sz="2400"/>
              <a:t>に関するものなど都道府県全域での対応が必要な保健医療サービスを提供するための地域的単位であることから、都道府県が</a:t>
            </a:r>
            <a:r>
              <a:rPr lang="en-US" altLang="ja-JP" sz="2400"/>
              <a:t>1</a:t>
            </a:r>
            <a:r>
              <a:rPr lang="ja-JP" altLang="en-US" sz="2400"/>
              <a:t>つの区域とされています。 </a:t>
            </a:r>
          </a:p>
        </p:txBody>
      </p:sp>
      <p:sp>
        <p:nvSpPr>
          <p:cNvPr id="19458" name="正方形/長方形 2">
            <a:extLst>
              <a:ext uri="{FF2B5EF4-FFF2-40B4-BE49-F238E27FC236}">
                <a16:creationId xmlns:a16="http://schemas.microsoft.com/office/drawing/2014/main" id="{1213A1D7-D8A9-9E6E-83CB-51CAF7B29500}"/>
              </a:ext>
            </a:extLst>
          </p:cNvPr>
          <p:cNvSpPr>
            <a:spLocks noChangeArrowheads="1"/>
          </p:cNvSpPr>
          <p:nvPr/>
        </p:nvSpPr>
        <p:spPr bwMode="auto">
          <a:xfrm>
            <a:off x="7445375" y="6273800"/>
            <a:ext cx="6096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800">
                <a:latin typeface="ＭＳ Ｐゴシック" panose="020B0600070205080204" pitchFamily="34" charset="-128"/>
              </a:rPr>
              <a:t>第１回地域医療構想策定ガイドライン等に関する検討会 平 成 ２ ６ 年 ９ ⽉ １ ８ ⽇ 参考 資料 ８</a:t>
            </a:r>
            <a:endParaRPr lang="en-US" altLang="ja-JP" sz="800">
              <a:latin typeface="ＭＳ Ｐゴシック" panose="020B0600070205080204" pitchFamily="34" charset="-128"/>
            </a:endParaRPr>
          </a:p>
          <a:p>
            <a:r>
              <a:rPr lang="ja-JP" altLang="en-US" sz="800">
                <a:latin typeface="ＭＳ Ｐゴシック" panose="020B0600070205080204" pitchFamily="34" charset="-128"/>
              </a:rPr>
              <a:t>神奈川県保健医療計画 （概要版） （平成</a:t>
            </a:r>
            <a:r>
              <a:rPr lang="en-US" altLang="ja-JP" sz="800">
                <a:latin typeface="ＭＳ Ｐゴシック" panose="020B0600070205080204" pitchFamily="34" charset="-128"/>
              </a:rPr>
              <a:t>25</a:t>
            </a:r>
            <a:r>
              <a:rPr lang="ja-JP" altLang="en-US" sz="800">
                <a:latin typeface="ＭＳ Ｐゴシック" panose="020B0600070205080204" pitchFamily="34" charset="-128"/>
              </a:rPr>
              <a:t>年度～平成</a:t>
            </a:r>
            <a:r>
              <a:rPr lang="en-US" altLang="ja-JP" sz="800">
                <a:latin typeface="ＭＳ Ｐゴシック" panose="020B0600070205080204" pitchFamily="34" charset="-128"/>
              </a:rPr>
              <a:t>29</a:t>
            </a:r>
            <a:r>
              <a:rPr lang="ja-JP" altLang="en-US" sz="800">
                <a:latin typeface="ＭＳ Ｐゴシック" panose="020B0600070205080204" pitchFamily="34" charset="-128"/>
              </a:rPr>
              <a:t>年度）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正方形/長方形 2">
            <a:extLst>
              <a:ext uri="{FF2B5EF4-FFF2-40B4-BE49-F238E27FC236}">
                <a16:creationId xmlns:a16="http://schemas.microsoft.com/office/drawing/2014/main" id="{2386390C-095A-4AFA-20BF-443C8E0FA0DB}"/>
              </a:ext>
            </a:extLst>
          </p:cNvPr>
          <p:cNvSpPr>
            <a:spLocks noChangeArrowheads="1"/>
          </p:cNvSpPr>
          <p:nvPr/>
        </p:nvSpPr>
        <p:spPr bwMode="auto">
          <a:xfrm>
            <a:off x="8915400" y="6362700"/>
            <a:ext cx="2895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zh-TW" altLang="en-US" sz="800">
                <a:ea typeface="新細明體" panose="02020500000000000000" pitchFamily="18" charset="-120"/>
              </a:rPr>
              <a:t>第</a:t>
            </a:r>
            <a:r>
              <a:rPr lang="en-US" altLang="zh-TW" sz="800">
                <a:ea typeface="新細明體" panose="02020500000000000000" pitchFamily="18" charset="-120"/>
              </a:rPr>
              <a:t>5</a:t>
            </a:r>
            <a:r>
              <a:rPr lang="zh-TW" altLang="en-US" sz="800">
                <a:ea typeface="新細明體" panose="02020500000000000000" pitchFamily="18" charset="-120"/>
              </a:rPr>
              <a:t>期東京都高齢者保健福祉計画（平成</a:t>
            </a:r>
            <a:r>
              <a:rPr lang="en-US" altLang="zh-TW" sz="800">
                <a:ea typeface="新細明體" panose="02020500000000000000" pitchFamily="18" charset="-120"/>
              </a:rPr>
              <a:t>24</a:t>
            </a:r>
            <a:r>
              <a:rPr lang="zh-TW" altLang="en-US" sz="800">
                <a:ea typeface="新細明體" panose="02020500000000000000" pitchFamily="18" charset="-120"/>
              </a:rPr>
              <a:t>年度～平成</a:t>
            </a:r>
            <a:r>
              <a:rPr lang="en-US" altLang="zh-TW" sz="800">
                <a:ea typeface="新細明體" panose="02020500000000000000" pitchFamily="18" charset="-120"/>
              </a:rPr>
              <a:t>26</a:t>
            </a:r>
            <a:r>
              <a:rPr lang="zh-TW" altLang="en-US" sz="800">
                <a:ea typeface="新細明體" panose="02020500000000000000" pitchFamily="18" charset="-120"/>
              </a:rPr>
              <a:t>年度）</a:t>
            </a:r>
            <a:r>
              <a:rPr lang="ja-JP" altLang="en-US" sz="800"/>
              <a:t>より引用</a:t>
            </a:r>
          </a:p>
        </p:txBody>
      </p:sp>
      <p:pic>
        <p:nvPicPr>
          <p:cNvPr id="20482" name="図 4">
            <a:extLst>
              <a:ext uri="{FF2B5EF4-FFF2-40B4-BE49-F238E27FC236}">
                <a16:creationId xmlns:a16="http://schemas.microsoft.com/office/drawing/2014/main" id="{F2B0BCCB-4BC5-AAAA-8641-37BBA97E4F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09588"/>
            <a:ext cx="10029825"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テキスト ボックス 5">
            <a:extLst>
              <a:ext uri="{FF2B5EF4-FFF2-40B4-BE49-F238E27FC236}">
                <a16:creationId xmlns:a16="http://schemas.microsoft.com/office/drawing/2014/main" id="{29AE2A73-18C9-6FB4-975D-27689610A514}"/>
              </a:ext>
            </a:extLst>
          </p:cNvPr>
          <p:cNvSpPr txBox="1">
            <a:spLocks noChangeArrowheads="1"/>
          </p:cNvSpPr>
          <p:nvPr/>
        </p:nvSpPr>
        <p:spPr bwMode="auto">
          <a:xfrm>
            <a:off x="228600" y="0"/>
            <a:ext cx="5108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3200"/>
              <a:t>東京都の二次医療圏（参考）</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5D479-70AE-49EF-2B07-953297FCA641}"/>
              </a:ext>
            </a:extLst>
          </p:cNvPr>
          <p:cNvSpPr txBox="1">
            <a:spLocks/>
          </p:cNvSpPr>
          <p:nvPr/>
        </p:nvSpPr>
        <p:spPr>
          <a:xfrm>
            <a:off x="-1595072" y="325806"/>
            <a:ext cx="10363200" cy="1470025"/>
          </a:xfrm>
          <a:prstGeom prst="rect">
            <a:avLst/>
          </a:prstGeom>
        </p:spPr>
        <p:txBody>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128"/>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a:lstStyle>
          <a:p>
            <a:pPr>
              <a:defRPr/>
            </a:pPr>
            <a:r>
              <a:rPr lang="ja-JP" altLang="en-US" sz="6600" dirty="0">
                <a:ln w="0"/>
                <a:solidFill>
                  <a:srgbClr val="7030A0"/>
                </a:solidFill>
                <a:effectLst>
                  <a:reflection blurRad="6350" stA="53000" endA="300" endPos="35500" dir="5400000" sy="-90000" algn="bl" rotWithShape="0"/>
                </a:effectLst>
              </a:rPr>
              <a:t>病院を知るには・・</a:t>
            </a:r>
          </a:p>
        </p:txBody>
      </p:sp>
      <p:sp>
        <p:nvSpPr>
          <p:cNvPr id="3" name="テキスト ボックス 2">
            <a:extLst>
              <a:ext uri="{FF2B5EF4-FFF2-40B4-BE49-F238E27FC236}">
                <a16:creationId xmlns:a16="http://schemas.microsoft.com/office/drawing/2014/main" id="{2EAFB146-681F-A29C-E36F-6305A18C7E1A}"/>
              </a:ext>
            </a:extLst>
          </p:cNvPr>
          <p:cNvSpPr txBox="1"/>
          <p:nvPr/>
        </p:nvSpPr>
        <p:spPr>
          <a:xfrm>
            <a:off x="445476" y="1659285"/>
            <a:ext cx="11312770" cy="5016758"/>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marL="457200" indent="-457200" algn="just" fontAlgn="auto">
              <a:spcBef>
                <a:spcPts val="0"/>
              </a:spcBef>
              <a:spcAft>
                <a:spcPts val="0"/>
              </a:spcAft>
              <a:buFont typeface="Arial" panose="020B0604020202020204" pitchFamily="34" charset="0"/>
              <a:buChar char="•"/>
              <a:defRPr/>
            </a:pPr>
            <a:r>
              <a:rPr lang="ja-JP" altLang="en-US" sz="3200" b="1" dirty="0">
                <a:ln/>
                <a:solidFill>
                  <a:schemeClr val="accent3"/>
                </a:solidFill>
                <a:latin typeface="+mn-lt"/>
                <a:ea typeface="+mn-ea"/>
              </a:rPr>
              <a:t>病院や診療所の薬剤部（薬務局、薬剤科、薬局 等）の特徴を知る方法の一つとして、</a:t>
            </a:r>
            <a:r>
              <a:rPr lang="ja-JP" altLang="en-US" sz="3200" b="1" dirty="0">
                <a:ln/>
                <a:solidFill>
                  <a:srgbClr val="FF0000"/>
                </a:solidFill>
                <a:latin typeface="+mn-lt"/>
                <a:ea typeface="+mn-ea"/>
              </a:rPr>
              <a:t>病院概要（施設概要）</a:t>
            </a:r>
            <a:r>
              <a:rPr lang="ja-JP" altLang="en-US" sz="3200" b="1" dirty="0">
                <a:ln/>
                <a:solidFill>
                  <a:schemeClr val="accent3"/>
                </a:solidFill>
                <a:latin typeface="+mn-lt"/>
                <a:ea typeface="+mn-ea"/>
              </a:rPr>
              <a:t>を活用する方法が挙げられます。</a:t>
            </a:r>
            <a:endParaRPr lang="en-US" altLang="ja-JP" sz="3200" b="1" dirty="0">
              <a:ln/>
              <a:solidFill>
                <a:schemeClr val="accent3"/>
              </a:solidFill>
              <a:latin typeface="+mn-lt"/>
              <a:ea typeface="+mn-ea"/>
            </a:endParaRPr>
          </a:p>
          <a:p>
            <a:pPr marL="457200" indent="-457200" algn="just" fontAlgn="auto">
              <a:spcBef>
                <a:spcPts val="0"/>
              </a:spcBef>
              <a:spcAft>
                <a:spcPts val="0"/>
              </a:spcAft>
              <a:buFont typeface="Arial" panose="020B0604020202020204" pitchFamily="34" charset="0"/>
              <a:buChar char="•"/>
              <a:defRPr/>
            </a:pPr>
            <a:endParaRPr lang="en-US" altLang="ja-JP" sz="3200" b="1" dirty="0">
              <a:ln/>
              <a:solidFill>
                <a:schemeClr val="accent3"/>
              </a:solidFill>
              <a:latin typeface="+mn-lt"/>
              <a:ea typeface="+mn-ea"/>
            </a:endParaRPr>
          </a:p>
          <a:p>
            <a:pPr marL="457200" indent="-457200" algn="just" fontAlgn="auto">
              <a:spcBef>
                <a:spcPts val="0"/>
              </a:spcBef>
              <a:spcAft>
                <a:spcPts val="0"/>
              </a:spcAft>
              <a:buFont typeface="Arial" panose="020B0604020202020204" pitchFamily="34" charset="0"/>
              <a:buChar char="•"/>
              <a:defRPr/>
            </a:pPr>
            <a:r>
              <a:rPr lang="ja-JP" altLang="en-US" sz="3200" b="1" dirty="0">
                <a:ln/>
                <a:solidFill>
                  <a:schemeClr val="accent3"/>
                </a:solidFill>
                <a:latin typeface="+mn-lt"/>
                <a:ea typeface="+mn-ea"/>
              </a:rPr>
              <a:t>多くの医療機関ではホームページで病院概要（施設概要）を公開しています。</a:t>
            </a:r>
            <a:endParaRPr lang="en-US" altLang="ja-JP" sz="3200" b="1" dirty="0">
              <a:ln/>
              <a:solidFill>
                <a:schemeClr val="accent3"/>
              </a:solidFill>
              <a:latin typeface="+mn-lt"/>
              <a:ea typeface="+mn-ea"/>
            </a:endParaRPr>
          </a:p>
          <a:p>
            <a:pPr marL="457200" indent="-457200" algn="just" fontAlgn="auto">
              <a:spcBef>
                <a:spcPts val="0"/>
              </a:spcBef>
              <a:spcAft>
                <a:spcPts val="0"/>
              </a:spcAft>
              <a:buFont typeface="Arial" panose="020B0604020202020204" pitchFamily="34" charset="0"/>
              <a:buChar char="•"/>
              <a:defRPr/>
            </a:pPr>
            <a:endParaRPr lang="en-US" altLang="ja-JP" sz="3200" b="1" dirty="0">
              <a:ln/>
              <a:solidFill>
                <a:schemeClr val="accent3"/>
              </a:solidFill>
              <a:latin typeface="+mn-lt"/>
              <a:ea typeface="+mn-ea"/>
            </a:endParaRPr>
          </a:p>
          <a:p>
            <a:pPr marL="457200" indent="-457200" algn="just" fontAlgn="auto">
              <a:spcBef>
                <a:spcPts val="0"/>
              </a:spcBef>
              <a:spcAft>
                <a:spcPts val="0"/>
              </a:spcAft>
              <a:buFont typeface="Arial" panose="020B0604020202020204" pitchFamily="34" charset="0"/>
              <a:buChar char="•"/>
              <a:defRPr/>
            </a:pPr>
            <a:r>
              <a:rPr lang="ja-JP" altLang="en-US" sz="3200" b="1" dirty="0">
                <a:ln/>
                <a:solidFill>
                  <a:schemeClr val="accent3"/>
                </a:solidFill>
                <a:latin typeface="+mn-lt"/>
                <a:ea typeface="+mn-ea"/>
              </a:rPr>
              <a:t>病院概要（施設概要）に書かれている内容を理解すれば、病院や薬剤部（薬務局、薬剤科、薬局 等）の特徴を知ることができます。</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E64ED3D-9C4B-99E4-2815-DD28155052C3}"/>
              </a:ext>
            </a:extLst>
          </p:cNvPr>
          <p:cNvSpPr/>
          <p:nvPr/>
        </p:nvSpPr>
        <p:spPr>
          <a:xfrm>
            <a:off x="361950" y="58738"/>
            <a:ext cx="11468100" cy="6862762"/>
          </a:xfrm>
          <a:prstGeom prst="rect">
            <a:avLst/>
          </a:prstGeom>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914400" indent="-45720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3200"/>
              <a:t>救急医療体制 </a:t>
            </a:r>
            <a:endParaRPr lang="en-US" altLang="ja-JP" sz="3200"/>
          </a:p>
          <a:p>
            <a:endParaRPr lang="en-US" altLang="ja-JP" sz="2400"/>
          </a:p>
          <a:p>
            <a:r>
              <a:rPr lang="ja-JP" altLang="en-US" sz="2400">
                <a:solidFill>
                  <a:srgbClr val="FF0000"/>
                </a:solidFill>
              </a:rPr>
              <a:t>初期</a:t>
            </a:r>
            <a:r>
              <a:rPr lang="ja-JP" altLang="en-US" sz="2400"/>
              <a:t>（軽度の救急患者への夜間・休日における診療を行う医療施設）</a:t>
            </a:r>
            <a:endParaRPr lang="en-US" altLang="ja-JP" sz="2400"/>
          </a:p>
          <a:p>
            <a:pPr lvl="1">
              <a:buFont typeface="Arial" panose="020B0604020202020204" pitchFamily="34" charset="0"/>
              <a:buChar char="•"/>
            </a:pPr>
            <a:r>
              <a:rPr lang="ja-JP" altLang="en-US" sz="2400"/>
              <a:t>比較的軽症な急病患者の診療を受け持つ休日・夜間急患センターと地区医師会の会員が当番制で診療を行う 在宅当番医制 </a:t>
            </a:r>
            <a:endParaRPr lang="en-US" altLang="ja-JP" sz="2400"/>
          </a:p>
          <a:p>
            <a:endParaRPr lang="en-US" altLang="ja-JP" sz="2400"/>
          </a:p>
          <a:p>
            <a:r>
              <a:rPr lang="ja-JP" altLang="en-US" sz="2400">
                <a:solidFill>
                  <a:srgbClr val="FF0000"/>
                </a:solidFill>
              </a:rPr>
              <a:t>二次</a:t>
            </a:r>
            <a:r>
              <a:rPr lang="ja-JP" altLang="en-US" sz="2400"/>
              <a:t>（入院を要する救急医療施設） </a:t>
            </a:r>
            <a:endParaRPr lang="en-US" altLang="ja-JP" sz="2400"/>
          </a:p>
          <a:p>
            <a:pPr lvl="1">
              <a:buFont typeface="Arial" panose="020B0604020202020204" pitchFamily="34" charset="0"/>
              <a:buChar char="•"/>
            </a:pPr>
            <a:r>
              <a:rPr lang="ja-JP" altLang="en-US" sz="2400"/>
              <a:t>精神科救急を含む</a:t>
            </a:r>
            <a:r>
              <a:rPr lang="en-US" altLang="ja-JP" sz="2400"/>
              <a:t>24 </a:t>
            </a:r>
            <a:r>
              <a:rPr lang="ja-JP" altLang="en-US" sz="2400"/>
              <a:t>時間体制の救急病院、病院群輪番制方式による施設 </a:t>
            </a:r>
            <a:endParaRPr lang="en-US" altLang="ja-JP" sz="2400"/>
          </a:p>
          <a:p>
            <a:endParaRPr lang="en-US" altLang="ja-JP" sz="2400"/>
          </a:p>
          <a:p>
            <a:r>
              <a:rPr lang="ja-JP" altLang="en-US" sz="2400">
                <a:solidFill>
                  <a:srgbClr val="FF0000"/>
                </a:solidFill>
              </a:rPr>
              <a:t>三次</a:t>
            </a:r>
            <a:r>
              <a:rPr lang="ja-JP" altLang="en-US" sz="2400"/>
              <a:t>（救命救急センター） </a:t>
            </a:r>
            <a:endParaRPr lang="en-US" altLang="ja-JP" sz="2400"/>
          </a:p>
          <a:p>
            <a:pPr lvl="1">
              <a:buFont typeface="Arial" panose="020B0604020202020204" pitchFamily="34" charset="0"/>
              <a:buChar char="•"/>
            </a:pPr>
            <a:r>
              <a:rPr lang="ja-JP" altLang="en-US" sz="2400"/>
              <a:t>高度救命救急センターを含む </a:t>
            </a:r>
            <a:endParaRPr lang="en-US" altLang="ja-JP" sz="2400"/>
          </a:p>
          <a:p>
            <a:endParaRPr lang="en-US" altLang="ja-JP" sz="2400"/>
          </a:p>
          <a:p>
            <a:r>
              <a:rPr lang="ja-JP" altLang="en-US" sz="2400"/>
              <a:t>体制なし </a:t>
            </a:r>
            <a:endParaRPr lang="en-US" altLang="ja-JP" sz="2400"/>
          </a:p>
          <a:p>
            <a:pPr lvl="1">
              <a:buFont typeface="Arial" panose="020B0604020202020204" pitchFamily="34" charset="0"/>
              <a:buChar char="•"/>
            </a:pPr>
            <a:r>
              <a:rPr lang="ja-JP" altLang="en-US" sz="2400"/>
              <a:t>救急医療体制がない施設</a:t>
            </a:r>
            <a:endParaRPr lang="en-US" altLang="ja-JP" sz="2400"/>
          </a:p>
          <a:p>
            <a:pPr lvl="1">
              <a:buFont typeface="Arial" panose="020B0604020202020204" pitchFamily="34" charset="0"/>
              <a:buChar char="•"/>
            </a:pPr>
            <a:endParaRPr lang="en-US" altLang="ja-JP" sz="2400"/>
          </a:p>
          <a:p>
            <a:r>
              <a:rPr lang="ja-JP" altLang="en-US" sz="2400">
                <a:solidFill>
                  <a:srgbClr val="FF0000"/>
                </a:solidFill>
              </a:rPr>
              <a:t>精神科救急医療体制 </a:t>
            </a:r>
            <a:endParaRPr lang="en-US" altLang="ja-JP" sz="2400">
              <a:solidFill>
                <a:srgbClr val="FF0000"/>
              </a:solidFill>
            </a:endParaRPr>
          </a:p>
          <a:p>
            <a:pPr lvl="1">
              <a:buFont typeface="Arial" panose="020B0604020202020204" pitchFamily="34" charset="0"/>
              <a:buChar char="•"/>
            </a:pPr>
            <a:r>
              <a:rPr lang="ja-JP" altLang="en-US" sz="2400"/>
              <a:t>「精神科救急医療体制整備事業の実施について」（平成</a:t>
            </a:r>
            <a:r>
              <a:rPr lang="en-US" altLang="ja-JP" sz="2400"/>
              <a:t>20 </a:t>
            </a:r>
            <a:r>
              <a:rPr lang="ja-JP" altLang="en-US" sz="2400"/>
              <a:t>年５月</a:t>
            </a:r>
            <a:r>
              <a:rPr lang="en-US" altLang="ja-JP" sz="2400"/>
              <a:t>26 </a:t>
            </a:r>
            <a:r>
              <a:rPr lang="ja-JP" altLang="en-US" sz="2400"/>
              <a:t>日障発第</a:t>
            </a:r>
            <a:r>
              <a:rPr lang="en-US" altLang="ja-JP" sz="2400"/>
              <a:t>0526001 </a:t>
            </a:r>
            <a:r>
              <a:rPr lang="ja-JP" altLang="en-US" sz="2400"/>
              <a:t>号）により規定される 精神科救急医療施設</a:t>
            </a:r>
          </a:p>
        </p:txBody>
      </p:sp>
      <p:sp>
        <p:nvSpPr>
          <p:cNvPr id="21506" name="正方形/長方形 2">
            <a:extLst>
              <a:ext uri="{FF2B5EF4-FFF2-40B4-BE49-F238E27FC236}">
                <a16:creationId xmlns:a16="http://schemas.microsoft.com/office/drawing/2014/main" id="{0F14358C-2DBD-BD34-CDDB-043EC74DA345}"/>
              </a:ext>
            </a:extLst>
          </p:cNvPr>
          <p:cNvSpPr>
            <a:spLocks noChangeArrowheads="1"/>
          </p:cNvSpPr>
          <p:nvPr/>
        </p:nvSpPr>
        <p:spPr bwMode="auto">
          <a:xfrm>
            <a:off x="8896350" y="6515100"/>
            <a:ext cx="32956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zh-TW" altLang="en-US" sz="800">
                <a:latin typeface="ＭＳ Ｐゴシック" panose="020B0600070205080204" pitchFamily="34" charset="-128"/>
              </a:rPr>
              <a:t>平成</a:t>
            </a:r>
            <a:r>
              <a:rPr lang="en-US" altLang="zh-TW" sz="800">
                <a:latin typeface="ＭＳ Ｐゴシック" panose="020B0600070205080204" pitchFamily="34" charset="-128"/>
              </a:rPr>
              <a:t>26</a:t>
            </a:r>
            <a:r>
              <a:rPr lang="zh-TW" altLang="en-US" sz="800">
                <a:latin typeface="ＭＳ Ｐゴシック" panose="020B0600070205080204" pitchFamily="34" charset="-128"/>
              </a:rPr>
              <a:t>年版　厚生</a:t>
            </a:r>
            <a:r>
              <a:rPr lang="ja-JP" altLang="en-US" sz="800">
                <a:latin typeface="ＭＳ Ｐゴシック" panose="020B0600070205080204" pitchFamily="34" charset="-128"/>
              </a:rPr>
              <a:t>労働省　用語の解説　平成</a:t>
            </a:r>
            <a:r>
              <a:rPr lang="en-US" altLang="ja-JP" sz="800">
                <a:latin typeface="ＭＳ Ｐゴシック" panose="020B0600070205080204" pitchFamily="34" charset="-128"/>
              </a:rPr>
              <a:t>27</a:t>
            </a:r>
            <a:r>
              <a:rPr lang="ja-JP" altLang="en-US" sz="800">
                <a:latin typeface="ＭＳ Ｐゴシック" panose="020B0600070205080204" pitchFamily="34" charset="-128"/>
              </a:rPr>
              <a:t>年</a:t>
            </a:r>
            <a:r>
              <a:rPr lang="en-US" altLang="ja-JP" sz="800">
                <a:latin typeface="ＭＳ Ｐゴシック" panose="020B0600070205080204" pitchFamily="34" charset="-128"/>
              </a:rPr>
              <a:t>6</a:t>
            </a:r>
            <a:r>
              <a:rPr lang="ja-JP" altLang="en-US" sz="800">
                <a:latin typeface="ＭＳ Ｐゴシック" panose="020B0600070205080204" pitchFamily="34" charset="-128"/>
              </a:rPr>
              <a:t>月</a:t>
            </a:r>
            <a:r>
              <a:rPr lang="en-US" altLang="ja-JP" sz="800">
                <a:latin typeface="ＭＳ Ｐゴシック" panose="020B0600070205080204" pitchFamily="34" charset="-128"/>
              </a:rPr>
              <a:t>30</a:t>
            </a:r>
            <a:r>
              <a:rPr lang="ja-JP" altLang="en-US" sz="800">
                <a:latin typeface="ＭＳ Ｐゴシック" panose="020B0600070205080204" pitchFamily="34" charset="-128"/>
              </a:rPr>
              <a:t>日　を改変</a:t>
            </a:r>
            <a:endParaRPr lang="en-US" altLang="ja-JP" sz="800">
              <a:latin typeface="ＭＳ Ｐゴシック" panose="020B0600070205080204"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図 4">
            <a:extLst>
              <a:ext uri="{FF2B5EF4-FFF2-40B4-BE49-F238E27FC236}">
                <a16:creationId xmlns:a16="http://schemas.microsoft.com/office/drawing/2014/main" id="{7D626822-7BEC-0B2B-F5F4-B2A34B939F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288" y="0"/>
            <a:ext cx="9705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正方形/長方形 2">
            <a:extLst>
              <a:ext uri="{FF2B5EF4-FFF2-40B4-BE49-F238E27FC236}">
                <a16:creationId xmlns:a16="http://schemas.microsoft.com/office/drawing/2014/main" id="{D50EB408-7452-09FE-41AC-0FC83784C582}"/>
              </a:ext>
            </a:extLst>
          </p:cNvPr>
          <p:cNvSpPr>
            <a:spLocks noChangeArrowheads="1"/>
          </p:cNvSpPr>
          <p:nvPr/>
        </p:nvSpPr>
        <p:spPr bwMode="auto">
          <a:xfrm>
            <a:off x="7734300" y="6515100"/>
            <a:ext cx="6096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800"/>
              <a:t>第 １ 回 地 域 医 療 構 想 策 定 ガイドライン等に関する検討会 平 成 ２ ６ 年 ９ ⽉ １ ８ ⽇ 参考 資料 ８</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フローチャート: 抜出し 27">
            <a:extLst>
              <a:ext uri="{FF2B5EF4-FFF2-40B4-BE49-F238E27FC236}">
                <a16:creationId xmlns:a16="http://schemas.microsoft.com/office/drawing/2014/main" id="{ED248C47-3924-9820-30D8-CE02FA261695}"/>
              </a:ext>
            </a:extLst>
          </p:cNvPr>
          <p:cNvSpPr/>
          <p:nvPr/>
        </p:nvSpPr>
        <p:spPr>
          <a:xfrm>
            <a:off x="3381375" y="282575"/>
            <a:ext cx="4056063" cy="6508750"/>
          </a:xfrm>
          <a:prstGeom prst="flowChartExtra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 name="正方形/長方形 2">
            <a:extLst>
              <a:ext uri="{FF2B5EF4-FFF2-40B4-BE49-F238E27FC236}">
                <a16:creationId xmlns:a16="http://schemas.microsoft.com/office/drawing/2014/main" id="{59732346-371D-D4CC-2FAF-4E9D22895005}"/>
              </a:ext>
            </a:extLst>
          </p:cNvPr>
          <p:cNvSpPr>
            <a:spLocks noChangeArrowheads="1"/>
          </p:cNvSpPr>
          <p:nvPr/>
        </p:nvSpPr>
        <p:spPr bwMode="auto">
          <a:xfrm>
            <a:off x="2728913" y="1050925"/>
            <a:ext cx="5314950" cy="708025"/>
          </a:xfrm>
          <a:prstGeom prst="rect">
            <a:avLst/>
          </a:prstGeom>
          <a:gradFill rotWithShape="1">
            <a:gsLst>
              <a:gs pos="0">
                <a:srgbClr val="FFEBDB"/>
              </a:gs>
              <a:gs pos="64999">
                <a:srgbClr val="FFD0AA"/>
              </a:gs>
              <a:gs pos="100000">
                <a:srgbClr val="FFBE86"/>
              </a:gs>
            </a:gsLst>
            <a:lin ang="5400000" scaled="1"/>
          </a:gradFill>
          <a:ln w="9525" cap="sq">
            <a:solidFill>
              <a:srgbClr val="F69240"/>
            </a:solidFill>
            <a:bevel/>
            <a:headEnd/>
            <a:tailEnd/>
          </a:ln>
          <a:effectLst>
            <a:outerShdw blurRad="40000" dist="20000" dir="5400000" rotWithShape="0">
              <a:srgbClr val="808080">
                <a:alpha val="37999"/>
              </a:srgbClr>
            </a:outerShdw>
          </a:effectLst>
        </p:spPr>
        <p:txBody>
          <a:bodyPr wrap="none">
            <a:spAutoFit/>
          </a:bodyPr>
          <a:lstStyle/>
          <a:p>
            <a:pPr algn="ctr" fontAlgn="auto">
              <a:spcBef>
                <a:spcPts val="0"/>
              </a:spcBef>
              <a:spcAft>
                <a:spcPts val="0"/>
              </a:spcAft>
              <a:defRPr/>
            </a:pPr>
            <a:r>
              <a:rPr lang="ja-JP" altLang="en-US" sz="2000" dirty="0">
                <a:solidFill>
                  <a:schemeClr val="dk1"/>
                </a:solidFill>
                <a:latin typeface="メイリオ" panose="020B0604030504040204" pitchFamily="50" charset="-128"/>
                <a:ea typeface="メイリオ" panose="020B0604030504040204" pitchFamily="50" charset="-128"/>
              </a:rPr>
              <a:t>救命救急センター（</a:t>
            </a:r>
            <a:r>
              <a:rPr lang="en-US" altLang="ja-JP" sz="2000" dirty="0">
                <a:solidFill>
                  <a:schemeClr val="dk1"/>
                </a:solidFill>
                <a:latin typeface="ƒƒCƒŠƒI"/>
                <a:ea typeface="メイリオ" panose="020B0604030504040204" pitchFamily="50" charset="-128"/>
              </a:rPr>
              <a:t>258</a:t>
            </a:r>
            <a:r>
              <a:rPr lang="ja-JP" altLang="en-US" sz="2000" dirty="0">
                <a:solidFill>
                  <a:schemeClr val="dk1"/>
                </a:solidFill>
                <a:latin typeface="メイリオ" panose="020B0604030504040204" pitchFamily="50" charset="-128"/>
                <a:ea typeface="メイリオ" panose="020B0604030504040204" pitchFamily="50" charset="-128"/>
              </a:rPr>
              <a:t>カ所）</a:t>
            </a:r>
            <a:endParaRPr lang="en-US" altLang="ja-JP" sz="2000" dirty="0">
              <a:solidFill>
                <a:schemeClr val="dk1"/>
              </a:solidFill>
              <a:latin typeface="メイリオ" panose="020B0604030504040204" pitchFamily="50" charset="-128"/>
              <a:ea typeface="メイリオ" panose="020B0604030504040204" pitchFamily="50" charset="-128"/>
            </a:endParaRPr>
          </a:p>
          <a:p>
            <a:pPr algn="ctr" fontAlgn="auto">
              <a:spcBef>
                <a:spcPts val="0"/>
              </a:spcBef>
              <a:spcAft>
                <a:spcPts val="0"/>
              </a:spcAft>
              <a:defRPr/>
            </a:pPr>
            <a:r>
              <a:rPr lang="ja-JP" altLang="en-US" sz="2000" dirty="0">
                <a:solidFill>
                  <a:schemeClr val="dk1"/>
                </a:solidFill>
                <a:latin typeface="メイリオ" panose="020B0604030504040204" pitchFamily="50" charset="-128"/>
                <a:ea typeface="メイリオ" panose="020B0604030504040204" pitchFamily="50" charset="-128"/>
              </a:rPr>
              <a:t>（うち、高度救命救急センター（</a:t>
            </a:r>
            <a:r>
              <a:rPr lang="en-US" altLang="ja-JP" sz="2000" dirty="0">
                <a:solidFill>
                  <a:schemeClr val="dk1"/>
                </a:solidFill>
                <a:latin typeface="ƒƒCƒŠƒI"/>
                <a:ea typeface="メイリオ" panose="020B0604030504040204" pitchFamily="50" charset="-128"/>
              </a:rPr>
              <a:t>28</a:t>
            </a:r>
            <a:r>
              <a:rPr lang="ja-JP" altLang="en-US" sz="2000" dirty="0">
                <a:solidFill>
                  <a:schemeClr val="dk1"/>
                </a:solidFill>
                <a:latin typeface="メイリオ" panose="020B0604030504040204" pitchFamily="50" charset="-128"/>
                <a:ea typeface="メイリオ" panose="020B0604030504040204" pitchFamily="50" charset="-128"/>
              </a:rPr>
              <a:t>カ所））</a:t>
            </a:r>
          </a:p>
        </p:txBody>
      </p:sp>
      <p:sp>
        <p:nvSpPr>
          <p:cNvPr id="4" name="正方形/長方形 3">
            <a:extLst>
              <a:ext uri="{FF2B5EF4-FFF2-40B4-BE49-F238E27FC236}">
                <a16:creationId xmlns:a16="http://schemas.microsoft.com/office/drawing/2014/main" id="{66769A68-EED8-D529-BB0D-419DD32943E4}"/>
              </a:ext>
            </a:extLst>
          </p:cNvPr>
          <p:cNvSpPr/>
          <p:nvPr/>
        </p:nvSpPr>
        <p:spPr>
          <a:xfrm>
            <a:off x="2972261" y="562859"/>
            <a:ext cx="4827926" cy="461665"/>
          </a:xfrm>
          <a:prstGeom prst="rect">
            <a:avLst/>
          </a:prstGeom>
          <a:gradFill flip="none" rotWithShape="1">
            <a:gsLst>
              <a:gs pos="0">
                <a:schemeClr val="accent1">
                  <a:lumMod val="66000"/>
                  <a:lumOff val="34000"/>
                </a:schemeClr>
              </a:gs>
              <a:gs pos="46000">
                <a:schemeClr val="accent1">
                  <a:lumMod val="95000"/>
                  <a:lumOff val="5000"/>
                </a:schemeClr>
              </a:gs>
              <a:gs pos="100000">
                <a:schemeClr val="accent1">
                  <a:lumMod val="60000"/>
                </a:schemeClr>
              </a:gs>
            </a:gsLst>
            <a:path path="circle">
              <a:fillToRect l="50000" t="130000" r="50000" b="-30000"/>
            </a:path>
            <a:tileRect/>
          </a:gradFill>
          <a:ln cap="rnd"/>
          <a:scene3d>
            <a:camera prst="orthographicFront"/>
            <a:lightRig rig="threePt" dir="t"/>
          </a:scene3d>
          <a:sp3d prstMaterial="dkEdge">
            <a:bevelT w="12700" h="196850" prst="relaxedInset"/>
          </a:sp3d>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ts val="0"/>
              </a:spcBef>
              <a:spcAft>
                <a:spcPts val="0"/>
              </a:spcAft>
              <a:defRPr/>
            </a:pPr>
            <a:r>
              <a:rPr lang="ja-JP" altLang="en-US" sz="2400" dirty="0">
                <a:latin typeface="メイリオ" panose="020B0604030504040204" pitchFamily="50" charset="-128"/>
                <a:ea typeface="メイリオ" panose="020B0604030504040204" pitchFamily="50" charset="-128"/>
              </a:rPr>
              <a:t>救命救急医療（第三次救急医療）</a:t>
            </a:r>
          </a:p>
        </p:txBody>
      </p:sp>
      <p:sp>
        <p:nvSpPr>
          <p:cNvPr id="5" name="正方形/長方形 4">
            <a:extLst>
              <a:ext uri="{FF2B5EF4-FFF2-40B4-BE49-F238E27FC236}">
                <a16:creationId xmlns:a16="http://schemas.microsoft.com/office/drawing/2014/main" id="{E0CDCF5A-A3D5-5C4E-7D19-B3AB68446FB0}"/>
              </a:ext>
            </a:extLst>
          </p:cNvPr>
          <p:cNvSpPr/>
          <p:nvPr/>
        </p:nvSpPr>
        <p:spPr>
          <a:xfrm>
            <a:off x="2345169" y="2743564"/>
            <a:ext cx="6082110" cy="461665"/>
          </a:xfrm>
          <a:prstGeom prst="rect">
            <a:avLst/>
          </a:prstGeom>
          <a:gradFill flip="none" rotWithShape="1">
            <a:gsLst>
              <a:gs pos="0">
                <a:schemeClr val="accent1">
                  <a:lumMod val="66000"/>
                  <a:lumOff val="34000"/>
                </a:schemeClr>
              </a:gs>
              <a:gs pos="46000">
                <a:schemeClr val="accent1">
                  <a:lumMod val="95000"/>
                  <a:lumOff val="5000"/>
                </a:schemeClr>
              </a:gs>
              <a:gs pos="100000">
                <a:schemeClr val="accent1">
                  <a:lumMod val="60000"/>
                </a:schemeClr>
              </a:gs>
            </a:gsLst>
            <a:path path="circle">
              <a:fillToRect l="50000" t="130000" r="50000" b="-30000"/>
            </a:path>
            <a:tileRect/>
          </a:gradFill>
          <a:ln cap="rnd"/>
          <a:scene3d>
            <a:camera prst="orthographicFront"/>
            <a:lightRig rig="threePt" dir="t"/>
          </a:scene3d>
          <a:sp3d prstMaterial="dkEdge">
            <a:bevelT w="12700" h="196850" prst="relaxedInset"/>
          </a:sp3d>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ts val="0"/>
              </a:spcBef>
              <a:spcAft>
                <a:spcPts val="0"/>
              </a:spcAft>
              <a:defRPr/>
            </a:pPr>
            <a:r>
              <a:rPr lang="ja-JP" altLang="en-US" sz="2400" dirty="0">
                <a:latin typeface="メイリオ" panose="020B0604030504040204" pitchFamily="50" charset="-128"/>
                <a:ea typeface="メイリオ" panose="020B0604030504040204" pitchFamily="50" charset="-128"/>
              </a:rPr>
              <a:t>入院を要する救急医療（第二次救急医療）</a:t>
            </a:r>
            <a:endParaRPr lang="ja-JP" altLang="en-US" sz="2400" dirty="0"/>
          </a:p>
        </p:txBody>
      </p:sp>
      <p:sp>
        <p:nvSpPr>
          <p:cNvPr id="6" name="正方形/長方形 5">
            <a:extLst>
              <a:ext uri="{FF2B5EF4-FFF2-40B4-BE49-F238E27FC236}">
                <a16:creationId xmlns:a16="http://schemas.microsoft.com/office/drawing/2014/main" id="{BE6E910A-69A4-3DF3-9497-797E95CE7ADD}"/>
              </a:ext>
            </a:extLst>
          </p:cNvPr>
          <p:cNvSpPr>
            <a:spLocks noChangeArrowheads="1"/>
          </p:cNvSpPr>
          <p:nvPr/>
        </p:nvSpPr>
        <p:spPr bwMode="auto">
          <a:xfrm>
            <a:off x="2895600" y="3205163"/>
            <a:ext cx="4616450" cy="400050"/>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wrap="none">
            <a:spAutoFit/>
          </a:bodyPr>
          <a:lstStyle/>
          <a:p>
            <a:pPr fontAlgn="auto">
              <a:spcBef>
                <a:spcPts val="0"/>
              </a:spcBef>
              <a:spcAft>
                <a:spcPts val="0"/>
              </a:spcAft>
              <a:defRPr/>
            </a:pPr>
            <a:r>
              <a:rPr lang="ja-JP" altLang="en-US" sz="2000" dirty="0">
                <a:solidFill>
                  <a:srgbClr val="FF0000"/>
                </a:solidFill>
                <a:latin typeface="+mn-lt"/>
                <a:ea typeface="+mn-ea"/>
              </a:rPr>
              <a:t>病院群輪番制病院（</a:t>
            </a:r>
            <a:r>
              <a:rPr lang="en-US" altLang="ja-JP" sz="2000" dirty="0">
                <a:solidFill>
                  <a:srgbClr val="FF0000"/>
                </a:solidFill>
                <a:latin typeface="+mn-lt"/>
                <a:ea typeface="+mn-ea"/>
              </a:rPr>
              <a:t>398</a:t>
            </a:r>
            <a:r>
              <a:rPr lang="ja-JP" altLang="en-US" sz="2000" dirty="0">
                <a:solidFill>
                  <a:srgbClr val="FF0000"/>
                </a:solidFill>
                <a:latin typeface="+mn-lt"/>
                <a:ea typeface="+mn-ea"/>
              </a:rPr>
              <a:t>地区、</a:t>
            </a:r>
            <a:r>
              <a:rPr lang="en-US" altLang="ja-JP" sz="2000" dirty="0">
                <a:solidFill>
                  <a:srgbClr val="FF0000"/>
                </a:solidFill>
                <a:latin typeface="+mn-lt"/>
                <a:ea typeface="+mn-ea"/>
              </a:rPr>
              <a:t>3,259</a:t>
            </a:r>
            <a:r>
              <a:rPr lang="ja-JP" altLang="en-US" sz="2000" dirty="0">
                <a:solidFill>
                  <a:srgbClr val="FF0000"/>
                </a:solidFill>
                <a:latin typeface="+mn-lt"/>
                <a:ea typeface="+mn-ea"/>
              </a:rPr>
              <a:t>カ所）</a:t>
            </a:r>
          </a:p>
        </p:txBody>
      </p:sp>
      <p:sp>
        <p:nvSpPr>
          <p:cNvPr id="7" name="正方形/長方形 6">
            <a:extLst>
              <a:ext uri="{FF2B5EF4-FFF2-40B4-BE49-F238E27FC236}">
                <a16:creationId xmlns:a16="http://schemas.microsoft.com/office/drawing/2014/main" id="{0A1CA45E-62E0-118A-D52E-8240F70859A9}"/>
              </a:ext>
            </a:extLst>
          </p:cNvPr>
          <p:cNvSpPr/>
          <p:nvPr/>
        </p:nvSpPr>
        <p:spPr>
          <a:xfrm>
            <a:off x="4251430" y="4768650"/>
            <a:ext cx="2269588" cy="461665"/>
          </a:xfrm>
          <a:prstGeom prst="rect">
            <a:avLst/>
          </a:prstGeom>
          <a:gradFill flip="none" rotWithShape="1">
            <a:gsLst>
              <a:gs pos="0">
                <a:schemeClr val="accent1">
                  <a:lumMod val="66000"/>
                  <a:lumOff val="34000"/>
                </a:schemeClr>
              </a:gs>
              <a:gs pos="46000">
                <a:schemeClr val="accent1">
                  <a:lumMod val="95000"/>
                  <a:lumOff val="5000"/>
                </a:schemeClr>
              </a:gs>
              <a:gs pos="100000">
                <a:schemeClr val="accent1">
                  <a:lumMod val="60000"/>
                </a:schemeClr>
              </a:gs>
            </a:gsLst>
            <a:path path="circle">
              <a:fillToRect l="50000" t="130000" r="50000" b="-30000"/>
            </a:path>
            <a:tileRect/>
          </a:gradFill>
          <a:ln cap="rnd"/>
          <a:scene3d>
            <a:camera prst="orthographicFront"/>
            <a:lightRig rig="threePt" dir="t"/>
          </a:scene3d>
          <a:sp3d prstMaterial="dkEdge">
            <a:bevelT w="12700" h="196850" prst="relaxedInset"/>
          </a:sp3d>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ts val="0"/>
              </a:spcBef>
              <a:spcAft>
                <a:spcPts val="0"/>
              </a:spcAft>
              <a:defRPr/>
            </a:pPr>
            <a:r>
              <a:rPr lang="ja-JP" altLang="en-US" sz="2400" dirty="0">
                <a:latin typeface="メイリオ" panose="020B0604030504040204" pitchFamily="50" charset="-128"/>
                <a:ea typeface="メイリオ" panose="020B0604030504040204" pitchFamily="50" charset="-128"/>
              </a:rPr>
              <a:t>初期救急医療</a:t>
            </a:r>
          </a:p>
        </p:txBody>
      </p:sp>
      <p:sp>
        <p:nvSpPr>
          <p:cNvPr id="8" name="正方形/長方形 7">
            <a:extLst>
              <a:ext uri="{FF2B5EF4-FFF2-40B4-BE49-F238E27FC236}">
                <a16:creationId xmlns:a16="http://schemas.microsoft.com/office/drawing/2014/main" id="{45012447-566C-5374-424C-EE1198A6C5E3}"/>
              </a:ext>
            </a:extLst>
          </p:cNvPr>
          <p:cNvSpPr>
            <a:spLocks noChangeArrowheads="1"/>
          </p:cNvSpPr>
          <p:nvPr/>
        </p:nvSpPr>
        <p:spPr bwMode="auto">
          <a:xfrm>
            <a:off x="3870325" y="3603625"/>
            <a:ext cx="3262313" cy="400050"/>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wrap="none">
            <a:spAutoFit/>
          </a:bodyPr>
          <a:lstStyle/>
          <a:p>
            <a:pPr fontAlgn="auto">
              <a:spcBef>
                <a:spcPts val="0"/>
              </a:spcBef>
              <a:spcAft>
                <a:spcPts val="0"/>
              </a:spcAft>
              <a:defRPr/>
            </a:pPr>
            <a:r>
              <a:rPr lang="ja-JP" altLang="en-US" sz="2000" dirty="0">
                <a:solidFill>
                  <a:schemeClr val="dk1"/>
                </a:solidFill>
                <a:latin typeface="メイリオ" panose="020B0604030504040204" pitchFamily="50" charset="-128"/>
                <a:ea typeface="メイリオ" panose="020B0604030504040204" pitchFamily="50" charset="-128"/>
              </a:rPr>
              <a:t>共同利用型病院（</a:t>
            </a:r>
            <a:r>
              <a:rPr lang="en-US" altLang="ja-JP" sz="2000" dirty="0">
                <a:solidFill>
                  <a:schemeClr val="dk1"/>
                </a:solidFill>
                <a:latin typeface="ƒƒCƒŠƒI"/>
                <a:ea typeface="メイリオ" panose="020B0604030504040204" pitchFamily="50" charset="-128"/>
              </a:rPr>
              <a:t>10</a:t>
            </a:r>
            <a:r>
              <a:rPr lang="ja-JP" altLang="en-US" sz="2000" dirty="0">
                <a:solidFill>
                  <a:schemeClr val="dk1"/>
                </a:solidFill>
                <a:latin typeface="メイリオ" panose="020B0604030504040204" pitchFamily="50" charset="-128"/>
                <a:ea typeface="メイリオ" panose="020B0604030504040204" pitchFamily="50" charset="-128"/>
              </a:rPr>
              <a:t>カ所）</a:t>
            </a:r>
          </a:p>
        </p:txBody>
      </p:sp>
      <p:sp>
        <p:nvSpPr>
          <p:cNvPr id="9" name="正方形/長方形 8">
            <a:extLst>
              <a:ext uri="{FF2B5EF4-FFF2-40B4-BE49-F238E27FC236}">
                <a16:creationId xmlns:a16="http://schemas.microsoft.com/office/drawing/2014/main" id="{AAB05543-1BE4-3076-F05C-63B7405983A8}"/>
              </a:ext>
            </a:extLst>
          </p:cNvPr>
          <p:cNvSpPr>
            <a:spLocks noChangeArrowheads="1"/>
          </p:cNvSpPr>
          <p:nvPr/>
        </p:nvSpPr>
        <p:spPr bwMode="auto">
          <a:xfrm>
            <a:off x="3933825" y="5221288"/>
            <a:ext cx="3133725" cy="400050"/>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wrap="none">
            <a:spAutoFit/>
          </a:bodyPr>
          <a:lstStyle/>
          <a:p>
            <a:pPr fontAlgn="auto">
              <a:spcBef>
                <a:spcPts val="0"/>
              </a:spcBef>
              <a:spcAft>
                <a:spcPts val="0"/>
              </a:spcAft>
              <a:defRPr/>
            </a:pPr>
            <a:r>
              <a:rPr lang="zh-CN" altLang="en-US" sz="2000" dirty="0">
                <a:solidFill>
                  <a:schemeClr val="dk1"/>
                </a:solidFill>
                <a:latin typeface="メイリオ" panose="020B0604030504040204" pitchFamily="50" charset="-128"/>
                <a:ea typeface="メイリオ" panose="020B0604030504040204" pitchFamily="50" charset="-128"/>
              </a:rPr>
              <a:t>在宅当番医制（</a:t>
            </a:r>
            <a:r>
              <a:rPr lang="en-US" altLang="zh-CN" sz="2000" dirty="0">
                <a:solidFill>
                  <a:schemeClr val="dk1"/>
                </a:solidFill>
                <a:latin typeface="ƒƒCƒŠƒI"/>
                <a:ea typeface="メイリオ" panose="020B0604030504040204" pitchFamily="50" charset="-128"/>
              </a:rPr>
              <a:t>630</a:t>
            </a:r>
            <a:r>
              <a:rPr lang="zh-CN" altLang="en-US" sz="2000" dirty="0">
                <a:solidFill>
                  <a:schemeClr val="dk1"/>
                </a:solidFill>
                <a:latin typeface="メイリオ" panose="020B0604030504040204" pitchFamily="50" charset="-128"/>
                <a:ea typeface="メイリオ" panose="020B0604030504040204" pitchFamily="50" charset="-128"/>
              </a:rPr>
              <a:t>地区）</a:t>
            </a:r>
          </a:p>
        </p:txBody>
      </p:sp>
      <p:sp>
        <p:nvSpPr>
          <p:cNvPr id="10" name="正方形/長方形 9">
            <a:extLst>
              <a:ext uri="{FF2B5EF4-FFF2-40B4-BE49-F238E27FC236}">
                <a16:creationId xmlns:a16="http://schemas.microsoft.com/office/drawing/2014/main" id="{B3B604E7-2D98-E79D-9225-C74FC760457B}"/>
              </a:ext>
            </a:extLst>
          </p:cNvPr>
          <p:cNvSpPr>
            <a:spLocks noChangeArrowheads="1"/>
          </p:cNvSpPr>
          <p:nvPr/>
        </p:nvSpPr>
        <p:spPr bwMode="auto">
          <a:xfrm>
            <a:off x="3328988" y="5638800"/>
            <a:ext cx="4160837" cy="400050"/>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wrap="none">
            <a:spAutoFit/>
          </a:bodyPr>
          <a:lstStyle/>
          <a:p>
            <a:pPr fontAlgn="auto">
              <a:spcBef>
                <a:spcPts val="0"/>
              </a:spcBef>
              <a:spcAft>
                <a:spcPts val="0"/>
              </a:spcAft>
              <a:defRPr/>
            </a:pPr>
            <a:r>
              <a:rPr lang="ja-JP" altLang="en-US" sz="2000" dirty="0">
                <a:solidFill>
                  <a:schemeClr val="dk1"/>
                </a:solidFill>
                <a:latin typeface="メイリオ" panose="020B0604030504040204" pitchFamily="50" charset="-128"/>
                <a:ea typeface="メイリオ" panose="020B0604030504040204" pitchFamily="50" charset="-128"/>
              </a:rPr>
              <a:t>休日夜間急患センター（</a:t>
            </a:r>
            <a:r>
              <a:rPr lang="en-US" altLang="ja-JP" sz="2000" dirty="0">
                <a:solidFill>
                  <a:schemeClr val="dk1"/>
                </a:solidFill>
                <a:latin typeface="ƒƒCƒŠƒI"/>
                <a:ea typeface="メイリオ" panose="020B0604030504040204" pitchFamily="50" charset="-128"/>
              </a:rPr>
              <a:t>556</a:t>
            </a:r>
            <a:r>
              <a:rPr lang="ja-JP" altLang="en-US" sz="2000" dirty="0">
                <a:solidFill>
                  <a:schemeClr val="dk1"/>
                </a:solidFill>
                <a:latin typeface="メイリオ" panose="020B0604030504040204" pitchFamily="50" charset="-128"/>
                <a:ea typeface="メイリオ" panose="020B0604030504040204" pitchFamily="50" charset="-128"/>
              </a:rPr>
              <a:t>カ所）</a:t>
            </a:r>
          </a:p>
        </p:txBody>
      </p:sp>
      <p:sp>
        <p:nvSpPr>
          <p:cNvPr id="23568" name="正方形/長方形 10">
            <a:extLst>
              <a:ext uri="{FF2B5EF4-FFF2-40B4-BE49-F238E27FC236}">
                <a16:creationId xmlns:a16="http://schemas.microsoft.com/office/drawing/2014/main" id="{825A9E5C-B6BC-7E92-67C7-3C171DCCBA06}"/>
              </a:ext>
            </a:extLst>
          </p:cNvPr>
          <p:cNvSpPr>
            <a:spLocks noChangeArrowheads="1"/>
          </p:cNvSpPr>
          <p:nvPr/>
        </p:nvSpPr>
        <p:spPr bwMode="auto">
          <a:xfrm>
            <a:off x="5530850" y="2439988"/>
            <a:ext cx="19796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zh-TW" altLang="en-US" sz="1400">
                <a:latin typeface="メイリオ" panose="020B0604030504040204" pitchFamily="34" charset="-128"/>
                <a:ea typeface="メイリオ" panose="020B0604030504040204" pitchFamily="34" charset="-128"/>
              </a:rPr>
              <a:t>平成</a:t>
            </a:r>
            <a:r>
              <a:rPr lang="en-US" altLang="zh-TW" sz="1400">
                <a:latin typeface="ƒƒCƒŠƒI" charset="-128"/>
                <a:ea typeface="メイリオ" panose="020B0604030504040204" pitchFamily="34" charset="-128"/>
              </a:rPr>
              <a:t>24</a:t>
            </a:r>
            <a:r>
              <a:rPr lang="zh-TW" altLang="en-US" sz="1400">
                <a:latin typeface="メイリオ" panose="020B0604030504040204" pitchFamily="34" charset="-128"/>
                <a:ea typeface="メイリオ" panose="020B0604030504040204" pitchFamily="34" charset="-128"/>
              </a:rPr>
              <a:t>年</a:t>
            </a:r>
            <a:r>
              <a:rPr lang="en-US" altLang="zh-TW" sz="1400">
                <a:latin typeface="ƒƒCƒŠƒI" charset="-128"/>
                <a:ea typeface="メイリオ" panose="020B0604030504040204" pitchFamily="34" charset="-128"/>
              </a:rPr>
              <a:t>12</a:t>
            </a:r>
            <a:r>
              <a:rPr lang="zh-TW" altLang="en-US" sz="1400">
                <a:latin typeface="メイリオ" panose="020B0604030504040204" pitchFamily="34" charset="-128"/>
                <a:ea typeface="メイリオ" panose="020B0604030504040204" pitchFamily="34" charset="-128"/>
              </a:rPr>
              <a:t>月</a:t>
            </a:r>
            <a:r>
              <a:rPr lang="en-US" altLang="zh-TW" sz="1400">
                <a:latin typeface="ƒƒCƒŠƒI" charset="-128"/>
                <a:ea typeface="メイリオ" panose="020B0604030504040204" pitchFamily="34" charset="-128"/>
              </a:rPr>
              <a:t>16</a:t>
            </a:r>
            <a:r>
              <a:rPr lang="zh-TW" altLang="en-US" sz="1400">
                <a:latin typeface="メイリオ" panose="020B0604030504040204" pitchFamily="34" charset="-128"/>
                <a:ea typeface="メイリオ" panose="020B0604030504040204" pitchFamily="34" charset="-128"/>
              </a:rPr>
              <a:t>日現在</a:t>
            </a:r>
          </a:p>
        </p:txBody>
      </p:sp>
      <p:sp>
        <p:nvSpPr>
          <p:cNvPr id="23569" name="正方形/長方形 11">
            <a:extLst>
              <a:ext uri="{FF2B5EF4-FFF2-40B4-BE49-F238E27FC236}">
                <a16:creationId xmlns:a16="http://schemas.microsoft.com/office/drawing/2014/main" id="{20A56881-3D8A-7F35-1C95-0434638A86B5}"/>
              </a:ext>
            </a:extLst>
          </p:cNvPr>
          <p:cNvSpPr>
            <a:spLocks noChangeArrowheads="1"/>
          </p:cNvSpPr>
          <p:nvPr/>
        </p:nvSpPr>
        <p:spPr bwMode="auto">
          <a:xfrm>
            <a:off x="5457825" y="4057650"/>
            <a:ext cx="1890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zh-TW" altLang="en-US" sz="1400">
                <a:latin typeface="メイリオ" panose="020B0604030504040204" pitchFamily="34" charset="-128"/>
                <a:ea typeface="メイリオ" panose="020B0604030504040204" pitchFamily="34" charset="-128"/>
              </a:rPr>
              <a:t>平成</a:t>
            </a:r>
            <a:r>
              <a:rPr lang="en-US" altLang="zh-TW" sz="1400">
                <a:latin typeface="ƒƒCƒŠƒI" charset="-128"/>
                <a:ea typeface="メイリオ" panose="020B0604030504040204" pitchFamily="34" charset="-128"/>
              </a:rPr>
              <a:t>24</a:t>
            </a:r>
            <a:r>
              <a:rPr lang="zh-TW" altLang="en-US" sz="1400">
                <a:latin typeface="メイリオ" panose="020B0604030504040204" pitchFamily="34" charset="-128"/>
                <a:ea typeface="メイリオ" panose="020B0604030504040204" pitchFamily="34" charset="-128"/>
              </a:rPr>
              <a:t>年</a:t>
            </a:r>
            <a:r>
              <a:rPr lang="en-US" altLang="zh-TW" sz="1400">
                <a:latin typeface="ƒƒCƒŠƒI" charset="-128"/>
                <a:ea typeface="メイリオ" panose="020B0604030504040204" pitchFamily="34" charset="-128"/>
              </a:rPr>
              <a:t>3</a:t>
            </a:r>
            <a:r>
              <a:rPr lang="zh-TW" altLang="en-US" sz="1400">
                <a:latin typeface="メイリオ" panose="020B0604030504040204" pitchFamily="34" charset="-128"/>
                <a:ea typeface="メイリオ" panose="020B0604030504040204" pitchFamily="34" charset="-128"/>
              </a:rPr>
              <a:t>月</a:t>
            </a:r>
            <a:r>
              <a:rPr lang="en-US" altLang="zh-TW" sz="1400">
                <a:latin typeface="ƒƒCƒŠƒI" charset="-128"/>
                <a:ea typeface="メイリオ" panose="020B0604030504040204" pitchFamily="34" charset="-128"/>
              </a:rPr>
              <a:t>31</a:t>
            </a:r>
            <a:r>
              <a:rPr lang="zh-TW" altLang="en-US" sz="1400">
                <a:latin typeface="メイリオ" panose="020B0604030504040204" pitchFamily="34" charset="-128"/>
                <a:ea typeface="メイリオ" panose="020B0604030504040204" pitchFamily="34" charset="-128"/>
              </a:rPr>
              <a:t>日現在</a:t>
            </a:r>
          </a:p>
        </p:txBody>
      </p:sp>
      <p:sp>
        <p:nvSpPr>
          <p:cNvPr id="23570" name="正方形/長方形 12">
            <a:extLst>
              <a:ext uri="{FF2B5EF4-FFF2-40B4-BE49-F238E27FC236}">
                <a16:creationId xmlns:a16="http://schemas.microsoft.com/office/drawing/2014/main" id="{AA90ED5B-8313-1B87-2A3D-4972EE32FC86}"/>
              </a:ext>
            </a:extLst>
          </p:cNvPr>
          <p:cNvSpPr>
            <a:spLocks noChangeArrowheads="1"/>
          </p:cNvSpPr>
          <p:nvPr/>
        </p:nvSpPr>
        <p:spPr bwMode="auto">
          <a:xfrm>
            <a:off x="5621338" y="6084888"/>
            <a:ext cx="1890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zh-TW" altLang="en-US" sz="1400">
                <a:latin typeface="メイリオ" panose="020B0604030504040204" pitchFamily="34" charset="-128"/>
                <a:ea typeface="メイリオ" panose="020B0604030504040204" pitchFamily="34" charset="-128"/>
              </a:rPr>
              <a:t>平成</a:t>
            </a:r>
            <a:r>
              <a:rPr lang="en-US" altLang="zh-TW" sz="1400">
                <a:latin typeface="ƒƒCƒŠƒI" charset="-128"/>
                <a:ea typeface="メイリオ" panose="020B0604030504040204" pitchFamily="34" charset="-128"/>
              </a:rPr>
              <a:t>24</a:t>
            </a:r>
            <a:r>
              <a:rPr lang="zh-TW" altLang="en-US" sz="1400">
                <a:latin typeface="メイリオ" panose="020B0604030504040204" pitchFamily="34" charset="-128"/>
                <a:ea typeface="メイリオ" panose="020B0604030504040204" pitchFamily="34" charset="-128"/>
              </a:rPr>
              <a:t>年</a:t>
            </a:r>
            <a:r>
              <a:rPr lang="en-US" altLang="zh-TW" sz="1400">
                <a:latin typeface="ƒƒCƒŠƒI" charset="-128"/>
                <a:ea typeface="メイリオ" panose="020B0604030504040204" pitchFamily="34" charset="-128"/>
              </a:rPr>
              <a:t>3</a:t>
            </a:r>
            <a:r>
              <a:rPr lang="zh-TW" altLang="en-US" sz="1400">
                <a:latin typeface="メイリオ" panose="020B0604030504040204" pitchFamily="34" charset="-128"/>
                <a:ea typeface="メイリオ" panose="020B0604030504040204" pitchFamily="34" charset="-128"/>
              </a:rPr>
              <a:t>月</a:t>
            </a:r>
            <a:r>
              <a:rPr lang="en-US" altLang="zh-TW" sz="1400">
                <a:latin typeface="ƒƒCƒŠƒI" charset="-128"/>
                <a:ea typeface="メイリオ" panose="020B0604030504040204" pitchFamily="34" charset="-128"/>
              </a:rPr>
              <a:t>31</a:t>
            </a:r>
            <a:r>
              <a:rPr lang="zh-TW" altLang="en-US" sz="1400">
                <a:latin typeface="メイリオ" panose="020B0604030504040204" pitchFamily="34" charset="-128"/>
                <a:ea typeface="メイリオ" panose="020B0604030504040204" pitchFamily="34" charset="-128"/>
              </a:rPr>
              <a:t>日現在</a:t>
            </a:r>
          </a:p>
        </p:txBody>
      </p:sp>
      <p:sp>
        <p:nvSpPr>
          <p:cNvPr id="23571" name="正方形/長方形 13">
            <a:extLst>
              <a:ext uri="{FF2B5EF4-FFF2-40B4-BE49-F238E27FC236}">
                <a16:creationId xmlns:a16="http://schemas.microsoft.com/office/drawing/2014/main" id="{8C773B6C-4498-6230-3E76-E8E3C808E1A3}"/>
              </a:ext>
            </a:extLst>
          </p:cNvPr>
          <p:cNvSpPr>
            <a:spLocks noChangeArrowheads="1"/>
          </p:cNvSpPr>
          <p:nvPr/>
        </p:nvSpPr>
        <p:spPr bwMode="auto">
          <a:xfrm>
            <a:off x="6205538" y="1770063"/>
            <a:ext cx="1890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zh-TW" altLang="en-US" sz="1400">
                <a:latin typeface="メイリオ" panose="020B0604030504040204" pitchFamily="34" charset="-128"/>
                <a:ea typeface="メイリオ" panose="020B0604030504040204" pitchFamily="34" charset="-128"/>
              </a:rPr>
              <a:t>平成</a:t>
            </a:r>
            <a:r>
              <a:rPr lang="en-US" altLang="zh-TW" sz="1400">
                <a:latin typeface="ƒƒCƒŠƒI" charset="-128"/>
                <a:ea typeface="メイリオ" panose="020B0604030504040204" pitchFamily="34" charset="-128"/>
              </a:rPr>
              <a:t>24</a:t>
            </a:r>
            <a:r>
              <a:rPr lang="zh-TW" altLang="en-US" sz="1400">
                <a:latin typeface="メイリオ" panose="020B0604030504040204" pitchFamily="34" charset="-128"/>
                <a:ea typeface="メイリオ" panose="020B0604030504040204" pitchFamily="34" charset="-128"/>
              </a:rPr>
              <a:t>年</a:t>
            </a:r>
            <a:r>
              <a:rPr lang="en-US" altLang="ja-JP" sz="1400">
                <a:latin typeface="ƒƒCƒŠƒI" charset="-128"/>
                <a:ea typeface="メイリオ" panose="020B0604030504040204" pitchFamily="34" charset="-128"/>
              </a:rPr>
              <a:t>3</a:t>
            </a:r>
            <a:r>
              <a:rPr lang="zh-TW" altLang="en-US" sz="1400">
                <a:latin typeface="メイリオ" panose="020B0604030504040204" pitchFamily="34" charset="-128"/>
                <a:ea typeface="メイリオ" panose="020B0604030504040204" pitchFamily="34" charset="-128"/>
              </a:rPr>
              <a:t>月</a:t>
            </a:r>
            <a:r>
              <a:rPr lang="en-US" altLang="ja-JP" sz="1400">
                <a:latin typeface="ƒƒCƒŠƒI" charset="-128"/>
                <a:ea typeface="メイリオ" panose="020B0604030504040204" pitchFamily="34" charset="-128"/>
              </a:rPr>
              <a:t>31</a:t>
            </a:r>
            <a:r>
              <a:rPr lang="zh-TW" altLang="en-US" sz="1400">
                <a:latin typeface="メイリオ" panose="020B0604030504040204" pitchFamily="34" charset="-128"/>
                <a:ea typeface="メイリオ" panose="020B0604030504040204" pitchFamily="34" charset="-128"/>
              </a:rPr>
              <a:t>日現在</a:t>
            </a:r>
          </a:p>
        </p:txBody>
      </p:sp>
      <p:sp>
        <p:nvSpPr>
          <p:cNvPr id="15" name="正方形/長方形 14">
            <a:extLst>
              <a:ext uri="{FF2B5EF4-FFF2-40B4-BE49-F238E27FC236}">
                <a16:creationId xmlns:a16="http://schemas.microsoft.com/office/drawing/2014/main" id="{DEBE278C-F9F3-AE6F-6D4A-4236E2894BBD}"/>
              </a:ext>
            </a:extLst>
          </p:cNvPr>
          <p:cNvSpPr/>
          <p:nvPr/>
        </p:nvSpPr>
        <p:spPr>
          <a:xfrm>
            <a:off x="3870325" y="2066925"/>
            <a:ext cx="2954338" cy="36988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ja-JP" altLang="en-US" dirty="0">
                <a:latin typeface="メイリオ" panose="020B0604030504040204" pitchFamily="50" charset="-128"/>
                <a:ea typeface="メイリオ" panose="020B0604030504040204" pitchFamily="50" charset="-128"/>
              </a:rPr>
              <a:t>ドクターヘリ（４０カ所）</a:t>
            </a:r>
          </a:p>
        </p:txBody>
      </p:sp>
      <p:sp>
        <p:nvSpPr>
          <p:cNvPr id="20" name="正方形/長方形 19">
            <a:extLst>
              <a:ext uri="{FF2B5EF4-FFF2-40B4-BE49-F238E27FC236}">
                <a16:creationId xmlns:a16="http://schemas.microsoft.com/office/drawing/2014/main" id="{B7C0FA55-B29E-133C-67CE-D91BC5655B39}"/>
              </a:ext>
            </a:extLst>
          </p:cNvPr>
          <p:cNvSpPr/>
          <p:nvPr/>
        </p:nvSpPr>
        <p:spPr>
          <a:xfrm>
            <a:off x="-50493" y="101011"/>
            <a:ext cx="3068469" cy="584775"/>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fontAlgn="auto">
              <a:spcBef>
                <a:spcPts val="0"/>
              </a:spcBef>
              <a:spcAft>
                <a:spcPts val="0"/>
              </a:spcAft>
              <a:defRPr/>
            </a:pPr>
            <a:r>
              <a:rPr lang="ja-JP" altLang="en-US" sz="3200" b="1" dirty="0">
                <a:ln/>
                <a:solidFill>
                  <a:schemeClr val="accent3"/>
                </a:solidFill>
                <a:latin typeface="+mn-lt"/>
                <a:ea typeface="+mn-ea"/>
              </a:rPr>
              <a:t>救急医療の概念</a:t>
            </a:r>
          </a:p>
        </p:txBody>
      </p:sp>
      <p:sp>
        <p:nvSpPr>
          <p:cNvPr id="21" name="角丸四角形吹き出し 20">
            <a:extLst>
              <a:ext uri="{FF2B5EF4-FFF2-40B4-BE49-F238E27FC236}">
                <a16:creationId xmlns:a16="http://schemas.microsoft.com/office/drawing/2014/main" id="{C899951A-C986-13C8-6ED3-B36C9A2E8C53}"/>
              </a:ext>
            </a:extLst>
          </p:cNvPr>
          <p:cNvSpPr>
            <a:spLocks noChangeArrowheads="1"/>
          </p:cNvSpPr>
          <p:nvPr/>
        </p:nvSpPr>
        <p:spPr bwMode="auto">
          <a:xfrm>
            <a:off x="8688388" y="563563"/>
            <a:ext cx="3379787" cy="936625"/>
          </a:xfrm>
          <a:prstGeom prst="wedgeRoundRectCallout">
            <a:avLst>
              <a:gd name="adj1" fmla="val -68255"/>
              <a:gd name="adj2" fmla="val 39139"/>
              <a:gd name="adj3" fmla="val 16667"/>
            </a:avLst>
          </a:prstGeom>
          <a:solidFill>
            <a:srgbClr val="FFFFCC">
              <a:alpha val="30196"/>
            </a:srgbClr>
          </a:solidFill>
          <a:ln w="25400">
            <a:solidFill>
              <a:srgbClr val="385D8A"/>
            </a:solidFill>
            <a:miter lim="800000"/>
            <a:headEnd/>
            <a:tailEnd/>
          </a:ln>
          <a:effectLst>
            <a:outerShdw blurRad="76200" sy="23000" kx="-1199993" algn="bl" rotWithShape="0">
              <a:srgbClr val="808080">
                <a:alpha val="20000"/>
              </a:srgbClr>
            </a:outerShdw>
          </a:effectLst>
        </p:spPr>
        <p:txBody>
          <a:bodyPr anchor="ct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1600">
                <a:latin typeface="メイリオ" panose="020B0604030504040204" pitchFamily="34" charset="-128"/>
                <a:ea typeface="メイリオ" panose="020B0604030504040204" pitchFamily="34" charset="-128"/>
              </a:rPr>
              <a:t>重症及び複数の診療科領域にわたる全ての重篤な救急患者を２４時間体制で受け入れるもの。</a:t>
            </a:r>
          </a:p>
        </p:txBody>
      </p:sp>
      <p:sp>
        <p:nvSpPr>
          <p:cNvPr id="23" name="角丸四角形吹き出し 22">
            <a:extLst>
              <a:ext uri="{FF2B5EF4-FFF2-40B4-BE49-F238E27FC236}">
                <a16:creationId xmlns:a16="http://schemas.microsoft.com/office/drawing/2014/main" id="{C75A03D5-DCBA-7CD7-D995-77D6AD14117A}"/>
              </a:ext>
            </a:extLst>
          </p:cNvPr>
          <p:cNvSpPr>
            <a:spLocks noChangeArrowheads="1"/>
          </p:cNvSpPr>
          <p:nvPr/>
        </p:nvSpPr>
        <p:spPr bwMode="auto">
          <a:xfrm>
            <a:off x="8688388" y="1800225"/>
            <a:ext cx="3379787" cy="1330325"/>
          </a:xfrm>
          <a:prstGeom prst="wedgeRoundRectCallout">
            <a:avLst>
              <a:gd name="adj1" fmla="val -70051"/>
              <a:gd name="adj2" fmla="val 72106"/>
              <a:gd name="adj3" fmla="val 16667"/>
            </a:avLst>
          </a:prstGeom>
          <a:solidFill>
            <a:srgbClr val="FFFFCC">
              <a:alpha val="30196"/>
            </a:srgbClr>
          </a:solidFill>
          <a:ln w="25400">
            <a:solidFill>
              <a:srgbClr val="385D8A"/>
            </a:solidFill>
            <a:miter lim="800000"/>
            <a:headEnd/>
            <a:tailEnd/>
          </a:ln>
          <a:effectLst>
            <a:outerShdw blurRad="76200" sy="23000" kx="-1199993" algn="bl" rotWithShape="0">
              <a:srgbClr val="808080">
                <a:alpha val="20000"/>
              </a:srgbClr>
            </a:outerShdw>
          </a:effectLst>
        </p:spPr>
        <p:txBody>
          <a:bodyPr anchor="ct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1600">
                <a:latin typeface="メイリオ" panose="020B0604030504040204" pitchFamily="34" charset="-128"/>
                <a:ea typeface="メイリオ" panose="020B0604030504040204" pitchFamily="34" charset="-128"/>
              </a:rPr>
              <a:t>二次医療圏単位で、圏域内の複数の病院が、当番制により、休日及び夜間において、入院治療を必要とする重症の救急患者を受け入れるもの。</a:t>
            </a:r>
          </a:p>
        </p:txBody>
      </p:sp>
      <p:sp>
        <p:nvSpPr>
          <p:cNvPr id="25" name="角丸四角形吹き出し 24">
            <a:extLst>
              <a:ext uri="{FF2B5EF4-FFF2-40B4-BE49-F238E27FC236}">
                <a16:creationId xmlns:a16="http://schemas.microsoft.com/office/drawing/2014/main" id="{74DEB0E7-855C-78D6-0777-612EC77B8A55}"/>
              </a:ext>
            </a:extLst>
          </p:cNvPr>
          <p:cNvSpPr>
            <a:spLocks noChangeArrowheads="1"/>
          </p:cNvSpPr>
          <p:nvPr/>
        </p:nvSpPr>
        <p:spPr bwMode="auto">
          <a:xfrm>
            <a:off x="188913" y="4057650"/>
            <a:ext cx="3413125" cy="1304925"/>
          </a:xfrm>
          <a:prstGeom prst="wedgeRoundRectCallout">
            <a:avLst>
              <a:gd name="adj1" fmla="val 54116"/>
              <a:gd name="adj2" fmla="val -65421"/>
              <a:gd name="adj3" fmla="val 16667"/>
            </a:avLst>
          </a:prstGeom>
          <a:solidFill>
            <a:srgbClr val="FFFFCC">
              <a:alpha val="30196"/>
            </a:srgbClr>
          </a:solidFill>
          <a:ln w="25400">
            <a:solidFill>
              <a:srgbClr val="385D8A"/>
            </a:solidFill>
            <a:miter lim="800000"/>
            <a:headEnd/>
            <a:tailEnd/>
          </a:ln>
          <a:effectLst>
            <a:outerShdw blurRad="76200" sy="23000" kx="-1199993" algn="bl" rotWithShape="0">
              <a:srgbClr val="808080">
                <a:alpha val="20000"/>
              </a:srgbClr>
            </a:outerShdw>
          </a:effectLst>
        </p:spPr>
        <p:txBody>
          <a:bodyPr anchor="ct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1600">
                <a:latin typeface="メイリオ" panose="020B0604030504040204" pitchFamily="34" charset="-128"/>
                <a:ea typeface="メイリオ" panose="020B0604030504040204" pitchFamily="34" charset="-128"/>
              </a:rPr>
              <a:t>二次医療圏単位で、拠点となる病院が一部を開放し、地域の医師の協力を得て、休日及び夜間における入院治療を必要とする重症救急患者を受け入れるもの。</a:t>
            </a:r>
          </a:p>
        </p:txBody>
      </p:sp>
      <p:sp>
        <p:nvSpPr>
          <p:cNvPr id="26" name="角丸四角形吹き出し 25">
            <a:extLst>
              <a:ext uri="{FF2B5EF4-FFF2-40B4-BE49-F238E27FC236}">
                <a16:creationId xmlns:a16="http://schemas.microsoft.com/office/drawing/2014/main" id="{D334271E-2EF6-EBA9-5DDD-93E3A3DF951C}"/>
              </a:ext>
            </a:extLst>
          </p:cNvPr>
          <p:cNvSpPr>
            <a:spLocks noChangeArrowheads="1"/>
          </p:cNvSpPr>
          <p:nvPr/>
        </p:nvSpPr>
        <p:spPr bwMode="auto">
          <a:xfrm>
            <a:off x="8116888" y="5805488"/>
            <a:ext cx="3951287" cy="941387"/>
          </a:xfrm>
          <a:prstGeom prst="wedgeRoundRectCallout">
            <a:avLst>
              <a:gd name="adj1" fmla="val -66204"/>
              <a:gd name="adj2" fmla="val -48301"/>
              <a:gd name="adj3" fmla="val 16667"/>
            </a:avLst>
          </a:prstGeom>
          <a:solidFill>
            <a:srgbClr val="FFFFCC">
              <a:alpha val="30196"/>
            </a:srgbClr>
          </a:solidFill>
          <a:ln w="25400">
            <a:solidFill>
              <a:srgbClr val="385D8A"/>
            </a:solidFill>
            <a:miter lim="800000"/>
            <a:headEnd/>
            <a:tailEnd/>
          </a:ln>
          <a:effectLst>
            <a:outerShdw blurRad="76200" sy="23000" kx="-1199993" algn="bl" rotWithShape="0">
              <a:srgbClr val="808080">
                <a:alpha val="20000"/>
              </a:srgbClr>
            </a:outerShdw>
          </a:effectLst>
        </p:spPr>
        <p:txBody>
          <a:bodyPr anchor="ct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1600">
                <a:latin typeface="メイリオ" panose="020B0604030504040204" pitchFamily="34" charset="-128"/>
                <a:ea typeface="メイリオ" panose="020B0604030504040204" pitchFamily="34" charset="-128"/>
              </a:rPr>
              <a:t>地方自治体が整備する急患センターにて、休日及び夜間において、比較的軽症の救急患者を受け入れるもの。</a:t>
            </a:r>
          </a:p>
        </p:txBody>
      </p:sp>
      <p:sp>
        <p:nvSpPr>
          <p:cNvPr id="27" name="角丸四角形吹き出し 26">
            <a:extLst>
              <a:ext uri="{FF2B5EF4-FFF2-40B4-BE49-F238E27FC236}">
                <a16:creationId xmlns:a16="http://schemas.microsoft.com/office/drawing/2014/main" id="{D9EC790F-E911-E718-9A89-870E8B4FA8FA}"/>
              </a:ext>
            </a:extLst>
          </p:cNvPr>
          <p:cNvSpPr>
            <a:spLocks noChangeArrowheads="1"/>
          </p:cNvSpPr>
          <p:nvPr/>
        </p:nvSpPr>
        <p:spPr bwMode="auto">
          <a:xfrm>
            <a:off x="7800975" y="4768850"/>
            <a:ext cx="4267200" cy="928688"/>
          </a:xfrm>
          <a:prstGeom prst="wedgeRoundRectCallout">
            <a:avLst>
              <a:gd name="adj1" fmla="val -64759"/>
              <a:gd name="adj2" fmla="val 22926"/>
              <a:gd name="adj3" fmla="val 16667"/>
            </a:avLst>
          </a:prstGeom>
          <a:solidFill>
            <a:srgbClr val="FFFFCC">
              <a:alpha val="30196"/>
            </a:srgbClr>
          </a:solidFill>
          <a:ln w="25400">
            <a:solidFill>
              <a:srgbClr val="385D8A"/>
            </a:solidFill>
            <a:miter lim="800000"/>
            <a:headEnd/>
            <a:tailEnd/>
          </a:ln>
          <a:effectLst>
            <a:outerShdw blurRad="76200" sy="23000" kx="-1199993" algn="bl" rotWithShape="0">
              <a:srgbClr val="808080">
                <a:alpha val="20000"/>
              </a:srgbClr>
            </a:outerShdw>
          </a:effectLst>
        </p:spPr>
        <p:txBody>
          <a:bodyPr anchor="ct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1600">
                <a:latin typeface="メイリオ" panose="020B0604030504040204" pitchFamily="34" charset="-128"/>
                <a:ea typeface="メイリオ" panose="020B0604030504040204" pitchFamily="34" charset="-128"/>
              </a:rPr>
              <a:t>郡市医師会ごとに、複数の医師が在宅当番医制により、休日及び夜間において、比較的軽症の救急患者を受け入れるもの。</a:t>
            </a:r>
          </a:p>
        </p:txBody>
      </p:sp>
      <p:sp>
        <p:nvSpPr>
          <p:cNvPr id="30" name="U ターン矢印 29">
            <a:extLst>
              <a:ext uri="{FF2B5EF4-FFF2-40B4-BE49-F238E27FC236}">
                <a16:creationId xmlns:a16="http://schemas.microsoft.com/office/drawing/2014/main" id="{D6D47604-8A78-A8C0-8510-D0F2C4396D69}"/>
              </a:ext>
            </a:extLst>
          </p:cNvPr>
          <p:cNvSpPr/>
          <p:nvPr/>
        </p:nvSpPr>
        <p:spPr>
          <a:xfrm rot="5400000" flipH="1" flipV="1">
            <a:off x="1858169" y="400844"/>
            <a:ext cx="1357313" cy="2562225"/>
          </a:xfrm>
          <a:prstGeom prst="uturnArrow">
            <a:avLst>
              <a:gd name="adj1" fmla="val 2540"/>
              <a:gd name="adj2" fmla="val 9559"/>
              <a:gd name="adj3" fmla="val 19384"/>
              <a:gd name="adj4" fmla="val 30163"/>
              <a:gd name="adj5" fmla="val 57155"/>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23580" name="正方形/長方形 30">
            <a:extLst>
              <a:ext uri="{FF2B5EF4-FFF2-40B4-BE49-F238E27FC236}">
                <a16:creationId xmlns:a16="http://schemas.microsoft.com/office/drawing/2014/main" id="{C13ACB3E-45BC-911E-DEDF-DFA8E0E239B2}"/>
              </a:ext>
            </a:extLst>
          </p:cNvPr>
          <p:cNvSpPr>
            <a:spLocks noChangeArrowheads="1"/>
          </p:cNvSpPr>
          <p:nvPr/>
        </p:nvSpPr>
        <p:spPr bwMode="auto">
          <a:xfrm>
            <a:off x="-30163" y="6296025"/>
            <a:ext cx="5165726"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1400">
                <a:solidFill>
                  <a:srgbClr val="000000"/>
                </a:solidFill>
                <a:latin typeface="ＭＳ Ｐゴシック" panose="020B0600070205080204" pitchFamily="34" charset="-128"/>
              </a:rPr>
              <a:t>厚生労働省 </a:t>
            </a:r>
            <a:r>
              <a:rPr lang="en-US" altLang="ja-JP" sz="1400">
                <a:solidFill>
                  <a:srgbClr val="000000"/>
                </a:solidFill>
                <a:latin typeface="ＭＳ Ｐゴシック" panose="020B0600070205080204" pitchFamily="34" charset="-128"/>
              </a:rPr>
              <a:t>2013</a:t>
            </a:r>
            <a:r>
              <a:rPr lang="ja-JP" altLang="en-US" sz="1400">
                <a:solidFill>
                  <a:srgbClr val="000000"/>
                </a:solidFill>
                <a:latin typeface="ＭＳ Ｐゴシック" panose="020B0600070205080204" pitchFamily="34" charset="-128"/>
              </a:rPr>
              <a:t>年</a:t>
            </a:r>
            <a:r>
              <a:rPr lang="en-US" altLang="ja-JP" sz="1400">
                <a:solidFill>
                  <a:srgbClr val="000000"/>
                </a:solidFill>
                <a:latin typeface="ＭＳ Ｐゴシック" panose="020B0600070205080204" pitchFamily="34" charset="-128"/>
              </a:rPr>
              <a:t>2</a:t>
            </a:r>
            <a:r>
              <a:rPr lang="ja-JP" altLang="en-US" sz="1400">
                <a:solidFill>
                  <a:srgbClr val="000000"/>
                </a:solidFill>
                <a:latin typeface="ＭＳ Ｐゴシック" panose="020B0600070205080204" pitchFamily="34" charset="-128"/>
              </a:rPr>
              <a:t>月</a:t>
            </a:r>
            <a:r>
              <a:rPr lang="en-US" altLang="ja-JP" sz="1400">
                <a:solidFill>
                  <a:srgbClr val="000000"/>
                </a:solidFill>
                <a:latin typeface="ＭＳ Ｐゴシック" panose="020B0600070205080204" pitchFamily="34" charset="-128"/>
              </a:rPr>
              <a:t>6</a:t>
            </a:r>
            <a:r>
              <a:rPr lang="ja-JP" altLang="en-US" sz="1400">
                <a:solidFill>
                  <a:srgbClr val="000000"/>
                </a:solidFill>
                <a:latin typeface="ＭＳ Ｐゴシック" panose="020B0600070205080204" pitchFamily="34" charset="-128"/>
              </a:rPr>
              <a:t>日　第１回 救急医療体制等のあり方に関する検討会資料「救急医療を取り巻く現状」改変</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正方形/長方形 1">
            <a:extLst>
              <a:ext uri="{FF2B5EF4-FFF2-40B4-BE49-F238E27FC236}">
                <a16:creationId xmlns:a16="http://schemas.microsoft.com/office/drawing/2014/main" id="{F876893C-BE00-0FD6-82A3-DA77789FD2BF}"/>
              </a:ext>
            </a:extLst>
          </p:cNvPr>
          <p:cNvSpPr>
            <a:spLocks noChangeArrowheads="1"/>
          </p:cNvSpPr>
          <p:nvPr/>
        </p:nvSpPr>
        <p:spPr bwMode="auto">
          <a:xfrm>
            <a:off x="0" y="868363"/>
            <a:ext cx="15954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2200"/>
              <a:t>基本診療料</a:t>
            </a:r>
          </a:p>
        </p:txBody>
      </p:sp>
      <p:sp>
        <p:nvSpPr>
          <p:cNvPr id="5" name="正方形/長方形 4">
            <a:extLst>
              <a:ext uri="{FF2B5EF4-FFF2-40B4-BE49-F238E27FC236}">
                <a16:creationId xmlns:a16="http://schemas.microsoft.com/office/drawing/2014/main" id="{183AB6FF-8745-C450-99F8-8A5966B4086A}"/>
              </a:ext>
            </a:extLst>
          </p:cNvPr>
          <p:cNvSpPr/>
          <p:nvPr/>
        </p:nvSpPr>
        <p:spPr>
          <a:xfrm>
            <a:off x="846138" y="1976438"/>
            <a:ext cx="4657725" cy="430212"/>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fontAlgn="auto">
              <a:spcBef>
                <a:spcPts val="0"/>
              </a:spcBef>
              <a:spcAft>
                <a:spcPts val="0"/>
              </a:spcAft>
              <a:defRPr/>
            </a:pPr>
            <a:r>
              <a:rPr lang="ja-JP" altLang="en-US" sz="2200" dirty="0"/>
              <a:t>初診料</a:t>
            </a:r>
          </a:p>
        </p:txBody>
      </p:sp>
      <p:sp>
        <p:nvSpPr>
          <p:cNvPr id="6" name="正方形/長方形 5">
            <a:extLst>
              <a:ext uri="{FF2B5EF4-FFF2-40B4-BE49-F238E27FC236}">
                <a16:creationId xmlns:a16="http://schemas.microsoft.com/office/drawing/2014/main" id="{BF61B9FC-7680-3794-4796-3C31D16AE1E1}"/>
              </a:ext>
            </a:extLst>
          </p:cNvPr>
          <p:cNvSpPr/>
          <p:nvPr/>
        </p:nvSpPr>
        <p:spPr>
          <a:xfrm>
            <a:off x="846138" y="2565400"/>
            <a:ext cx="4657725" cy="430213"/>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fontAlgn="auto">
              <a:spcBef>
                <a:spcPts val="0"/>
              </a:spcBef>
              <a:spcAft>
                <a:spcPts val="0"/>
              </a:spcAft>
              <a:defRPr/>
            </a:pPr>
            <a:r>
              <a:rPr lang="ja-JP" altLang="en-US" sz="2200" dirty="0"/>
              <a:t>再診料</a:t>
            </a:r>
          </a:p>
        </p:txBody>
      </p:sp>
      <p:sp>
        <p:nvSpPr>
          <p:cNvPr id="24580" name="正方形/長方形 6">
            <a:extLst>
              <a:ext uri="{FF2B5EF4-FFF2-40B4-BE49-F238E27FC236}">
                <a16:creationId xmlns:a16="http://schemas.microsoft.com/office/drawing/2014/main" id="{D62E9F88-CAC1-6A36-4C40-E9BE3284E5CB}"/>
              </a:ext>
            </a:extLst>
          </p:cNvPr>
          <p:cNvSpPr>
            <a:spLocks noChangeArrowheads="1"/>
          </p:cNvSpPr>
          <p:nvPr/>
        </p:nvSpPr>
        <p:spPr bwMode="auto">
          <a:xfrm>
            <a:off x="368300" y="1381125"/>
            <a:ext cx="1371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2200"/>
              <a:t>外来</a:t>
            </a:r>
          </a:p>
        </p:txBody>
      </p:sp>
      <p:sp>
        <p:nvSpPr>
          <p:cNvPr id="8" name="正方形/長方形 7">
            <a:extLst>
              <a:ext uri="{FF2B5EF4-FFF2-40B4-BE49-F238E27FC236}">
                <a16:creationId xmlns:a16="http://schemas.microsoft.com/office/drawing/2014/main" id="{03E13610-3640-DF60-B37E-E53FFF625DA3}"/>
              </a:ext>
            </a:extLst>
          </p:cNvPr>
          <p:cNvSpPr/>
          <p:nvPr/>
        </p:nvSpPr>
        <p:spPr>
          <a:xfrm>
            <a:off x="368605" y="131022"/>
            <a:ext cx="7160935" cy="584775"/>
          </a:xfrm>
          <a:prstGeom prst="rect">
            <a:avLst/>
          </a:prstGeom>
        </p:spPr>
        <p:txBody>
          <a:bodyPr wrap="none">
            <a:spAutoFit/>
          </a:bodyPr>
          <a:lstStyle/>
          <a:p>
            <a:pPr fontAlgn="auto">
              <a:spcBef>
                <a:spcPts val="0"/>
              </a:spcBef>
              <a:spcAft>
                <a:spcPts val="0"/>
              </a:spcAft>
              <a:defRPr/>
            </a:pPr>
            <a:r>
              <a:rPr lang="ja-JP" altLang="en-US" sz="3200" dirty="0">
                <a:ln w="0"/>
                <a:solidFill>
                  <a:srgbClr val="7030A0"/>
                </a:solidFill>
                <a:effectLst>
                  <a:reflection blurRad="6350" stA="53000" endA="300" endPos="35500" dir="5400000" sy="-90000" algn="bl" rotWithShape="0"/>
                </a:effectLst>
                <a:latin typeface="ＭＳ Ｐゴシック" panose="020B0600070205080204" pitchFamily="50" charset="-128"/>
                <a:ea typeface="ＭＳ Ｐゴシック" panose="020B0600070205080204" pitchFamily="50" charset="-128"/>
              </a:rPr>
              <a:t>診療報酬の仕組み～医科点数表の構成</a:t>
            </a:r>
          </a:p>
        </p:txBody>
      </p:sp>
      <p:sp>
        <p:nvSpPr>
          <p:cNvPr id="9" name="正方形/長方形 8">
            <a:extLst>
              <a:ext uri="{FF2B5EF4-FFF2-40B4-BE49-F238E27FC236}">
                <a16:creationId xmlns:a16="http://schemas.microsoft.com/office/drawing/2014/main" id="{164B427B-F851-1CF6-823F-F33BD542E700}"/>
              </a:ext>
            </a:extLst>
          </p:cNvPr>
          <p:cNvSpPr/>
          <p:nvPr/>
        </p:nvSpPr>
        <p:spPr>
          <a:xfrm>
            <a:off x="846138" y="3708400"/>
            <a:ext cx="4657725" cy="430213"/>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fontAlgn="auto">
              <a:spcBef>
                <a:spcPts val="0"/>
              </a:spcBef>
              <a:spcAft>
                <a:spcPts val="0"/>
              </a:spcAft>
              <a:defRPr/>
            </a:pPr>
            <a:r>
              <a:rPr lang="ja-JP" altLang="en-US" sz="2200" dirty="0"/>
              <a:t>入院基本料　＋　入院基本料等加算</a:t>
            </a:r>
          </a:p>
        </p:txBody>
      </p:sp>
      <p:sp>
        <p:nvSpPr>
          <p:cNvPr id="10" name="正方形/長方形 9">
            <a:extLst>
              <a:ext uri="{FF2B5EF4-FFF2-40B4-BE49-F238E27FC236}">
                <a16:creationId xmlns:a16="http://schemas.microsoft.com/office/drawing/2014/main" id="{A888C265-9E8B-2DCE-ACDD-A75E3B3F08A6}"/>
              </a:ext>
            </a:extLst>
          </p:cNvPr>
          <p:cNvSpPr/>
          <p:nvPr/>
        </p:nvSpPr>
        <p:spPr>
          <a:xfrm>
            <a:off x="846138" y="4962525"/>
            <a:ext cx="4657725" cy="430213"/>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fontAlgn="auto">
              <a:spcBef>
                <a:spcPts val="0"/>
              </a:spcBef>
              <a:spcAft>
                <a:spcPts val="0"/>
              </a:spcAft>
              <a:defRPr/>
            </a:pPr>
            <a:r>
              <a:rPr lang="ja-JP" altLang="en-US" sz="2200" dirty="0"/>
              <a:t>特定入院料　＋　入院基本料等加算</a:t>
            </a:r>
          </a:p>
        </p:txBody>
      </p:sp>
      <p:sp>
        <p:nvSpPr>
          <p:cNvPr id="24584" name="正方形/長方形 10">
            <a:extLst>
              <a:ext uri="{FF2B5EF4-FFF2-40B4-BE49-F238E27FC236}">
                <a16:creationId xmlns:a16="http://schemas.microsoft.com/office/drawing/2014/main" id="{B75C7AB6-6C6A-15AB-4EEC-F0E118C48E34}"/>
              </a:ext>
            </a:extLst>
          </p:cNvPr>
          <p:cNvSpPr>
            <a:spLocks noChangeArrowheads="1"/>
          </p:cNvSpPr>
          <p:nvPr/>
        </p:nvSpPr>
        <p:spPr bwMode="auto">
          <a:xfrm>
            <a:off x="368300" y="3113088"/>
            <a:ext cx="1371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2200"/>
              <a:t>入院</a:t>
            </a:r>
          </a:p>
        </p:txBody>
      </p:sp>
      <p:sp>
        <p:nvSpPr>
          <p:cNvPr id="24585" name="正方形/長方形 16">
            <a:extLst>
              <a:ext uri="{FF2B5EF4-FFF2-40B4-BE49-F238E27FC236}">
                <a16:creationId xmlns:a16="http://schemas.microsoft.com/office/drawing/2014/main" id="{380BAC55-7D2B-8E74-FDDC-2BC9A2147561}"/>
              </a:ext>
            </a:extLst>
          </p:cNvPr>
          <p:cNvSpPr>
            <a:spLocks noChangeArrowheads="1"/>
          </p:cNvSpPr>
          <p:nvPr/>
        </p:nvSpPr>
        <p:spPr bwMode="auto">
          <a:xfrm>
            <a:off x="6732588" y="833438"/>
            <a:ext cx="15938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2200"/>
              <a:t>特掲診療料</a:t>
            </a:r>
          </a:p>
        </p:txBody>
      </p:sp>
      <p:graphicFrame>
        <p:nvGraphicFramePr>
          <p:cNvPr id="18" name="表 17">
            <a:extLst>
              <a:ext uri="{FF2B5EF4-FFF2-40B4-BE49-F238E27FC236}">
                <a16:creationId xmlns:a16="http://schemas.microsoft.com/office/drawing/2014/main" id="{C347FC53-6FCC-265C-9C8D-A2613A8999E6}"/>
              </a:ext>
            </a:extLst>
          </p:cNvPr>
          <p:cNvGraphicFramePr>
            <a:graphicFrameLocks noGrp="1"/>
          </p:cNvGraphicFramePr>
          <p:nvPr/>
        </p:nvGraphicFramePr>
        <p:xfrm>
          <a:off x="8628063" y="534988"/>
          <a:ext cx="5087937" cy="6016625"/>
        </p:xfrm>
        <a:graphic>
          <a:graphicData uri="http://schemas.openxmlformats.org/drawingml/2006/table">
            <a:tbl>
              <a:tblPr>
                <a:tableStyleId>{5C22544A-7EE6-4342-B048-85BDC9FD1C3A}</a:tableStyleId>
              </a:tblPr>
              <a:tblGrid>
                <a:gridCol w="926244">
                  <a:extLst>
                    <a:ext uri="{9D8B030D-6E8A-4147-A177-3AD203B41FA5}">
                      <a16:colId xmlns:a16="http://schemas.microsoft.com/office/drawing/2014/main" val="20000"/>
                    </a:ext>
                  </a:extLst>
                </a:gridCol>
                <a:gridCol w="539261">
                  <a:extLst>
                    <a:ext uri="{9D8B030D-6E8A-4147-A177-3AD203B41FA5}">
                      <a16:colId xmlns:a16="http://schemas.microsoft.com/office/drawing/2014/main" val="20001"/>
                    </a:ext>
                  </a:extLst>
                </a:gridCol>
                <a:gridCol w="3622432">
                  <a:extLst>
                    <a:ext uri="{9D8B030D-6E8A-4147-A177-3AD203B41FA5}">
                      <a16:colId xmlns:a16="http://schemas.microsoft.com/office/drawing/2014/main" val="20002"/>
                    </a:ext>
                  </a:extLst>
                </a:gridCol>
              </a:tblGrid>
              <a:tr h="216283">
                <a:tc gridSpan="3">
                  <a:txBody>
                    <a:bodyPr/>
                    <a:lstStyle/>
                    <a:p>
                      <a:pPr algn="l" fontAlgn="ctr"/>
                      <a:r>
                        <a:rPr lang="ja-JP" altLang="en-US" sz="1400" u="none" strike="noStrike" dirty="0">
                          <a:effectLst/>
                          <a:latin typeface="ＭＳ Ｐゴシック" panose="020B0600070205080204" pitchFamily="50" charset="-128"/>
                          <a:ea typeface="ＭＳ Ｐゴシック" panose="020B0600070205080204" pitchFamily="50" charset="-128"/>
                        </a:rPr>
                        <a:t>・</a:t>
                      </a:r>
                      <a:r>
                        <a:rPr lang="ja-JP" altLang="en-US" sz="1400" u="none" strike="noStrike" dirty="0">
                          <a:solidFill>
                            <a:srgbClr val="FF0000"/>
                          </a:solidFill>
                          <a:effectLst/>
                          <a:latin typeface="ＭＳ Ｐゴシック" panose="020B0600070205080204" pitchFamily="50" charset="-128"/>
                          <a:ea typeface="ＭＳ Ｐゴシック" panose="020B0600070205080204" pitchFamily="50" charset="-128"/>
                        </a:rPr>
                        <a:t>医学管理等</a:t>
                      </a:r>
                      <a:endParaRPr lang="ja-JP" altLang="en-US" sz="14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16283">
                <a:tc>
                  <a:txBody>
                    <a:bodyPr/>
                    <a:lstStyle/>
                    <a:p>
                      <a:pPr algn="l" fontAlgn="ctr"/>
                      <a:r>
                        <a:rPr lang="ja-JP" altLang="en-US" sz="1400" u="none" strike="noStrike" dirty="0">
                          <a:effectLst/>
                          <a:latin typeface="ＭＳ Ｐゴシック" panose="020B0600070205080204" pitchFamily="50" charset="-128"/>
                          <a:ea typeface="ＭＳ Ｐゴシック" panose="020B0600070205080204" pitchFamily="50" charset="-128"/>
                        </a:rPr>
                        <a:t>・在宅医療</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a:txBody>
                    <a:bodyPr/>
                    <a:lstStyle/>
                    <a:p>
                      <a:pPr algn="l"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2937" marR="2937" marT="2937" marB="0" anchor="ctr">
                    <a:noFill/>
                  </a:tcP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在宅患者診療・指導料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extLst>
                  <a:ext uri="{0D108BD9-81ED-4DB2-BD59-A6C34878D82A}">
                    <a16:rowId xmlns:a16="http://schemas.microsoft.com/office/drawing/2014/main" val="10001"/>
                  </a:ext>
                </a:extLst>
              </a:tr>
              <a:tr h="246761">
                <a:tc>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a:txBody>
                    <a:bodyPr/>
                    <a:lstStyle/>
                    <a:p>
                      <a:endParaRPr kumimoji="1" lang="ja-JP" altLang="en-US" sz="1600" dirty="0"/>
                    </a:p>
                  </a:txBody>
                  <a:tcPr marL="2937" marR="2937" marT="2937" marB="0" anchor="ctr">
                    <a:noFill/>
                  </a:tcPr>
                </a:tc>
                <a:tc>
                  <a:txBody>
                    <a:bodyPr/>
                    <a:lstStyle/>
                    <a:p>
                      <a:pPr algn="l" fontAlgn="ctr"/>
                      <a:r>
                        <a:rPr lang="zh-TW" altLang="en-US" sz="1100" u="none" strike="noStrike" dirty="0">
                          <a:effectLst/>
                          <a:latin typeface="ＭＳ Ｐゴシック" panose="020B0600070205080204" pitchFamily="50" charset="-128"/>
                          <a:ea typeface="ＭＳ Ｐゴシック" panose="020B0600070205080204" pitchFamily="50" charset="-128"/>
                        </a:rPr>
                        <a:t>在宅療養指導管理料</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extLst>
                  <a:ext uri="{0D108BD9-81ED-4DB2-BD59-A6C34878D82A}">
                    <a16:rowId xmlns:a16="http://schemas.microsoft.com/office/drawing/2014/main" val="10002"/>
                  </a:ext>
                </a:extLst>
              </a:tr>
              <a:tr h="246761">
                <a:tc>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a:txBody>
                    <a:bodyPr/>
                    <a:lstStyle/>
                    <a:p>
                      <a:endParaRPr kumimoji="1" lang="ja-JP" altLang="en-US" sz="1600" dirty="0"/>
                    </a:p>
                  </a:txBody>
                  <a:tcPr marL="2937" marR="2937" marT="2937" marB="0" anchor="ctr">
                    <a:noFill/>
                  </a:tcP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薬剤料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extLst>
                  <a:ext uri="{0D108BD9-81ED-4DB2-BD59-A6C34878D82A}">
                    <a16:rowId xmlns:a16="http://schemas.microsoft.com/office/drawing/2014/main" val="10003"/>
                  </a:ext>
                </a:extLst>
              </a:tr>
              <a:tr h="246761">
                <a:tc>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a:txBody>
                    <a:bodyPr/>
                    <a:lstStyle/>
                    <a:p>
                      <a:endParaRPr kumimoji="1" lang="ja-JP" altLang="en-US" sz="1600" dirty="0"/>
                    </a:p>
                  </a:txBody>
                  <a:tcPr marL="2937" marR="2937" marT="2937" marB="0" anchor="ctr">
                    <a:noFill/>
                  </a:tcP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特定保険医療材料料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extLst>
                  <a:ext uri="{0D108BD9-81ED-4DB2-BD59-A6C34878D82A}">
                    <a16:rowId xmlns:a16="http://schemas.microsoft.com/office/drawing/2014/main" val="10004"/>
                  </a:ext>
                </a:extLst>
              </a:tr>
              <a:tr h="216283">
                <a:tc>
                  <a:txBody>
                    <a:bodyPr/>
                    <a:lstStyle/>
                    <a:p>
                      <a:pPr algn="l" fontAlgn="ctr"/>
                      <a:r>
                        <a:rPr lang="ja-JP" altLang="en-US" sz="1400" u="none" strike="noStrike" dirty="0">
                          <a:effectLst/>
                          <a:latin typeface="ＭＳ Ｐゴシック" panose="020B0600070205080204" pitchFamily="50" charset="-128"/>
                          <a:ea typeface="ＭＳ Ｐゴシック" panose="020B0600070205080204" pitchFamily="50" charset="-128"/>
                        </a:rPr>
                        <a:t>・検査</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ＭＳ Ｐゴシック" panose="020B0600070205080204" pitchFamily="50" charset="-128"/>
                          <a:ea typeface="+mn-ea"/>
                        </a:rPr>
                        <a:t>--</a:t>
                      </a:r>
                    </a:p>
                  </a:txBody>
                  <a:tcPr marL="2937" marR="2937" marT="2937" marB="0" anchor="ctr">
                    <a:noFill/>
                  </a:tcP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検体検査料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extLst>
                  <a:ext uri="{0D108BD9-81ED-4DB2-BD59-A6C34878D82A}">
                    <a16:rowId xmlns:a16="http://schemas.microsoft.com/office/drawing/2014/main" val="10005"/>
                  </a:ext>
                </a:extLst>
              </a:tr>
              <a:tr h="246761">
                <a:tc>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a:txBody>
                    <a:bodyPr/>
                    <a:lstStyle/>
                    <a:p>
                      <a:endParaRPr kumimoji="1" lang="ja-JP" altLang="en-US" sz="1600"/>
                    </a:p>
                  </a:txBody>
                  <a:tcPr marL="2937" marR="2937" marT="2937" marB="0" anchor="ctr">
                    <a:noFill/>
                  </a:tcP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削除</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extLst>
                  <a:ext uri="{0D108BD9-81ED-4DB2-BD59-A6C34878D82A}">
                    <a16:rowId xmlns:a16="http://schemas.microsoft.com/office/drawing/2014/main" val="10006"/>
                  </a:ext>
                </a:extLst>
              </a:tr>
              <a:tr h="246761">
                <a:tc>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a:txBody>
                    <a:bodyPr/>
                    <a:lstStyle/>
                    <a:p>
                      <a:endParaRPr kumimoji="1" lang="ja-JP" altLang="en-US" sz="1600"/>
                    </a:p>
                  </a:txBody>
                  <a:tcPr marL="2937" marR="2937" marT="2937" marB="0" anchor="ctr">
                    <a:noFill/>
                  </a:tcP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生体検査料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extLst>
                  <a:ext uri="{0D108BD9-81ED-4DB2-BD59-A6C34878D82A}">
                    <a16:rowId xmlns:a16="http://schemas.microsoft.com/office/drawing/2014/main" val="10007"/>
                  </a:ext>
                </a:extLst>
              </a:tr>
              <a:tr h="246761">
                <a:tc>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a:txBody>
                    <a:bodyPr/>
                    <a:lstStyle/>
                    <a:p>
                      <a:endParaRPr kumimoji="1" lang="ja-JP" altLang="en-US" sz="1600"/>
                    </a:p>
                  </a:txBody>
                  <a:tcPr marL="2937" marR="2937" marT="2937" marB="0" anchor="ctr">
                    <a:noFill/>
                  </a:tcP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診断穿刺・検体採取料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extLst>
                  <a:ext uri="{0D108BD9-81ED-4DB2-BD59-A6C34878D82A}">
                    <a16:rowId xmlns:a16="http://schemas.microsoft.com/office/drawing/2014/main" val="10008"/>
                  </a:ext>
                </a:extLst>
              </a:tr>
              <a:tr h="246761">
                <a:tc>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a:txBody>
                    <a:bodyPr/>
                    <a:lstStyle/>
                    <a:p>
                      <a:endParaRPr kumimoji="1" lang="ja-JP" altLang="en-US" sz="1600"/>
                    </a:p>
                  </a:txBody>
                  <a:tcPr marL="2937" marR="2937" marT="2937" marB="0" anchor="ctr">
                    <a:noFill/>
                  </a:tcP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薬剤料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extLst>
                  <a:ext uri="{0D108BD9-81ED-4DB2-BD59-A6C34878D82A}">
                    <a16:rowId xmlns:a16="http://schemas.microsoft.com/office/drawing/2014/main" val="10009"/>
                  </a:ext>
                </a:extLst>
              </a:tr>
              <a:tr h="246761">
                <a:tc>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a:txBody>
                    <a:bodyPr/>
                    <a:lstStyle/>
                    <a:p>
                      <a:endParaRPr kumimoji="1" lang="ja-JP" altLang="en-US" sz="1600"/>
                    </a:p>
                  </a:txBody>
                  <a:tcPr marL="2937" marR="2937" marT="2937" marB="0" anchor="ctr">
                    <a:noFill/>
                  </a:tcP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特定保険医療材料料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extLst>
                  <a:ext uri="{0D108BD9-81ED-4DB2-BD59-A6C34878D82A}">
                    <a16:rowId xmlns:a16="http://schemas.microsoft.com/office/drawing/2014/main" val="10010"/>
                  </a:ext>
                </a:extLst>
              </a:tr>
              <a:tr h="216283">
                <a:tc>
                  <a:txBody>
                    <a:bodyPr/>
                    <a:lstStyle/>
                    <a:p>
                      <a:pPr algn="l" fontAlgn="ctr"/>
                      <a:r>
                        <a:rPr lang="ja-JP" altLang="en-US" sz="1400" u="none" strike="noStrike" dirty="0">
                          <a:effectLst/>
                          <a:latin typeface="ＭＳ Ｐゴシック" panose="020B0600070205080204" pitchFamily="50" charset="-128"/>
                          <a:ea typeface="ＭＳ Ｐゴシック" panose="020B0600070205080204" pitchFamily="50" charset="-128"/>
                        </a:rPr>
                        <a:t>・画像診断</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ＭＳ Ｐゴシック" panose="020B0600070205080204" pitchFamily="50" charset="-128"/>
                          <a:ea typeface="+mn-ea"/>
                        </a:rPr>
                        <a:t>--</a:t>
                      </a:r>
                    </a:p>
                  </a:txBody>
                  <a:tcPr marL="2937" marR="2937" marT="2937" marB="0" anchor="ctr">
                    <a:noFill/>
                  </a:tcP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エックス線診断料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extLst>
                  <a:ext uri="{0D108BD9-81ED-4DB2-BD59-A6C34878D82A}">
                    <a16:rowId xmlns:a16="http://schemas.microsoft.com/office/drawing/2014/main" val="10011"/>
                  </a:ext>
                </a:extLst>
              </a:tr>
              <a:tr h="246761">
                <a:tc>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a:txBody>
                    <a:bodyPr/>
                    <a:lstStyle/>
                    <a:p>
                      <a:endParaRPr kumimoji="1" lang="ja-JP" altLang="en-US" sz="1600"/>
                    </a:p>
                  </a:txBody>
                  <a:tcPr marL="2937" marR="2937" marT="2937" marB="0" anchor="ctr">
                    <a:noFill/>
                  </a:tcPr>
                </a:tc>
                <a:tc>
                  <a:txBody>
                    <a:bodyPr/>
                    <a:lstStyle/>
                    <a:p>
                      <a:pPr algn="l" fontAlgn="ctr"/>
                      <a:r>
                        <a:rPr lang="zh-CN" altLang="en-US" sz="1100" u="none" strike="noStrike" dirty="0">
                          <a:effectLst/>
                          <a:latin typeface="ＭＳ Ｐゴシック" panose="020B0600070205080204" pitchFamily="50" charset="-128"/>
                          <a:ea typeface="ＭＳ Ｐゴシック" panose="020B0600070205080204" pitchFamily="50" charset="-128"/>
                        </a:rPr>
                        <a:t>核医学診断料</a:t>
                      </a:r>
                      <a:endParaRPr lang="zh-CN"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extLst>
                  <a:ext uri="{0D108BD9-81ED-4DB2-BD59-A6C34878D82A}">
                    <a16:rowId xmlns:a16="http://schemas.microsoft.com/office/drawing/2014/main" val="10012"/>
                  </a:ext>
                </a:extLst>
              </a:tr>
              <a:tr h="246761">
                <a:tc>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a:txBody>
                    <a:bodyPr/>
                    <a:lstStyle/>
                    <a:p>
                      <a:endParaRPr kumimoji="1" lang="ja-JP" altLang="en-US" sz="1600"/>
                    </a:p>
                  </a:txBody>
                  <a:tcPr marL="2937" marR="2937" marT="2937" marB="0" anchor="ctr">
                    <a:noFill/>
                  </a:tcP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コンピューター断層撮影診断料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extLst>
                  <a:ext uri="{0D108BD9-81ED-4DB2-BD59-A6C34878D82A}">
                    <a16:rowId xmlns:a16="http://schemas.microsoft.com/office/drawing/2014/main" val="10013"/>
                  </a:ext>
                </a:extLst>
              </a:tr>
              <a:tr h="246761">
                <a:tc>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a:txBody>
                    <a:bodyPr/>
                    <a:lstStyle/>
                    <a:p>
                      <a:endParaRPr kumimoji="1" lang="ja-JP" altLang="en-US" sz="1600"/>
                    </a:p>
                  </a:txBody>
                  <a:tcPr marL="2937" marR="2937" marT="2937" marB="0" anchor="ctr">
                    <a:noFill/>
                  </a:tcP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薬剤料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extLst>
                  <a:ext uri="{0D108BD9-81ED-4DB2-BD59-A6C34878D82A}">
                    <a16:rowId xmlns:a16="http://schemas.microsoft.com/office/drawing/2014/main" val="10014"/>
                  </a:ext>
                </a:extLst>
              </a:tr>
              <a:tr h="246761">
                <a:tc>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a:txBody>
                    <a:bodyPr/>
                    <a:lstStyle/>
                    <a:p>
                      <a:endParaRPr kumimoji="1" lang="ja-JP" altLang="en-US" sz="1600"/>
                    </a:p>
                  </a:txBody>
                  <a:tcPr marL="2937" marR="2937" marT="2937" marB="0" anchor="ctr">
                    <a:noFill/>
                  </a:tcP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特定保険医療材料料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extLst>
                  <a:ext uri="{0D108BD9-81ED-4DB2-BD59-A6C34878D82A}">
                    <a16:rowId xmlns:a16="http://schemas.microsoft.com/office/drawing/2014/main" val="10015"/>
                  </a:ext>
                </a:extLst>
              </a:tr>
              <a:tr h="216283">
                <a:tc>
                  <a:txBody>
                    <a:bodyPr/>
                    <a:lstStyle/>
                    <a:p>
                      <a:pPr algn="l" fontAlgn="ctr"/>
                      <a:r>
                        <a:rPr lang="ja-JP" altLang="en-US" sz="1400" u="none" strike="noStrike" dirty="0">
                          <a:effectLst/>
                          <a:latin typeface="ＭＳ Ｐゴシック" panose="020B0600070205080204" pitchFamily="50" charset="-128"/>
                          <a:ea typeface="ＭＳ Ｐゴシック" panose="020B0600070205080204" pitchFamily="50" charset="-128"/>
                        </a:rPr>
                        <a:t>・投薬</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ＭＳ Ｐゴシック" panose="020B0600070205080204" pitchFamily="50" charset="-128"/>
                          <a:ea typeface="+mn-ea"/>
                        </a:rPr>
                        <a:t>--</a:t>
                      </a:r>
                    </a:p>
                  </a:txBody>
                  <a:tcPr marL="2937" marR="2937" marT="2937" marB="0" anchor="ctr">
                    <a:noFill/>
                  </a:tcP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調剤料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extLst>
                  <a:ext uri="{0D108BD9-81ED-4DB2-BD59-A6C34878D82A}">
                    <a16:rowId xmlns:a16="http://schemas.microsoft.com/office/drawing/2014/main" val="10016"/>
                  </a:ext>
                </a:extLst>
              </a:tr>
              <a:tr h="246761">
                <a:tc>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a:txBody>
                    <a:bodyPr/>
                    <a:lstStyle/>
                    <a:p>
                      <a:endParaRPr kumimoji="1" lang="ja-JP" altLang="en-US" sz="1600"/>
                    </a:p>
                  </a:txBody>
                  <a:tcPr marL="2937" marR="2937" marT="2937" marB="0" anchor="ctr">
                    <a:noFill/>
                  </a:tcP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処方料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extLst>
                  <a:ext uri="{0D108BD9-81ED-4DB2-BD59-A6C34878D82A}">
                    <a16:rowId xmlns:a16="http://schemas.microsoft.com/office/drawing/2014/main" val="10017"/>
                  </a:ext>
                </a:extLst>
              </a:tr>
              <a:tr h="246761">
                <a:tc>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a:txBody>
                    <a:bodyPr/>
                    <a:lstStyle/>
                    <a:p>
                      <a:endParaRPr kumimoji="1" lang="ja-JP" altLang="en-US" sz="1600"/>
                    </a:p>
                  </a:txBody>
                  <a:tcPr marL="2937" marR="2937" marT="2937" marB="0" anchor="ctr">
                    <a:noFill/>
                  </a:tcP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薬剤料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extLst>
                  <a:ext uri="{0D108BD9-81ED-4DB2-BD59-A6C34878D82A}">
                    <a16:rowId xmlns:a16="http://schemas.microsoft.com/office/drawing/2014/main" val="10018"/>
                  </a:ext>
                </a:extLst>
              </a:tr>
              <a:tr h="246761">
                <a:tc>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a:txBody>
                    <a:bodyPr/>
                    <a:lstStyle/>
                    <a:p>
                      <a:endParaRPr kumimoji="1" lang="ja-JP" altLang="en-US" sz="1600"/>
                    </a:p>
                  </a:txBody>
                  <a:tcPr marL="2937" marR="2937" marT="2937" marB="0" anchor="ctr">
                    <a:noFill/>
                  </a:tcP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特定保険医療材料料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extLst>
                  <a:ext uri="{0D108BD9-81ED-4DB2-BD59-A6C34878D82A}">
                    <a16:rowId xmlns:a16="http://schemas.microsoft.com/office/drawing/2014/main" val="10019"/>
                  </a:ext>
                </a:extLst>
              </a:tr>
              <a:tr h="246761">
                <a:tc>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a:txBody>
                    <a:bodyPr/>
                    <a:lstStyle/>
                    <a:p>
                      <a:endParaRPr kumimoji="1" lang="ja-JP" altLang="en-US" sz="1600"/>
                    </a:p>
                  </a:txBody>
                  <a:tcPr marL="2937" marR="2937" marT="2937" marB="0" anchor="ctr">
                    <a:noFill/>
                  </a:tcP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処方せん料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extLst>
                  <a:ext uri="{0D108BD9-81ED-4DB2-BD59-A6C34878D82A}">
                    <a16:rowId xmlns:a16="http://schemas.microsoft.com/office/drawing/2014/main" val="10020"/>
                  </a:ext>
                </a:extLst>
              </a:tr>
              <a:tr h="246761">
                <a:tc>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a:txBody>
                    <a:bodyPr/>
                    <a:lstStyle/>
                    <a:p>
                      <a:endParaRPr kumimoji="1" lang="ja-JP" altLang="en-US" sz="1600"/>
                    </a:p>
                  </a:txBody>
                  <a:tcPr marL="2937" marR="2937" marT="2937" marB="0" anchor="ctr">
                    <a:noFill/>
                  </a:tcPr>
                </a:tc>
                <a:tc>
                  <a:txBody>
                    <a:bodyPr/>
                    <a:lstStyle/>
                    <a:p>
                      <a:pPr algn="l" fontAlgn="ctr"/>
                      <a:r>
                        <a:rPr lang="zh-TW" altLang="en-US" sz="1100" u="none" strike="noStrike" dirty="0">
                          <a:effectLst/>
                          <a:latin typeface="ＭＳ Ｐゴシック" panose="020B0600070205080204" pitchFamily="50" charset="-128"/>
                          <a:ea typeface="ＭＳ Ｐゴシック" panose="020B0600070205080204" pitchFamily="50" charset="-128"/>
                        </a:rPr>
                        <a:t>調剤技術基本料</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extLst>
                  <a:ext uri="{0D108BD9-81ED-4DB2-BD59-A6C34878D82A}">
                    <a16:rowId xmlns:a16="http://schemas.microsoft.com/office/drawing/2014/main" val="10021"/>
                  </a:ext>
                </a:extLst>
              </a:tr>
              <a:tr h="246761">
                <a:tc>
                  <a:txBody>
                    <a:bodyPr/>
                    <a:lstStyle/>
                    <a:p>
                      <a:pPr algn="l" fontAlgn="ctr"/>
                      <a:r>
                        <a:rPr lang="ja-JP" altLang="en-US" sz="1400" u="none" strike="noStrike" dirty="0">
                          <a:effectLst/>
                          <a:latin typeface="ＭＳ Ｐゴシック" panose="020B0600070205080204" pitchFamily="50" charset="-128"/>
                          <a:ea typeface="ＭＳ Ｐゴシック" panose="020B0600070205080204" pitchFamily="50" charset="-128"/>
                        </a:rPr>
                        <a:t>・</a:t>
                      </a:r>
                      <a:r>
                        <a:rPr lang="ja-JP" altLang="en-US" sz="1400" u="none" strike="noStrike" dirty="0">
                          <a:solidFill>
                            <a:srgbClr val="FF0000"/>
                          </a:solidFill>
                          <a:effectLst/>
                          <a:latin typeface="ＭＳ Ｐゴシック" panose="020B0600070205080204" pitchFamily="50" charset="-128"/>
                          <a:ea typeface="ＭＳ Ｐゴシック" panose="020B0600070205080204" pitchFamily="50" charset="-128"/>
                        </a:rPr>
                        <a:t>注射</a:t>
                      </a:r>
                      <a:endParaRPr lang="ja-JP" altLang="en-US" sz="14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a:txBody>
                    <a:bodyPr/>
                    <a:lstStyle/>
                    <a:p>
                      <a:endParaRPr kumimoji="1" lang="ja-JP" altLang="en-US" sz="1600"/>
                    </a:p>
                  </a:txBody>
                  <a:tcPr marL="2937" marR="2937" marT="2937" marB="0" anchor="ctr">
                    <a:noFill/>
                  </a:tcP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注射料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extLst>
                  <a:ext uri="{0D108BD9-81ED-4DB2-BD59-A6C34878D82A}">
                    <a16:rowId xmlns:a16="http://schemas.microsoft.com/office/drawing/2014/main" val="10022"/>
                  </a:ext>
                </a:extLst>
              </a:tr>
              <a:tr h="246761">
                <a:tc>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a:txBody>
                    <a:bodyPr/>
                    <a:lstStyle/>
                    <a:p>
                      <a:endParaRPr kumimoji="1" lang="ja-JP" altLang="en-US" sz="1600"/>
                    </a:p>
                  </a:txBody>
                  <a:tcPr marL="2937" marR="2937" marT="2937" marB="0" anchor="ctr">
                    <a:noFill/>
                  </a:tcPr>
                </a:tc>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extLst>
                  <a:ext uri="{0D108BD9-81ED-4DB2-BD59-A6C34878D82A}">
                    <a16:rowId xmlns:a16="http://schemas.microsoft.com/office/drawing/2014/main" val="10023"/>
                  </a:ext>
                </a:extLst>
              </a:tr>
              <a:tr h="246761">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tc>
                  <a:txBody>
                    <a:bodyPr/>
                    <a:lstStyle/>
                    <a:p>
                      <a:endParaRPr kumimoji="1" lang="ja-JP" altLang="en-US" sz="1600" dirty="0"/>
                    </a:p>
                  </a:txBody>
                  <a:tcPr marL="2937" marR="2937" marT="2937" marB="0" anchor="ctr">
                    <a:noFill/>
                  </a:tcPr>
                </a:tc>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37" marR="2937" marT="2937" marB="0" anchor="ctr">
                    <a:noFill/>
                  </a:tcPr>
                </a:tc>
                <a:extLst>
                  <a:ext uri="{0D108BD9-81ED-4DB2-BD59-A6C34878D82A}">
                    <a16:rowId xmlns:a16="http://schemas.microsoft.com/office/drawing/2014/main" val="10024"/>
                  </a:ext>
                </a:extLst>
              </a:tr>
            </a:tbl>
          </a:graphicData>
        </a:graphic>
      </p:graphicFrame>
      <p:sp>
        <p:nvSpPr>
          <p:cNvPr id="24690" name="テキスト ボックス 18">
            <a:extLst>
              <a:ext uri="{FF2B5EF4-FFF2-40B4-BE49-F238E27FC236}">
                <a16:creationId xmlns:a16="http://schemas.microsoft.com/office/drawing/2014/main" id="{608EA5AF-EBE1-F1D5-58FA-6B2B439264BB}"/>
              </a:ext>
            </a:extLst>
          </p:cNvPr>
          <p:cNvSpPr txBox="1">
            <a:spLocks noChangeArrowheads="1"/>
          </p:cNvSpPr>
          <p:nvPr/>
        </p:nvSpPr>
        <p:spPr bwMode="auto">
          <a:xfrm>
            <a:off x="9496425" y="6107113"/>
            <a:ext cx="4619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a:t>・・・</a:t>
            </a:r>
          </a:p>
        </p:txBody>
      </p:sp>
      <p:sp>
        <p:nvSpPr>
          <p:cNvPr id="20" name="右中かっこ 19">
            <a:extLst>
              <a:ext uri="{FF2B5EF4-FFF2-40B4-BE49-F238E27FC236}">
                <a16:creationId xmlns:a16="http://schemas.microsoft.com/office/drawing/2014/main" id="{BD0BC284-FA0B-786A-2780-CC98B88BEF59}"/>
              </a:ext>
            </a:extLst>
          </p:cNvPr>
          <p:cNvSpPr/>
          <p:nvPr/>
        </p:nvSpPr>
        <p:spPr>
          <a:xfrm>
            <a:off x="5594350" y="2081213"/>
            <a:ext cx="312738" cy="2057400"/>
          </a:xfrm>
          <a:prstGeom prst="rightBrace">
            <a:avLst>
              <a:gd name="adj1" fmla="val 8333"/>
              <a:gd name="adj2" fmla="val 50000"/>
            </a:avLst>
          </a:prstGeom>
          <a:ln w="28575">
            <a:solidFill>
              <a:schemeClr val="tx1"/>
            </a:solidFill>
          </a:ln>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ja-JP" altLang="en-US"/>
          </a:p>
        </p:txBody>
      </p:sp>
      <p:sp>
        <p:nvSpPr>
          <p:cNvPr id="24692" name="テキスト ボックス 20">
            <a:extLst>
              <a:ext uri="{FF2B5EF4-FFF2-40B4-BE49-F238E27FC236}">
                <a16:creationId xmlns:a16="http://schemas.microsoft.com/office/drawing/2014/main" id="{10D2414C-2366-9E36-CA73-62FA14501CB0}"/>
              </a:ext>
            </a:extLst>
          </p:cNvPr>
          <p:cNvSpPr txBox="1">
            <a:spLocks noChangeArrowheads="1"/>
          </p:cNvSpPr>
          <p:nvPr/>
        </p:nvSpPr>
        <p:spPr bwMode="auto">
          <a:xfrm>
            <a:off x="5886450" y="2851150"/>
            <a:ext cx="46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2800"/>
              <a:t>＋</a:t>
            </a:r>
            <a:endParaRPr lang="ja-JP" altLang="en-US"/>
          </a:p>
        </p:txBody>
      </p:sp>
      <p:sp>
        <p:nvSpPr>
          <p:cNvPr id="22" name="右中かっこ 21">
            <a:extLst>
              <a:ext uri="{FF2B5EF4-FFF2-40B4-BE49-F238E27FC236}">
                <a16:creationId xmlns:a16="http://schemas.microsoft.com/office/drawing/2014/main" id="{E96E44E0-ECD4-32F8-B7E8-89279C19FF15}"/>
              </a:ext>
            </a:extLst>
          </p:cNvPr>
          <p:cNvSpPr/>
          <p:nvPr/>
        </p:nvSpPr>
        <p:spPr>
          <a:xfrm flipH="1">
            <a:off x="6335713" y="868363"/>
            <a:ext cx="534987" cy="4519612"/>
          </a:xfrm>
          <a:prstGeom prst="rightBrace">
            <a:avLst>
              <a:gd name="adj1" fmla="val 52202"/>
              <a:gd name="adj2" fmla="val 50000"/>
            </a:avLst>
          </a:prstGeom>
          <a:ln w="28575">
            <a:solidFill>
              <a:schemeClr val="tx1"/>
            </a:solidFill>
          </a:ln>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ja-JP" altLang="en-US"/>
          </a:p>
        </p:txBody>
      </p:sp>
      <p:sp>
        <p:nvSpPr>
          <p:cNvPr id="24694" name="正方形/長方形 22">
            <a:extLst>
              <a:ext uri="{FF2B5EF4-FFF2-40B4-BE49-F238E27FC236}">
                <a16:creationId xmlns:a16="http://schemas.microsoft.com/office/drawing/2014/main" id="{1E7A38DC-9BE2-6114-8B2C-4EDADB3B66C7}"/>
              </a:ext>
            </a:extLst>
          </p:cNvPr>
          <p:cNvSpPr>
            <a:spLocks noChangeArrowheads="1"/>
          </p:cNvSpPr>
          <p:nvPr/>
        </p:nvSpPr>
        <p:spPr bwMode="auto">
          <a:xfrm>
            <a:off x="1833563" y="5387975"/>
            <a:ext cx="4287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a:t>＊特定入院料の場合、特掲診療料の一部又はほとんどが包括 されている</a:t>
            </a:r>
          </a:p>
        </p:txBody>
      </p:sp>
      <p:sp>
        <p:nvSpPr>
          <p:cNvPr id="24695" name="正方形/長方形 24">
            <a:extLst>
              <a:ext uri="{FF2B5EF4-FFF2-40B4-BE49-F238E27FC236}">
                <a16:creationId xmlns:a16="http://schemas.microsoft.com/office/drawing/2014/main" id="{B58D6F70-0BA3-8659-DB83-01F368DE97B4}"/>
              </a:ext>
            </a:extLst>
          </p:cNvPr>
          <p:cNvSpPr>
            <a:spLocks noChangeArrowheads="1"/>
          </p:cNvSpPr>
          <p:nvPr/>
        </p:nvSpPr>
        <p:spPr bwMode="auto">
          <a:xfrm>
            <a:off x="9401175" y="6642100"/>
            <a:ext cx="2790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800"/>
              <a:t>参考：厚生労働省平成</a:t>
            </a:r>
            <a:r>
              <a:rPr lang="en-US" altLang="ja-JP" sz="800"/>
              <a:t>26</a:t>
            </a:r>
            <a:r>
              <a:rPr lang="ja-JP" altLang="en-US" sz="800"/>
              <a:t>年度　診療報酬改定資料</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CA4A6F2D-DA02-0431-271E-0902D97E6292}"/>
              </a:ext>
            </a:extLst>
          </p:cNvPr>
          <p:cNvGraphicFramePr>
            <a:graphicFrameLocks noGrp="1"/>
          </p:cNvGraphicFramePr>
          <p:nvPr/>
        </p:nvGraphicFramePr>
        <p:xfrm>
          <a:off x="141288" y="933450"/>
          <a:ext cx="11909425" cy="5691188"/>
        </p:xfrm>
        <a:graphic>
          <a:graphicData uri="http://schemas.openxmlformats.org/drawingml/2006/table">
            <a:tbl>
              <a:tblPr/>
              <a:tblGrid>
                <a:gridCol w="3508375">
                  <a:extLst>
                    <a:ext uri="{9D8B030D-6E8A-4147-A177-3AD203B41FA5}">
                      <a16:colId xmlns:a16="http://schemas.microsoft.com/office/drawing/2014/main" val="1022155660"/>
                    </a:ext>
                  </a:extLst>
                </a:gridCol>
                <a:gridCol w="4278312">
                  <a:extLst>
                    <a:ext uri="{9D8B030D-6E8A-4147-A177-3AD203B41FA5}">
                      <a16:colId xmlns:a16="http://schemas.microsoft.com/office/drawing/2014/main" val="3647664431"/>
                    </a:ext>
                  </a:extLst>
                </a:gridCol>
                <a:gridCol w="4122738">
                  <a:extLst>
                    <a:ext uri="{9D8B030D-6E8A-4147-A177-3AD203B41FA5}">
                      <a16:colId xmlns:a16="http://schemas.microsoft.com/office/drawing/2014/main" val="679231553"/>
                    </a:ext>
                  </a:extLst>
                </a:gridCol>
              </a:tblGrid>
              <a:tr h="250825">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総合入院体制加算（１日につき）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二類感染症患者療養環境特別加算（１日につき）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がん診療連携拠点病院加算（入院初日）</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41042530"/>
                  </a:ext>
                </a:extLst>
              </a:tr>
              <a:tr h="250825">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地域医療支援病院入院診療加算（入院初日）</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重症者等療養環境特別加算（１日につき）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栄養サポートチーム加算（週１回）</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36223538"/>
                  </a:ext>
                </a:extLst>
              </a:tr>
              <a:tr h="250825">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臨床研修病院入院診療加算（入院初日）</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小児療養環境特別加算（１日につき）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FF0000"/>
                          </a:solidFill>
                          <a:effectLst/>
                          <a:latin typeface="ＭＳ Ｐゴシック" panose="020B0600070205080204" pitchFamily="34" charset="-128"/>
                          <a:ea typeface="ＭＳ Ｐゴシック" panose="020B0600070205080204" pitchFamily="34" charset="-128"/>
                        </a:rPr>
                        <a:t>医療安全対策加算（入院初日）</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30537819"/>
                  </a:ext>
                </a:extLst>
              </a:tr>
              <a:tr h="250825">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救急医療管理加算（１日につき）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療養病棟療養環境加算（１日につき）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FF0000"/>
                          </a:solidFill>
                          <a:effectLst/>
                          <a:latin typeface="ＭＳ Ｐゴシック" panose="020B0600070205080204" pitchFamily="34" charset="-128"/>
                          <a:ea typeface="ＭＳ Ｐゴシック" panose="020B0600070205080204" pitchFamily="34" charset="-128"/>
                        </a:rPr>
                        <a:t>感染防止対策加算（入院初日）</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6859059"/>
                  </a:ext>
                </a:extLst>
              </a:tr>
              <a:tr h="250825">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超急性期脳卒中加算（入院初日）</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療養病棟療養環境改善加算（１日につき）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患者サポート体制充実加算（入院初日）</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20837984"/>
                  </a:ext>
                </a:extLst>
              </a:tr>
              <a:tr h="250825">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妊産婦緊急搬送入院加算（入院初日）</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診療所療養病床療養環境加算（１日につき）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褥瘡ハイリスク患者ケア加算（入院中１回）</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4575585"/>
                  </a:ext>
                </a:extLst>
              </a:tr>
              <a:tr h="250825">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在宅患者緊急入院診療加算（入院初日）</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診療所療養病床療養環境改善加算（１日につき）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ハイリスク妊娠管理加算（１日につき）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21137366"/>
                  </a:ext>
                </a:extLst>
              </a:tr>
              <a:tr h="250825">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診療録管理体制加算（入院初日）</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無菌治療室管理加算（１日につき）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ハイリスク分娩管理加算（１日につき）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12575680"/>
                  </a:ext>
                </a:extLst>
              </a:tr>
              <a:tr h="250825">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医師事務作業補助体制加算（入院初日）</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放射線治療病室管理加算（１日につき）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退院調整加算（退院時１回）</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1574189"/>
                  </a:ext>
                </a:extLst>
              </a:tr>
              <a:tr h="250825">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急性期看護補助体制加算（１日につき）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重症皮膚潰瘍管理加算（１日につき）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新生児特定集中治療室退院調整加算</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1839312"/>
                  </a:ext>
                </a:extLst>
              </a:tr>
              <a:tr h="250825">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看護職員夜間配置加算（１日につき）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緩和ケア診療加算（１日につき）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救急搬送患者地域連携紹介加算（退院時１回）</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7308187"/>
                  </a:ext>
                </a:extLst>
              </a:tr>
              <a:tr h="250825">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乳幼児加算・幼児加算（１日につき）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有床診療所緩和ケア診療加算（１日につき）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救急搬送患者地域連携受入加算（入院初日）</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47498202"/>
                  </a:ext>
                </a:extLst>
              </a:tr>
              <a:tr h="250825">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難病等特別入院診療加算（１日につき）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精神科措置入院診療加算（入院初日）</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精神科救急搬送患者地域連携紹介加算（退院時１回）</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547491"/>
                  </a:ext>
                </a:extLst>
              </a:tr>
              <a:tr h="250825">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特殊疾患入院施設管理加算（１日につき）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精神科応急入院施設管理加算（入院初日）</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精神科救急搬送患者地域連携受入加算（入院初日）</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5559938"/>
                  </a:ext>
                </a:extLst>
              </a:tr>
              <a:tr h="250825">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超重症児（者）入院診療加算・準超重症児（者）入院診療加算（１日につき）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精神科隔離室管理加算（１日につき）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地域連携認知症支援加算</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41762875"/>
                  </a:ext>
                </a:extLst>
              </a:tr>
              <a:tr h="250825">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看護配置加算（１日につき）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精神病棟入院時医学管理加算（１日につき）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地域連携認知症集中治療加算（退院時１回）</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6657006"/>
                  </a:ext>
                </a:extLst>
              </a:tr>
              <a:tr h="250825">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看護補助加算（１日につき）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精神科地域移行実施加算（１日につき）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総合評価加算（入院中１回）</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8101868"/>
                  </a:ext>
                </a:extLst>
              </a:tr>
              <a:tr h="250825">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地域加算（１日につき）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精神科身体合併症管理加算（１日につき）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呼吸ケアチーム加算（週１回）</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949920"/>
                  </a:ext>
                </a:extLst>
              </a:tr>
              <a:tr h="250825">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離島加算（１日につき）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精神科リエゾンチーム加算（週１回）</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CN" altLang="en-US" sz="1400" b="0" i="0" u="none" strike="noStrike" cap="none" normalizeH="0" baseline="0">
                          <a:ln>
                            <a:noFill/>
                          </a:ln>
                          <a:solidFill>
                            <a:srgbClr val="FF0000"/>
                          </a:solidFill>
                          <a:effectLst/>
                          <a:latin typeface="ＭＳ Ｐゴシック" panose="020B0600070205080204" pitchFamily="34" charset="-128"/>
                          <a:ea typeface="ＭＳ Ｐゴシック" panose="020B0600070205080204" pitchFamily="34" charset="-128"/>
                        </a:rPr>
                        <a:t>後発医薬品使用体制加算（入院初日）</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9372013"/>
                  </a:ext>
                </a:extLst>
              </a:tr>
              <a:tr h="250825">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療養環境加算（１日につき）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強度行動障害入院医療管理加算（１日につき）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rgbClr val="FF0000"/>
                          </a:solidFill>
                          <a:effectLst/>
                          <a:latin typeface="ＭＳ Ｐゴシック" panose="020B0600070205080204" pitchFamily="34" charset="-128"/>
                          <a:ea typeface="ＭＳ Ｐゴシック" panose="020B0600070205080204" pitchFamily="34" charset="-128"/>
                        </a:rPr>
                        <a:t>病棟薬剤業務実施加算（週１回）</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02549181"/>
                  </a:ext>
                </a:extLst>
              </a:tr>
              <a:tr h="250825">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ＨＩＶ感染者療養環境特別加算（１日につき）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重度アルコール依存症入院医療管理加算（１日につき）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データ提出加算（入院中１回）</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2982318"/>
                  </a:ext>
                </a:extLst>
              </a:tr>
              <a:tr h="250825">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摂食障害入院医療管理加算（１日につき）</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7754328"/>
                  </a:ext>
                </a:extLst>
              </a:tr>
            </a:tbl>
          </a:graphicData>
        </a:graphic>
      </p:graphicFrame>
      <p:sp>
        <p:nvSpPr>
          <p:cNvPr id="6" name="正方形/長方形 5">
            <a:extLst>
              <a:ext uri="{FF2B5EF4-FFF2-40B4-BE49-F238E27FC236}">
                <a16:creationId xmlns:a16="http://schemas.microsoft.com/office/drawing/2014/main" id="{49EBF312-AAAB-3123-4B0C-FD022904ABB9}"/>
              </a:ext>
            </a:extLst>
          </p:cNvPr>
          <p:cNvSpPr/>
          <p:nvPr/>
        </p:nvSpPr>
        <p:spPr>
          <a:xfrm>
            <a:off x="367660" y="348734"/>
            <a:ext cx="3467616" cy="584775"/>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fontAlgn="auto">
              <a:spcBef>
                <a:spcPts val="0"/>
              </a:spcBef>
              <a:spcAft>
                <a:spcPts val="0"/>
              </a:spcAft>
              <a:defRPr/>
            </a:pPr>
            <a:r>
              <a:rPr lang="ja-JP" altLang="en-US" sz="3200" b="1" dirty="0">
                <a:ln/>
                <a:solidFill>
                  <a:schemeClr val="accent3"/>
                </a:solidFill>
                <a:latin typeface="ヒラギノ角ゴ Pro W3"/>
                <a:ea typeface="+mn-ea"/>
              </a:rPr>
              <a:t>入院基本料等加算</a:t>
            </a:r>
            <a:endParaRPr lang="ja-JP" altLang="en-US" sz="3200" b="1" dirty="0">
              <a:ln/>
              <a:solidFill>
                <a:schemeClr val="accent3"/>
              </a:solidFill>
              <a:latin typeface="+mn-lt"/>
              <a:ea typeface="+mn-ea"/>
            </a:endParaRPr>
          </a:p>
        </p:txBody>
      </p:sp>
      <p:sp>
        <p:nvSpPr>
          <p:cNvPr id="25696" name="正方形/長方形 6">
            <a:extLst>
              <a:ext uri="{FF2B5EF4-FFF2-40B4-BE49-F238E27FC236}">
                <a16:creationId xmlns:a16="http://schemas.microsoft.com/office/drawing/2014/main" id="{04E33469-CB56-BAD8-C6BF-F6720C42334C}"/>
              </a:ext>
            </a:extLst>
          </p:cNvPr>
          <p:cNvSpPr>
            <a:spLocks noChangeArrowheads="1"/>
          </p:cNvSpPr>
          <p:nvPr/>
        </p:nvSpPr>
        <p:spPr bwMode="auto">
          <a:xfrm>
            <a:off x="9401175" y="6642100"/>
            <a:ext cx="2790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800"/>
              <a:t>参考：厚生労働省平成</a:t>
            </a:r>
            <a:r>
              <a:rPr lang="en-US" altLang="ja-JP" sz="800"/>
              <a:t>26</a:t>
            </a:r>
            <a:r>
              <a:rPr lang="ja-JP" altLang="en-US" sz="800"/>
              <a:t>年度　診療報酬改定資料</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AEF440B-D7F1-BCC4-032C-7102CDBCC540}"/>
              </a:ext>
            </a:extLst>
          </p:cNvPr>
          <p:cNvGraphicFramePr>
            <a:graphicFrameLocks noGrp="1"/>
          </p:cNvGraphicFramePr>
          <p:nvPr/>
        </p:nvGraphicFramePr>
        <p:xfrm>
          <a:off x="193675" y="1230313"/>
          <a:ext cx="11804650" cy="4876800"/>
        </p:xfrm>
        <a:graphic>
          <a:graphicData uri="http://schemas.openxmlformats.org/drawingml/2006/table">
            <a:tbl>
              <a:tblPr>
                <a:tableStyleId>{5C22544A-7EE6-4342-B048-85BDC9FD1C3A}</a:tableStyleId>
              </a:tblPr>
              <a:tblGrid>
                <a:gridCol w="5861296">
                  <a:extLst>
                    <a:ext uri="{9D8B030D-6E8A-4147-A177-3AD203B41FA5}">
                      <a16:colId xmlns:a16="http://schemas.microsoft.com/office/drawing/2014/main" val="20000"/>
                    </a:ext>
                  </a:extLst>
                </a:gridCol>
                <a:gridCol w="5943354">
                  <a:extLst>
                    <a:ext uri="{9D8B030D-6E8A-4147-A177-3AD203B41FA5}">
                      <a16:colId xmlns:a16="http://schemas.microsoft.com/office/drawing/2014/main" val="20001"/>
                    </a:ext>
                  </a:extLst>
                </a:gridCol>
              </a:tblGrid>
              <a:tr h="406400">
                <a:tc>
                  <a:txBody>
                    <a:bodyPr/>
                    <a:lstStyle/>
                    <a:p>
                      <a:pPr algn="l" fontAlgn="ctr"/>
                      <a:r>
                        <a:rPr lang="ja-JP" altLang="en-US" sz="2000" u="none" strike="noStrike" dirty="0">
                          <a:effectLst/>
                          <a:latin typeface="ＭＳ Ｐゴシック" panose="020B0600070205080204" pitchFamily="50" charset="-128"/>
                          <a:ea typeface="ＭＳ Ｐゴシック" panose="020B0600070205080204" pitchFamily="50" charset="-128"/>
                        </a:rPr>
                        <a:t>救命救急入院料（１日につき）</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3994" marR="2536" marT="25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2000" u="none" strike="noStrike" dirty="0">
                          <a:effectLst/>
                          <a:latin typeface="ＭＳ Ｐゴシック" panose="020B0600070205080204" pitchFamily="50" charset="-128"/>
                          <a:ea typeface="ＭＳ Ｐゴシック" panose="020B0600070205080204" pitchFamily="50" charset="-128"/>
                        </a:rPr>
                        <a:t>地域包括ケア病棟入院料（１日につき）</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3994" marR="2536" marT="25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06400">
                <a:tc>
                  <a:txBody>
                    <a:bodyPr/>
                    <a:lstStyle/>
                    <a:p>
                      <a:pPr algn="l" fontAlgn="ctr"/>
                      <a:r>
                        <a:rPr lang="ja-JP" altLang="en-US" sz="2000" u="none" strike="noStrike" dirty="0">
                          <a:effectLst/>
                          <a:latin typeface="ＭＳ Ｐゴシック" panose="020B0600070205080204" pitchFamily="50" charset="-128"/>
                          <a:ea typeface="ＭＳ Ｐゴシック" panose="020B0600070205080204" pitchFamily="50" charset="-128"/>
                        </a:rPr>
                        <a:t>特定集中治療室管理料（１日につき）</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3994" marR="2536" marT="25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2000" u="none" strike="noStrike">
                          <a:effectLst/>
                          <a:latin typeface="ＭＳ Ｐゴシック" panose="020B0600070205080204" pitchFamily="50" charset="-128"/>
                          <a:ea typeface="ＭＳ Ｐゴシック" panose="020B0600070205080204" pitchFamily="50" charset="-128"/>
                        </a:rPr>
                        <a:t>特殊疾患病棟入院料（１日につき）</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143994" marR="2536" marT="25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06400">
                <a:tc>
                  <a:txBody>
                    <a:bodyPr/>
                    <a:lstStyle/>
                    <a:p>
                      <a:pPr algn="l" fontAlgn="ctr"/>
                      <a:r>
                        <a:rPr lang="ja-JP" altLang="en-US" sz="2000" u="none" strike="noStrike">
                          <a:effectLst/>
                          <a:latin typeface="ＭＳ Ｐゴシック" panose="020B0600070205080204" pitchFamily="50" charset="-128"/>
                          <a:ea typeface="ＭＳ Ｐゴシック" panose="020B0600070205080204" pitchFamily="50" charset="-128"/>
                        </a:rPr>
                        <a:t>ハイケアユニット入院医療管理料（１日につき）</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143994" marR="2536" marT="25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2000" u="none" strike="noStrike">
                          <a:effectLst/>
                          <a:latin typeface="ＭＳ Ｐゴシック" panose="020B0600070205080204" pitchFamily="50" charset="-128"/>
                          <a:ea typeface="ＭＳ Ｐゴシック" panose="020B0600070205080204" pitchFamily="50" charset="-128"/>
                        </a:rPr>
                        <a:t>緩和ケア病棟入院料（１日につき）</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143994" marR="2536" marT="25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06400">
                <a:tc>
                  <a:txBody>
                    <a:bodyPr/>
                    <a:lstStyle/>
                    <a:p>
                      <a:pPr algn="l" fontAlgn="ctr"/>
                      <a:r>
                        <a:rPr lang="ja-JP" altLang="en-US" sz="2000" u="none" strike="noStrike">
                          <a:effectLst/>
                          <a:latin typeface="ＭＳ Ｐゴシック" panose="020B0600070205080204" pitchFamily="50" charset="-128"/>
                          <a:ea typeface="ＭＳ Ｐゴシック" panose="020B0600070205080204" pitchFamily="50" charset="-128"/>
                        </a:rPr>
                        <a:t>脳卒中ケアユニット入院医療管理料（１日につき）</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143994" marR="2536" marT="25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2000" u="none" strike="noStrike">
                          <a:effectLst/>
                          <a:latin typeface="ＭＳ Ｐゴシック" panose="020B0600070205080204" pitchFamily="50" charset="-128"/>
                          <a:ea typeface="ＭＳ Ｐゴシック" panose="020B0600070205080204" pitchFamily="50" charset="-128"/>
                        </a:rPr>
                        <a:t>精神科救急入院料（１日につき）</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143994" marR="2536" marT="25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06400">
                <a:tc>
                  <a:txBody>
                    <a:bodyPr/>
                    <a:lstStyle/>
                    <a:p>
                      <a:pPr algn="l" fontAlgn="ctr"/>
                      <a:r>
                        <a:rPr lang="ja-JP" altLang="en-US" sz="2000" u="none" strike="noStrike">
                          <a:effectLst/>
                          <a:latin typeface="ＭＳ Ｐゴシック" panose="020B0600070205080204" pitchFamily="50" charset="-128"/>
                          <a:ea typeface="ＭＳ Ｐゴシック" panose="020B0600070205080204" pitchFamily="50" charset="-128"/>
                        </a:rPr>
                        <a:t>小児特定集中治療室管理料（１日につき）</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143994" marR="2536" marT="25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2000" u="none" strike="noStrike">
                          <a:effectLst/>
                          <a:latin typeface="ＭＳ Ｐゴシック" panose="020B0600070205080204" pitchFamily="50" charset="-128"/>
                          <a:ea typeface="ＭＳ Ｐゴシック" panose="020B0600070205080204" pitchFamily="50" charset="-128"/>
                        </a:rPr>
                        <a:t>精神科急性期治療病棟入院料（１日につき）</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143994" marR="2536" marT="25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06400">
                <a:tc>
                  <a:txBody>
                    <a:bodyPr/>
                    <a:lstStyle/>
                    <a:p>
                      <a:pPr algn="l" fontAlgn="ctr"/>
                      <a:r>
                        <a:rPr lang="ja-JP" altLang="en-US" sz="2000" u="none" strike="noStrike">
                          <a:effectLst/>
                          <a:latin typeface="ＭＳ Ｐゴシック" panose="020B0600070205080204" pitchFamily="50" charset="-128"/>
                          <a:ea typeface="ＭＳ Ｐゴシック" panose="020B0600070205080204" pitchFamily="50" charset="-128"/>
                        </a:rPr>
                        <a:t>新生児特定集中治療室管理料（１日につき）</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143994" marR="2536" marT="25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2000" u="none" strike="noStrike">
                          <a:effectLst/>
                          <a:latin typeface="ＭＳ Ｐゴシック" panose="020B0600070205080204" pitchFamily="50" charset="-128"/>
                          <a:ea typeface="ＭＳ Ｐゴシック" panose="020B0600070205080204" pitchFamily="50" charset="-128"/>
                        </a:rPr>
                        <a:t>精神科救急・合併症入院料（１日につき）</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143994" marR="2536" marT="25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06400">
                <a:tc>
                  <a:txBody>
                    <a:bodyPr/>
                    <a:lstStyle/>
                    <a:p>
                      <a:pPr algn="l" fontAlgn="ctr"/>
                      <a:r>
                        <a:rPr lang="ja-JP" altLang="en-US" sz="2000" u="none" strike="noStrike">
                          <a:effectLst/>
                          <a:latin typeface="ＭＳ Ｐゴシック" panose="020B0600070205080204" pitchFamily="50" charset="-128"/>
                          <a:ea typeface="ＭＳ Ｐゴシック" panose="020B0600070205080204" pitchFamily="50" charset="-128"/>
                        </a:rPr>
                        <a:t>総合周産期特定集中治療室管理料（１日につき）</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143994" marR="2536" marT="25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2000" u="none" strike="noStrike" dirty="0">
                          <a:effectLst/>
                          <a:latin typeface="ＭＳ Ｐゴシック" panose="020B0600070205080204" pitchFamily="50" charset="-128"/>
                          <a:ea typeface="ＭＳ Ｐゴシック" panose="020B0600070205080204" pitchFamily="50" charset="-128"/>
                        </a:rPr>
                        <a:t>児童・思春期精神科入院医療管理料（１日につき）</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3994" marR="2536" marT="25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06400">
                <a:tc>
                  <a:txBody>
                    <a:bodyPr/>
                    <a:lstStyle/>
                    <a:p>
                      <a:pPr algn="l" fontAlgn="ctr"/>
                      <a:r>
                        <a:rPr lang="ja-JP" altLang="en-US" sz="2000" u="none" strike="noStrike">
                          <a:effectLst/>
                          <a:latin typeface="ＭＳ Ｐゴシック" panose="020B0600070205080204" pitchFamily="50" charset="-128"/>
                          <a:ea typeface="ＭＳ Ｐゴシック" panose="020B0600070205080204" pitchFamily="50" charset="-128"/>
                        </a:rPr>
                        <a:t>新生児治療回復室入院医療管理料（１日につき）</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143994" marR="2536" marT="25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2000" u="none" strike="noStrike" dirty="0">
                          <a:effectLst/>
                          <a:latin typeface="ＭＳ Ｐゴシック" panose="020B0600070205080204" pitchFamily="50" charset="-128"/>
                          <a:ea typeface="ＭＳ Ｐゴシック" panose="020B0600070205080204" pitchFamily="50" charset="-128"/>
                        </a:rPr>
                        <a:t>精神療養病棟入院料（１日につき）</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3994" marR="2536" marT="25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06400">
                <a:tc>
                  <a:txBody>
                    <a:bodyPr/>
                    <a:lstStyle/>
                    <a:p>
                      <a:pPr algn="l" fontAlgn="ctr"/>
                      <a:r>
                        <a:rPr lang="ja-JP" altLang="en-US" sz="2000" u="none" strike="noStrike" dirty="0">
                          <a:effectLst/>
                          <a:latin typeface="ＭＳ Ｐゴシック" panose="020B0600070205080204" pitchFamily="50" charset="-128"/>
                          <a:ea typeface="ＭＳ Ｐゴシック" panose="020B0600070205080204" pitchFamily="50" charset="-128"/>
                        </a:rPr>
                        <a:t>一類感染症患者入院医療管理料（１日につき）</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3994" marR="2536" marT="25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2000" u="none" strike="noStrike" dirty="0">
                          <a:effectLst/>
                          <a:latin typeface="ＭＳ Ｐゴシック" panose="020B0600070205080204" pitchFamily="50" charset="-128"/>
                          <a:ea typeface="ＭＳ Ｐゴシック" panose="020B0600070205080204" pitchFamily="50" charset="-128"/>
                        </a:rPr>
                        <a:t>認知症治療病棟入院料（１日につき）</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3994" marR="2536" marT="25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406400">
                <a:tc>
                  <a:txBody>
                    <a:bodyPr/>
                    <a:lstStyle/>
                    <a:p>
                      <a:pPr algn="l" fontAlgn="ctr"/>
                      <a:r>
                        <a:rPr lang="ja-JP" altLang="en-US" sz="2000" u="none" strike="noStrike">
                          <a:effectLst/>
                          <a:latin typeface="ＭＳ Ｐゴシック" panose="020B0600070205080204" pitchFamily="50" charset="-128"/>
                          <a:ea typeface="ＭＳ Ｐゴシック" panose="020B0600070205080204" pitchFamily="50" charset="-128"/>
                        </a:rPr>
                        <a:t>特殊疾患入院医療管理料（１日につき）</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143994" marR="2536" marT="25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2000" u="none" strike="noStrike" dirty="0">
                          <a:effectLst/>
                          <a:latin typeface="ＭＳ Ｐゴシック" panose="020B0600070205080204" pitchFamily="50" charset="-128"/>
                          <a:ea typeface="ＭＳ Ｐゴシック" panose="020B0600070205080204" pitchFamily="50" charset="-128"/>
                        </a:rPr>
                        <a:t>特定一般病棟入院料（１日につき）</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3994" marR="2536" marT="25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406400">
                <a:tc>
                  <a:txBody>
                    <a:bodyPr/>
                    <a:lstStyle/>
                    <a:p>
                      <a:pPr algn="l" fontAlgn="ctr"/>
                      <a:r>
                        <a:rPr lang="ja-JP" altLang="en-US" sz="2000" u="none" strike="noStrike" dirty="0">
                          <a:effectLst/>
                          <a:latin typeface="ＭＳ Ｐゴシック" panose="020B0600070205080204" pitchFamily="50" charset="-128"/>
                          <a:ea typeface="ＭＳ Ｐゴシック" panose="020B0600070205080204" pitchFamily="50" charset="-128"/>
                        </a:rPr>
                        <a:t>小児入院医療管理料（１日につき）</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3994" marR="2536" marT="25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ltLang="en-US" sz="2000" dirty="0">
                        <a:latin typeface="ＭＳ Ｐゴシック" panose="020B0600070205080204" pitchFamily="50" charset="-128"/>
                        <a:ea typeface="ＭＳ Ｐゴシック" panose="020B0600070205080204" pitchFamily="50" charset="-128"/>
                      </a:endParaRPr>
                    </a:p>
                  </a:txBody>
                  <a:tcPr marL="143994" marR="2536" marT="25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406400">
                <a:tc>
                  <a:txBody>
                    <a:bodyPr/>
                    <a:lstStyle/>
                    <a:p>
                      <a:pPr algn="l" fontAlgn="ctr"/>
                      <a:r>
                        <a:rPr lang="ja-JP" altLang="en-US" sz="2000" u="none" strike="noStrike" dirty="0">
                          <a:effectLst/>
                          <a:latin typeface="ＭＳ Ｐゴシック" panose="020B0600070205080204" pitchFamily="50" charset="-128"/>
                          <a:ea typeface="ＭＳ Ｐゴシック" panose="020B0600070205080204" pitchFamily="50" charset="-128"/>
                        </a:rPr>
                        <a:t>回復期リハビリテーション病棟入院料（１日につき）</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3994" marR="2536" marT="25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ltLang="en-US" sz="2000" dirty="0">
                        <a:latin typeface="ＭＳ Ｐゴシック" panose="020B0600070205080204" pitchFamily="50" charset="-128"/>
                        <a:ea typeface="ＭＳ Ｐゴシック" panose="020B0600070205080204" pitchFamily="50" charset="-128"/>
                      </a:endParaRPr>
                    </a:p>
                  </a:txBody>
                  <a:tcPr marL="143994" marR="2536" marT="25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3" name="正方形/長方形 2">
            <a:extLst>
              <a:ext uri="{FF2B5EF4-FFF2-40B4-BE49-F238E27FC236}">
                <a16:creationId xmlns:a16="http://schemas.microsoft.com/office/drawing/2014/main" id="{DB4A01C1-A982-1B07-C505-401335EDF75C}"/>
              </a:ext>
            </a:extLst>
          </p:cNvPr>
          <p:cNvSpPr/>
          <p:nvPr/>
        </p:nvSpPr>
        <p:spPr>
          <a:xfrm>
            <a:off x="467725" y="301841"/>
            <a:ext cx="2244525" cy="584775"/>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fontAlgn="auto">
              <a:spcBef>
                <a:spcPts val="0"/>
              </a:spcBef>
              <a:spcAft>
                <a:spcPts val="0"/>
              </a:spcAft>
              <a:defRPr/>
            </a:pPr>
            <a:r>
              <a:rPr lang="ja-JP" altLang="en-US" sz="3200" b="1" dirty="0">
                <a:ln/>
                <a:solidFill>
                  <a:schemeClr val="accent3"/>
                </a:solidFill>
                <a:latin typeface="ヒラギノ角ゴ Pro W3"/>
                <a:ea typeface="+mn-ea"/>
              </a:rPr>
              <a:t>特定入院料</a:t>
            </a:r>
            <a:endParaRPr lang="ja-JP" altLang="en-US" sz="3200" b="1" dirty="0">
              <a:ln/>
              <a:solidFill>
                <a:schemeClr val="accent3"/>
              </a:solidFill>
              <a:latin typeface="+mn-lt"/>
              <a:ea typeface="+mn-ea"/>
            </a:endParaRPr>
          </a:p>
        </p:txBody>
      </p:sp>
      <p:sp>
        <p:nvSpPr>
          <p:cNvPr id="26667" name="正方形/長方形 3">
            <a:extLst>
              <a:ext uri="{FF2B5EF4-FFF2-40B4-BE49-F238E27FC236}">
                <a16:creationId xmlns:a16="http://schemas.microsoft.com/office/drawing/2014/main" id="{A5FC89A3-E7C4-9EDD-1905-6A2873C7607C}"/>
              </a:ext>
            </a:extLst>
          </p:cNvPr>
          <p:cNvSpPr>
            <a:spLocks noChangeArrowheads="1"/>
          </p:cNvSpPr>
          <p:nvPr/>
        </p:nvSpPr>
        <p:spPr bwMode="auto">
          <a:xfrm>
            <a:off x="9401175" y="6642100"/>
            <a:ext cx="2790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800"/>
              <a:t>参考：厚生労働省平成</a:t>
            </a:r>
            <a:r>
              <a:rPr lang="en-US" altLang="ja-JP" sz="800"/>
              <a:t>26</a:t>
            </a:r>
            <a:r>
              <a:rPr lang="ja-JP" altLang="en-US" sz="800"/>
              <a:t>年度　診療報酬改定資料</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9159FC02-12D9-F3E1-8736-BD59C482FA15}"/>
              </a:ext>
            </a:extLst>
          </p:cNvPr>
          <p:cNvGraphicFramePr>
            <a:graphicFrameLocks noGrp="1"/>
          </p:cNvGraphicFramePr>
          <p:nvPr/>
        </p:nvGraphicFramePr>
        <p:xfrm>
          <a:off x="128588" y="979488"/>
          <a:ext cx="11934825" cy="5651500"/>
        </p:xfrm>
        <a:graphic>
          <a:graphicData uri="http://schemas.openxmlformats.org/drawingml/2006/table">
            <a:tbl>
              <a:tblPr/>
              <a:tblGrid>
                <a:gridCol w="5967412">
                  <a:extLst>
                    <a:ext uri="{9D8B030D-6E8A-4147-A177-3AD203B41FA5}">
                      <a16:colId xmlns:a16="http://schemas.microsoft.com/office/drawing/2014/main" val="1879319648"/>
                    </a:ext>
                  </a:extLst>
                </a:gridCol>
                <a:gridCol w="5967413">
                  <a:extLst>
                    <a:ext uri="{9D8B030D-6E8A-4147-A177-3AD203B41FA5}">
                      <a16:colId xmlns:a16="http://schemas.microsoft.com/office/drawing/2014/main" val="3019000224"/>
                    </a:ext>
                  </a:extLst>
                </a:gridCol>
              </a:tblGrid>
              <a:tr h="101600">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特定疾患療養管理料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介護保険リハビリテーション移行支援料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92104951"/>
                  </a:ext>
                </a:extLst>
              </a:tr>
              <a:tr h="101600">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FF0000"/>
                          </a:solidFill>
                          <a:effectLst/>
                          <a:latin typeface="ＭＳ Ｐゴシック" panose="020B0600070205080204" pitchFamily="34" charset="-128"/>
                          <a:ea typeface="ＭＳ Ｐゴシック" panose="020B0600070205080204" pitchFamily="34" charset="-128"/>
                        </a:rPr>
                        <a:t>特定疾患治療管理料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地域連携診療計画管理料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4619054"/>
                  </a:ext>
                </a:extLst>
              </a:tr>
              <a:tr h="68263">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小児科外来診療料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地域連携診療計画退院時指導料（</a:t>
                      </a:r>
                      <a:r>
                        <a:rPr kumimoji="1" lang="en-US" altLang="zh-TW"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I</a:t>
                      </a: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79131431"/>
                  </a:ext>
                </a:extLst>
              </a:tr>
              <a:tr h="134938">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地域連携小児夜間・休日診療料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地域連携診療計画退院時指導料（</a:t>
                      </a:r>
                      <a:r>
                        <a:rPr kumimoji="1" lang="en-US" altLang="zh-TW"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II</a:t>
                      </a: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507315"/>
                  </a:ext>
                </a:extLst>
              </a:tr>
              <a:tr h="101600">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乳幼児育児栄養指導料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ハイリスク妊産婦共同管理料（</a:t>
                      </a:r>
                      <a:r>
                        <a:rPr kumimoji="1" lang="en-US" altLang="ja-JP"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I</a:t>
                      </a:r>
                      <a:r>
                        <a:rPr kumimoji="1" lang="ja-JP"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533241"/>
                  </a:ext>
                </a:extLst>
              </a:tr>
              <a:tr h="101600">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地域連携夜間・休日診療料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ハイリスク妊産婦共同管理料（</a:t>
                      </a:r>
                      <a:r>
                        <a:rPr kumimoji="1" lang="en-US" altLang="ja-JP"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II</a:t>
                      </a:r>
                      <a:r>
                        <a:rPr kumimoji="1" lang="ja-JP"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82598021"/>
                  </a:ext>
                </a:extLst>
              </a:tr>
              <a:tr h="101600">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院内トリアージ実施料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がん治療連携計画策定料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8181661"/>
                  </a:ext>
                </a:extLst>
              </a:tr>
              <a:tr h="134938">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CN"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夜間休日救急搬送医学管理料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がん治療連携指導料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7499451"/>
                  </a:ext>
                </a:extLst>
              </a:tr>
              <a:tr h="101600">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外来リハビリテーション診療料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がん治療連携管理料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05606295"/>
                  </a:ext>
                </a:extLst>
              </a:tr>
              <a:tr h="101600">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外来放射線照射診療料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認知症専門診断管理料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8781632"/>
                  </a:ext>
                </a:extLst>
              </a:tr>
              <a:tr h="68263">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地域包括診療料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認知症療養指導料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3182897"/>
                  </a:ext>
                </a:extLst>
              </a:tr>
              <a:tr h="68263">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生活習慣病管理料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肝炎インターフェロン治療計画料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9886338"/>
                  </a:ext>
                </a:extLst>
              </a:tr>
              <a:tr h="101600">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ニコチン依存症管理料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救急救命管理料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7445591"/>
                  </a:ext>
                </a:extLst>
              </a:tr>
              <a:tr h="68263">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CN"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手術前医学管理料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退院時リハビリテーション指導料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5581173"/>
                  </a:ext>
                </a:extLst>
              </a:tr>
              <a:tr h="68263">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CN"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手術後医学管理料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退院前訪問指導料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9660451"/>
                  </a:ext>
                </a:extLst>
              </a:tr>
              <a:tr h="101600">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肺血栓塞栓症予防管理料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FF0000"/>
                          </a:solidFill>
                          <a:effectLst/>
                          <a:latin typeface="ＭＳ Ｐゴシック" panose="020B0600070205080204" pitchFamily="34" charset="-128"/>
                          <a:ea typeface="ＭＳ Ｐゴシック" panose="020B0600070205080204" pitchFamily="34" charset="-128"/>
                        </a:rPr>
                        <a:t>薬剤管理指導料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3447293"/>
                  </a:ext>
                </a:extLst>
              </a:tr>
              <a:tr h="101600">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リンパ浮腫指導管理料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診療情報提供料（</a:t>
                      </a:r>
                      <a:r>
                        <a:rPr kumimoji="1" lang="en-US" altLang="zh-TW"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I</a:t>
                      </a: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6883533"/>
                  </a:ext>
                </a:extLst>
              </a:tr>
              <a:tr h="101600">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臍ヘルニア圧迫指導管理料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診療情報提供料（</a:t>
                      </a:r>
                      <a:r>
                        <a:rPr kumimoji="1" lang="en-US" altLang="zh-TW"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II</a:t>
                      </a: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0441352"/>
                  </a:ext>
                </a:extLst>
              </a:tr>
              <a:tr h="101600">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開放型病院共同指導料（</a:t>
                      </a:r>
                      <a:r>
                        <a:rPr kumimoji="1" lang="en-US" altLang="zh-TW"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I</a:t>
                      </a: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薬剤情報提供料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6916249"/>
                  </a:ext>
                </a:extLst>
              </a:tr>
              <a:tr h="101600">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開放型病院共同指導料（</a:t>
                      </a:r>
                      <a:r>
                        <a:rPr kumimoji="1" lang="en-US" altLang="zh-TW"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II</a:t>
                      </a: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医療機器安全管理料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05710517"/>
                  </a:ext>
                </a:extLst>
              </a:tr>
              <a:tr h="68263">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退院時共同指導料</a:t>
                      </a:r>
                      <a:r>
                        <a:rPr kumimoji="1" lang="en-US" altLang="zh-TW"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1</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傷病手当金意見書交付料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91344011"/>
                  </a:ext>
                </a:extLst>
              </a:tr>
              <a:tr h="68263">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退院時共同指導料</a:t>
                      </a:r>
                      <a:r>
                        <a:rPr kumimoji="1" lang="en-US" altLang="zh-TW"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2</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療養費同意書交付料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2663850"/>
                  </a:ext>
                </a:extLst>
              </a:tr>
              <a:tr h="101600">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介護支援連携指導料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rgbClr val="000000"/>
                          </a:solidFill>
                          <a:effectLst/>
                          <a:latin typeface="ＭＳ Ｐゴシック" panose="020B0600070205080204" pitchFamily="34" charset="-128"/>
                          <a:ea typeface="ＭＳ Ｐゴシック" panose="020B0600070205080204" pitchFamily="34" charset="-128"/>
                        </a:rPr>
                        <a:t>退院時薬剤情報管理指導料</a:t>
                      </a:r>
                    </a:p>
                  </a:txBody>
                  <a:tcPr marL="108000" marR="1896" marT="189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767512"/>
                  </a:ext>
                </a:extLst>
              </a:tr>
            </a:tbl>
          </a:graphicData>
        </a:graphic>
      </p:graphicFrame>
      <p:sp>
        <p:nvSpPr>
          <p:cNvPr id="5" name="正方形/長方形 4">
            <a:extLst>
              <a:ext uri="{FF2B5EF4-FFF2-40B4-BE49-F238E27FC236}">
                <a16:creationId xmlns:a16="http://schemas.microsoft.com/office/drawing/2014/main" id="{DB501DDF-B717-3D98-BAB6-1EF6B50203B7}"/>
              </a:ext>
            </a:extLst>
          </p:cNvPr>
          <p:cNvSpPr/>
          <p:nvPr/>
        </p:nvSpPr>
        <p:spPr>
          <a:xfrm>
            <a:off x="323040" y="348733"/>
            <a:ext cx="4456669" cy="584775"/>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fontAlgn="auto">
              <a:spcBef>
                <a:spcPts val="0"/>
              </a:spcBef>
              <a:spcAft>
                <a:spcPts val="0"/>
              </a:spcAft>
              <a:defRPr/>
            </a:pPr>
            <a:r>
              <a:rPr lang="ja-JP" altLang="en-US" sz="3200" b="1" dirty="0">
                <a:ln/>
                <a:solidFill>
                  <a:schemeClr val="accent3"/>
                </a:solidFill>
                <a:latin typeface="ヒラギノ角ゴ Pro W3"/>
                <a:ea typeface="+mn-ea"/>
              </a:rPr>
              <a:t>特掲診療料</a:t>
            </a:r>
            <a:r>
              <a:rPr lang="en-US" altLang="ja-JP" sz="3200" b="1" dirty="0">
                <a:ln/>
                <a:solidFill>
                  <a:schemeClr val="accent3"/>
                </a:solidFill>
                <a:latin typeface="ヒラギノ角ゴ Pro W3"/>
                <a:ea typeface="+mn-ea"/>
              </a:rPr>
              <a:t>-</a:t>
            </a:r>
            <a:r>
              <a:rPr lang="ja-JP" altLang="en-US" sz="3200" b="1" dirty="0">
                <a:ln/>
                <a:solidFill>
                  <a:schemeClr val="accent3"/>
                </a:solidFill>
                <a:latin typeface="ヒラギノ角ゴ Pro W3"/>
                <a:ea typeface="+mn-ea"/>
              </a:rPr>
              <a:t>医学管理料</a:t>
            </a:r>
          </a:p>
        </p:txBody>
      </p:sp>
      <p:sp>
        <p:nvSpPr>
          <p:cNvPr id="27724" name="正方形/長方形 5">
            <a:extLst>
              <a:ext uri="{FF2B5EF4-FFF2-40B4-BE49-F238E27FC236}">
                <a16:creationId xmlns:a16="http://schemas.microsoft.com/office/drawing/2014/main" id="{39BCD485-834A-E00C-5772-6FD2414471D6}"/>
              </a:ext>
            </a:extLst>
          </p:cNvPr>
          <p:cNvSpPr>
            <a:spLocks noChangeArrowheads="1"/>
          </p:cNvSpPr>
          <p:nvPr/>
        </p:nvSpPr>
        <p:spPr bwMode="auto">
          <a:xfrm>
            <a:off x="9401175" y="6642100"/>
            <a:ext cx="2790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800"/>
              <a:t>参考：厚生労働省平成</a:t>
            </a:r>
            <a:r>
              <a:rPr lang="en-US" altLang="ja-JP" sz="800"/>
              <a:t>26</a:t>
            </a:r>
            <a:r>
              <a:rPr lang="ja-JP" altLang="en-US" sz="800"/>
              <a:t>年度　診療報酬改定資料</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B01C270-5B81-E52A-E65C-479195ABCC26}"/>
              </a:ext>
            </a:extLst>
          </p:cNvPr>
          <p:cNvSpPr/>
          <p:nvPr/>
        </p:nvSpPr>
        <p:spPr>
          <a:xfrm>
            <a:off x="120650" y="250825"/>
            <a:ext cx="11834813" cy="6119813"/>
          </a:xfrm>
          <a:prstGeom prst="rect">
            <a:avLst/>
          </a:prstGeom>
        </p:spPr>
        <p:txBody>
          <a:bodyPr>
            <a:spAutoFit/>
          </a:bodyPr>
          <a:lstStyle/>
          <a:p>
            <a:pPr fontAlgn="auto">
              <a:spcBef>
                <a:spcPts val="0"/>
              </a:spcBef>
              <a:spcAft>
                <a:spcPts val="0"/>
              </a:spcAft>
              <a:defRPr/>
            </a:pPr>
            <a:r>
              <a:rPr lang="ja-JP" altLang="en-US" sz="3200" dirty="0">
                <a:ln w="0"/>
                <a:solidFill>
                  <a:schemeClr val="accent1"/>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t>病棟薬剤業務実施加算</a:t>
            </a:r>
            <a:endParaRPr lang="en-US" altLang="ja-JP" sz="3200" dirty="0">
              <a:ln w="0"/>
              <a:solidFill>
                <a:schemeClr val="accent1"/>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endParaRPr>
          </a:p>
          <a:p>
            <a:pPr fontAlgn="auto">
              <a:spcBef>
                <a:spcPts val="0"/>
              </a:spcBef>
              <a:spcAft>
                <a:spcPts val="0"/>
              </a:spcAft>
              <a:defRPr/>
            </a:pPr>
            <a:endParaRPr lang="en-US" altLang="ja-JP" sz="2400" dirty="0">
              <a:latin typeface="ＭＳ Ｐゴシック" panose="020B0600070205080204" pitchFamily="50" charset="-128"/>
              <a:ea typeface="ＭＳ Ｐゴシック" panose="020B0600070205080204" pitchFamily="50" charset="-128"/>
            </a:endParaRPr>
          </a:p>
          <a:p>
            <a:pPr marL="446088" indent="-446088" fontAlgn="auto">
              <a:spcBef>
                <a:spcPts val="0"/>
              </a:spcBef>
              <a:spcAft>
                <a:spcPts val="200"/>
              </a:spcAft>
              <a:defRPr/>
            </a:pP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１</a:t>
            </a:r>
            <a:r>
              <a:rPr lang="en-US" altLang="ja-JP" sz="2400" dirty="0">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当該保険医療機関の</a:t>
            </a:r>
            <a:r>
              <a:rPr lang="ja-JP" altLang="en-US" sz="2400" dirty="0">
                <a:solidFill>
                  <a:srgbClr val="FF0000"/>
                </a:solidFill>
                <a:latin typeface="ＭＳ Ｐゴシック" panose="020B0600070205080204" pitchFamily="50" charset="-128"/>
                <a:ea typeface="ＭＳ Ｐゴシック" panose="020B0600070205080204" pitchFamily="50" charset="-128"/>
              </a:rPr>
              <a:t>病棟において、薬剤師が医療従事者の負担軽減及び薬物療法の有効性、安全性の向上に資する業務（病棟薬剤業務）を実施</a:t>
            </a:r>
            <a:r>
              <a:rPr lang="ja-JP" altLang="en-US" sz="2400" dirty="0">
                <a:latin typeface="ＭＳ Ｐゴシック" panose="020B0600070205080204" pitchFamily="50" charset="-128"/>
                <a:ea typeface="ＭＳ Ｐゴシック" panose="020B0600070205080204" pitchFamily="50" charset="-128"/>
              </a:rPr>
              <a:t>していることを評価したものであり、</a:t>
            </a:r>
            <a:r>
              <a:rPr lang="ja-JP" altLang="en-US" sz="2400" dirty="0">
                <a:solidFill>
                  <a:srgbClr val="FF0000"/>
                </a:solidFill>
                <a:latin typeface="ＭＳ Ｐゴシック" panose="020B0600070205080204" pitchFamily="50" charset="-128"/>
                <a:ea typeface="ＭＳ Ｐゴシック" panose="020B0600070205080204" pitchFamily="50" charset="-128"/>
              </a:rPr>
              <a:t>病棟専任の薬剤師</a:t>
            </a:r>
            <a:r>
              <a:rPr lang="ja-JP" altLang="en-US" sz="2400" dirty="0">
                <a:latin typeface="ＭＳ Ｐゴシック" panose="020B0600070205080204" pitchFamily="50" charset="-128"/>
                <a:ea typeface="ＭＳ Ｐゴシック" panose="020B0600070205080204" pitchFamily="50" charset="-128"/>
              </a:rPr>
              <a:t>が病棟薬剤業務を</a:t>
            </a:r>
            <a:r>
              <a:rPr lang="ja-JP" altLang="en-US" sz="2400" dirty="0">
                <a:solidFill>
                  <a:srgbClr val="FF0000"/>
                </a:solidFill>
                <a:latin typeface="ＭＳ Ｐゴシック" panose="020B0600070205080204" pitchFamily="50" charset="-128"/>
                <a:ea typeface="ＭＳ Ｐゴシック" panose="020B0600070205080204" pitchFamily="50" charset="-128"/>
              </a:rPr>
              <a:t>１病棟１週間につき</a:t>
            </a:r>
            <a:r>
              <a:rPr lang="en-US" altLang="ja-JP" sz="2400" dirty="0">
                <a:solidFill>
                  <a:srgbClr val="FF0000"/>
                </a:solidFill>
                <a:latin typeface="ＭＳ Ｐゴシック" panose="020B0600070205080204" pitchFamily="50" charset="-128"/>
                <a:ea typeface="ＭＳ Ｐゴシック" panose="020B0600070205080204" pitchFamily="50" charset="-128"/>
              </a:rPr>
              <a:t>20</a:t>
            </a:r>
            <a:r>
              <a:rPr lang="ja-JP" altLang="en-US" sz="2400" dirty="0">
                <a:solidFill>
                  <a:srgbClr val="FF0000"/>
                </a:solidFill>
                <a:latin typeface="ＭＳ Ｐゴシック" panose="020B0600070205080204" pitchFamily="50" charset="-128"/>
                <a:ea typeface="ＭＳ Ｐゴシック" panose="020B0600070205080204" pitchFamily="50" charset="-128"/>
              </a:rPr>
              <a:t>時間</a:t>
            </a:r>
            <a:r>
              <a:rPr lang="ja-JP" altLang="en-US" sz="2400" dirty="0">
                <a:latin typeface="ＭＳ Ｐゴシック" panose="020B0600070205080204" pitchFamily="50" charset="-128"/>
                <a:ea typeface="ＭＳ Ｐゴシック" panose="020B0600070205080204" pitchFamily="50" charset="-128"/>
              </a:rPr>
              <a:t>相当以上実施している場合に、週１回に限り加算する。</a:t>
            </a:r>
            <a:endParaRPr lang="en-US" altLang="ja-JP" sz="2400" dirty="0">
              <a:latin typeface="ＭＳ Ｐゴシック" panose="020B0600070205080204" pitchFamily="50" charset="-128"/>
              <a:ea typeface="ＭＳ Ｐゴシック" panose="020B0600070205080204" pitchFamily="50" charset="-128"/>
            </a:endParaRPr>
          </a:p>
          <a:p>
            <a:pPr fontAlgn="auto">
              <a:spcBef>
                <a:spcPts val="0"/>
              </a:spcBef>
              <a:spcAft>
                <a:spcPts val="200"/>
              </a:spcAft>
              <a:defRPr/>
            </a:pPr>
            <a:endParaRPr lang="en-US" altLang="ja-JP" sz="2400" dirty="0">
              <a:latin typeface="ＭＳ Ｐゴシック" panose="020B0600070205080204" pitchFamily="50" charset="-128"/>
              <a:ea typeface="ＭＳ Ｐゴシック" panose="020B0600070205080204" pitchFamily="50" charset="-128"/>
            </a:endParaRPr>
          </a:p>
          <a:p>
            <a:pPr fontAlgn="auto">
              <a:spcBef>
                <a:spcPts val="0"/>
              </a:spcBef>
              <a:spcAft>
                <a:spcPts val="200"/>
              </a:spcAft>
              <a:defRPr/>
            </a:pP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２</a:t>
            </a:r>
            <a:r>
              <a:rPr lang="en-US" altLang="ja-JP" sz="2400" dirty="0">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病棟薬剤業務とは、次に掲げるものであること。</a:t>
            </a:r>
            <a:endParaRPr lang="en-US" altLang="ja-JP" sz="2400" dirty="0">
              <a:latin typeface="ＭＳ Ｐゴシック" panose="020B0600070205080204" pitchFamily="50" charset="-128"/>
              <a:ea typeface="ＭＳ Ｐゴシック" panose="020B0600070205080204" pitchFamily="50" charset="-128"/>
            </a:endParaRPr>
          </a:p>
          <a:p>
            <a:pPr lvl="2" fontAlgn="auto">
              <a:spcBef>
                <a:spcPts val="0"/>
              </a:spcBef>
              <a:spcAft>
                <a:spcPts val="200"/>
              </a:spcAft>
              <a:defRPr/>
            </a:pPr>
            <a:br>
              <a:rPr lang="ja-JP" altLang="en-US" sz="2000" dirty="0">
                <a:latin typeface="ＭＳ Ｐゴシック" panose="020B0600070205080204" pitchFamily="50" charset="-128"/>
                <a:ea typeface="ＭＳ Ｐゴシック" panose="020B0600070205080204" pitchFamily="50" charset="-128"/>
              </a:rPr>
            </a:br>
            <a:r>
              <a:rPr lang="ja-JP" altLang="en-US" sz="2000" dirty="0">
                <a:latin typeface="ＭＳ Ｐゴシック" panose="020B0600070205080204" pitchFamily="50" charset="-128"/>
                <a:ea typeface="ＭＳ Ｐゴシック" panose="020B0600070205080204" pitchFamily="50" charset="-128"/>
              </a:rPr>
              <a:t>ア　過去の投薬・注射及び副作用発現状況等を患者又はその家族等から聴取し、当該保険医療機関　　</a:t>
            </a:r>
            <a:endParaRPr lang="en-US" altLang="ja-JP" sz="2000" dirty="0">
              <a:latin typeface="ＭＳ Ｐゴシック" panose="020B0600070205080204" pitchFamily="50" charset="-128"/>
              <a:ea typeface="ＭＳ Ｐゴシック" panose="020B0600070205080204" pitchFamily="50" charset="-128"/>
            </a:endParaRPr>
          </a:p>
          <a:p>
            <a:pPr lvl="2" fontAlgn="auto">
              <a:spcBef>
                <a:spcPts val="0"/>
              </a:spcBef>
              <a:spcAft>
                <a:spcPts val="200"/>
              </a:spcAft>
              <a:defRPr/>
            </a:pPr>
            <a:r>
              <a:rPr lang="ja-JP" altLang="en-US" sz="2000" dirty="0">
                <a:latin typeface="ＭＳ Ｐゴシック" panose="020B0600070205080204" pitchFamily="50" charset="-128"/>
                <a:ea typeface="ＭＳ Ｐゴシック" panose="020B0600070205080204" pitchFamily="50" charset="-128"/>
              </a:rPr>
              <a:t>　　 及び可能な限り他の保険医療機関における投薬及び注射に関する基礎的事項を把握すること。</a:t>
            </a:r>
            <a:endParaRPr lang="en-US" altLang="ja-JP" sz="2000" dirty="0">
              <a:latin typeface="ＭＳ Ｐゴシック" panose="020B0600070205080204" pitchFamily="50" charset="-128"/>
              <a:ea typeface="ＭＳ Ｐゴシック" panose="020B0600070205080204" pitchFamily="50" charset="-128"/>
            </a:endParaRPr>
          </a:p>
          <a:p>
            <a:pPr lvl="2" fontAlgn="auto">
              <a:spcBef>
                <a:spcPts val="0"/>
              </a:spcBef>
              <a:spcAft>
                <a:spcPts val="200"/>
              </a:spcAft>
              <a:defRPr/>
            </a:pPr>
            <a:br>
              <a:rPr lang="ja-JP" altLang="en-US" sz="2000" dirty="0">
                <a:latin typeface="ＭＳ Ｐゴシック" panose="020B0600070205080204" pitchFamily="50" charset="-128"/>
                <a:ea typeface="ＭＳ Ｐゴシック" panose="020B0600070205080204" pitchFamily="50" charset="-128"/>
              </a:rPr>
            </a:br>
            <a:r>
              <a:rPr lang="ja-JP" altLang="en-US" sz="2000" dirty="0">
                <a:latin typeface="ＭＳ Ｐゴシック" panose="020B0600070205080204" pitchFamily="50" charset="-128"/>
                <a:ea typeface="ＭＳ Ｐゴシック" panose="020B0600070205080204" pitchFamily="50" charset="-128"/>
              </a:rPr>
              <a:t>イ　医薬品医療機器情報配信サービス（</a:t>
            </a:r>
            <a:r>
              <a:rPr lang="en-US" altLang="ja-JP" sz="2000" dirty="0">
                <a:latin typeface="ＭＳ Ｐゴシック" panose="020B0600070205080204" pitchFamily="50" charset="-128"/>
                <a:ea typeface="ＭＳ Ｐゴシック" panose="020B0600070205080204" pitchFamily="50" charset="-128"/>
              </a:rPr>
              <a:t>PMDA</a:t>
            </a:r>
            <a:r>
              <a:rPr lang="ja-JP" altLang="en-US" sz="2000" dirty="0">
                <a:latin typeface="ＭＳ Ｐゴシック" panose="020B0600070205080204" pitchFamily="50" charset="-128"/>
                <a:ea typeface="ＭＳ Ｐゴシック" panose="020B0600070205080204" pitchFamily="50" charset="-128"/>
              </a:rPr>
              <a:t>メディナビ）によるなど、</a:t>
            </a:r>
            <a:endParaRPr lang="en-US" altLang="ja-JP" sz="2000" dirty="0">
              <a:latin typeface="ＭＳ Ｐゴシック" panose="020B0600070205080204" pitchFamily="50" charset="-128"/>
              <a:ea typeface="ＭＳ Ｐゴシック" panose="020B0600070205080204" pitchFamily="50" charset="-128"/>
            </a:endParaRPr>
          </a:p>
          <a:p>
            <a:pPr marL="1254125" lvl="2" fontAlgn="auto">
              <a:spcBef>
                <a:spcPts val="0"/>
              </a:spcBef>
              <a:spcAft>
                <a:spcPts val="200"/>
              </a:spcAft>
              <a:defRPr/>
            </a:pPr>
            <a:r>
              <a:rPr lang="ja-JP" altLang="en-US" sz="2000" dirty="0">
                <a:latin typeface="ＭＳ Ｐゴシック" panose="020B0600070205080204" pitchFamily="50" charset="-128"/>
                <a:ea typeface="ＭＳ Ｐゴシック" panose="020B0600070205080204" pitchFamily="50" charset="-128"/>
              </a:rPr>
              <a:t>インターネットを通じて常に最新の医薬品緊急安全性情報、医薬品・</a:t>
            </a:r>
            <a:br>
              <a:rPr lang="en-US" altLang="ja-JP" sz="2000" dirty="0">
                <a:latin typeface="ＭＳ Ｐゴシック" panose="020B0600070205080204" pitchFamily="50" charset="-128"/>
                <a:ea typeface="ＭＳ Ｐゴシック" panose="020B0600070205080204" pitchFamily="50" charset="-128"/>
              </a:rPr>
            </a:br>
            <a:r>
              <a:rPr lang="ja-JP" altLang="en-US" sz="2000" dirty="0">
                <a:latin typeface="ＭＳ Ｐゴシック" panose="020B0600070205080204" pitchFamily="50" charset="-128"/>
                <a:ea typeface="ＭＳ Ｐゴシック" panose="020B0600070205080204" pitchFamily="50" charset="-128"/>
              </a:rPr>
              <a:t>医療機器等安全性情報等の医薬品情報の収集を行うとともに、重要</a:t>
            </a:r>
            <a:endParaRPr lang="en-US" altLang="ja-JP" sz="2000" dirty="0">
              <a:latin typeface="ＭＳ Ｐゴシック" panose="020B0600070205080204" pitchFamily="50" charset="-128"/>
              <a:ea typeface="ＭＳ Ｐゴシック" panose="020B0600070205080204" pitchFamily="50" charset="-128"/>
            </a:endParaRPr>
          </a:p>
          <a:p>
            <a:pPr marL="1254125" lvl="2" fontAlgn="auto">
              <a:spcBef>
                <a:spcPts val="0"/>
              </a:spcBef>
              <a:spcAft>
                <a:spcPts val="200"/>
              </a:spcAft>
              <a:defRPr/>
            </a:pPr>
            <a:r>
              <a:rPr lang="ja-JP" altLang="en-US" sz="2000" dirty="0">
                <a:latin typeface="ＭＳ Ｐゴシック" panose="020B0600070205080204" pitchFamily="50" charset="-128"/>
                <a:ea typeface="ＭＳ Ｐゴシック" panose="020B0600070205080204" pitchFamily="50" charset="-128"/>
              </a:rPr>
              <a:t>な医薬品情報については、医療従事者へ周知していること。</a:t>
            </a:r>
            <a:br>
              <a:rPr lang="ja-JP" altLang="en-US" sz="2000" dirty="0">
                <a:latin typeface="ＭＳ Ｐゴシック" panose="020B0600070205080204" pitchFamily="50" charset="-128"/>
                <a:ea typeface="ＭＳ Ｐゴシック" panose="020B0600070205080204" pitchFamily="50" charset="-128"/>
              </a:rPr>
            </a:br>
            <a:endParaRPr lang="en-US" altLang="ja-JP" sz="2000" dirty="0">
              <a:latin typeface="ＭＳ Ｐゴシック" panose="020B0600070205080204" pitchFamily="50" charset="-128"/>
              <a:ea typeface="ＭＳ Ｐゴシック" panose="020B0600070205080204" pitchFamily="50" charset="-128"/>
            </a:endParaRPr>
          </a:p>
        </p:txBody>
      </p:sp>
      <p:sp>
        <p:nvSpPr>
          <p:cNvPr id="28674" name="正方形/長方形 3">
            <a:extLst>
              <a:ext uri="{FF2B5EF4-FFF2-40B4-BE49-F238E27FC236}">
                <a16:creationId xmlns:a16="http://schemas.microsoft.com/office/drawing/2014/main" id="{F62E00E8-AA22-FB87-9537-45F084801450}"/>
              </a:ext>
            </a:extLst>
          </p:cNvPr>
          <p:cNvSpPr>
            <a:spLocks noChangeArrowheads="1"/>
          </p:cNvSpPr>
          <p:nvPr/>
        </p:nvSpPr>
        <p:spPr bwMode="auto">
          <a:xfrm>
            <a:off x="9296400" y="6534150"/>
            <a:ext cx="2790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800"/>
              <a:t>厚生労働省平成</a:t>
            </a:r>
            <a:r>
              <a:rPr lang="en-US" altLang="ja-JP" sz="800"/>
              <a:t>26</a:t>
            </a:r>
            <a:r>
              <a:rPr lang="ja-JP" altLang="en-US" sz="800"/>
              <a:t>年度　診療報酬改定資料を引用・改変</a:t>
            </a:r>
          </a:p>
        </p:txBody>
      </p:sp>
      <p:pic>
        <p:nvPicPr>
          <p:cNvPr id="28675" name="図 1">
            <a:extLst>
              <a:ext uri="{FF2B5EF4-FFF2-40B4-BE49-F238E27FC236}">
                <a16:creationId xmlns:a16="http://schemas.microsoft.com/office/drawing/2014/main" id="{CBAB61F2-ADD0-D7F8-18D6-C8111F2872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56675" y="4430713"/>
            <a:ext cx="3235325"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9737CC13-1285-9B88-C044-96FB890ED551}"/>
              </a:ext>
            </a:extLst>
          </p:cNvPr>
          <p:cNvSpPr/>
          <p:nvPr/>
        </p:nvSpPr>
        <p:spPr>
          <a:xfrm>
            <a:off x="8858039" y="88368"/>
            <a:ext cx="3432350" cy="523220"/>
          </a:xfrm>
          <a:prstGeom prst="rect">
            <a:avLst/>
          </a:prstGeom>
          <a:noFill/>
        </p:spPr>
        <p:txBody>
          <a:bodyPr wrap="none">
            <a:spAutoFit/>
          </a:bodyPr>
          <a:lstStyle/>
          <a:p>
            <a:pPr algn="ctr" fontAlgn="auto">
              <a:spcBef>
                <a:spcPts val="0"/>
              </a:spcBef>
              <a:spcAft>
                <a:spcPts val="0"/>
              </a:spcAft>
              <a:defRPr/>
            </a:pP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ＭＳ Ｐゴシック" panose="020B0600070205080204" pitchFamily="50" charset="-128"/>
                <a:ea typeface="ＭＳ Ｐゴシック" panose="020B0600070205080204" pitchFamily="50" charset="-128"/>
              </a:rPr>
              <a:t>（</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ヒラギノ角ゴ Pro W3"/>
                <a:ea typeface="+mn-ea"/>
              </a:rPr>
              <a:t>入院基本料等加算</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ea typeface="+mn-ea"/>
              </a:rPr>
              <a:t>）</a:t>
            </a:r>
          </a:p>
        </p:txBody>
      </p:sp>
      <p:sp>
        <p:nvSpPr>
          <p:cNvPr id="28677" name="正方形/長方形 5">
            <a:extLst>
              <a:ext uri="{FF2B5EF4-FFF2-40B4-BE49-F238E27FC236}">
                <a16:creationId xmlns:a16="http://schemas.microsoft.com/office/drawing/2014/main" id="{58D80475-9F96-E055-4183-1F399612BCC2}"/>
              </a:ext>
            </a:extLst>
          </p:cNvPr>
          <p:cNvSpPr>
            <a:spLocks noChangeArrowheads="1"/>
          </p:cNvSpPr>
          <p:nvPr/>
        </p:nvSpPr>
        <p:spPr bwMode="auto">
          <a:xfrm>
            <a:off x="120650" y="6600825"/>
            <a:ext cx="2790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800"/>
              <a:t>厚生労働省平成</a:t>
            </a:r>
            <a:r>
              <a:rPr lang="en-US" altLang="ja-JP" sz="800"/>
              <a:t>26</a:t>
            </a:r>
            <a:r>
              <a:rPr lang="ja-JP" altLang="en-US" sz="800"/>
              <a:t>年度　診療報酬改定資料を引用・改変</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正方形/長方形 1">
            <a:extLst>
              <a:ext uri="{FF2B5EF4-FFF2-40B4-BE49-F238E27FC236}">
                <a16:creationId xmlns:a16="http://schemas.microsoft.com/office/drawing/2014/main" id="{B1B9F3D4-F2C4-57C2-1F9F-1F3C0EDBDE17}"/>
              </a:ext>
            </a:extLst>
          </p:cNvPr>
          <p:cNvSpPr>
            <a:spLocks noChangeArrowheads="1"/>
          </p:cNvSpPr>
          <p:nvPr/>
        </p:nvSpPr>
        <p:spPr bwMode="auto">
          <a:xfrm>
            <a:off x="165100" y="187325"/>
            <a:ext cx="11760200" cy="655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pPr lvl="2">
              <a:spcAft>
                <a:spcPts val="200"/>
              </a:spcAft>
            </a:pPr>
            <a:r>
              <a:rPr lang="ja-JP" altLang="en-US" sz="2000">
                <a:latin typeface="ＭＳ Ｐゴシック" panose="020B0600070205080204" pitchFamily="34" charset="-128"/>
              </a:rPr>
              <a:t>ウ  当該保険医療機関において投薬される医薬品について、以下の情報を知ったときは、速やかに　　 　</a:t>
            </a:r>
            <a:endParaRPr lang="en-US" altLang="ja-JP" sz="2000">
              <a:latin typeface="ＭＳ Ｐゴシック" panose="020B0600070205080204" pitchFamily="34" charset="-128"/>
            </a:endParaRPr>
          </a:p>
          <a:p>
            <a:pPr lvl="2">
              <a:spcAft>
                <a:spcPts val="200"/>
              </a:spcAft>
            </a:pPr>
            <a:r>
              <a:rPr lang="ja-JP" altLang="en-US" sz="2000">
                <a:latin typeface="ＭＳ Ｐゴシック" panose="020B0600070205080204" pitchFamily="34" charset="-128"/>
              </a:rPr>
              <a:t>　　 当該患者の診療を担当する医師に対し、当該情報を文書により提供すること。</a:t>
            </a:r>
            <a:endParaRPr lang="en-US" altLang="ja-JP" sz="2000">
              <a:latin typeface="ＭＳ Ｐゴシック" panose="020B0600070205080204" pitchFamily="34" charset="-128"/>
            </a:endParaRPr>
          </a:p>
          <a:p>
            <a:pPr lvl="2">
              <a:spcAft>
                <a:spcPts val="200"/>
              </a:spcAft>
            </a:pPr>
            <a:r>
              <a:rPr lang="ja-JP" altLang="en-US" sz="2000">
                <a:latin typeface="ＭＳ Ｐゴシック" panose="020B0600070205080204" pitchFamily="34" charset="-128"/>
              </a:rPr>
              <a:t>　　</a:t>
            </a:r>
            <a:r>
              <a:rPr lang="en-US" altLang="ja-JP" sz="2000">
                <a:latin typeface="ＭＳ Ｐゴシック" panose="020B0600070205080204" pitchFamily="34" charset="-128"/>
              </a:rPr>
              <a:t>1</a:t>
            </a:r>
            <a:r>
              <a:rPr lang="ja-JP" altLang="en-US" sz="2000">
                <a:latin typeface="ＭＳ Ｐゴシック" panose="020B0600070205080204" pitchFamily="34" charset="-128"/>
              </a:rPr>
              <a:t>医薬品緊急安全性情報</a:t>
            </a:r>
            <a:br>
              <a:rPr lang="ja-JP" altLang="en-US" sz="2000">
                <a:latin typeface="ＭＳ Ｐゴシック" panose="020B0600070205080204" pitchFamily="34" charset="-128"/>
              </a:rPr>
            </a:br>
            <a:r>
              <a:rPr lang="ja-JP" altLang="en-US" sz="2000">
                <a:latin typeface="ＭＳ Ｐゴシック" panose="020B0600070205080204" pitchFamily="34" charset="-128"/>
              </a:rPr>
              <a:t>　　</a:t>
            </a:r>
            <a:r>
              <a:rPr lang="en-US" altLang="ja-JP" sz="2000">
                <a:latin typeface="ＭＳ Ｐゴシック" panose="020B0600070205080204" pitchFamily="34" charset="-128"/>
              </a:rPr>
              <a:t>2</a:t>
            </a:r>
            <a:r>
              <a:rPr lang="ja-JP" altLang="en-US" sz="2000">
                <a:latin typeface="ＭＳ Ｐゴシック" panose="020B0600070205080204" pitchFamily="34" charset="-128"/>
              </a:rPr>
              <a:t>医薬品・医療機器等安全性情報</a:t>
            </a:r>
            <a:br>
              <a:rPr lang="ja-JP" altLang="en-US" sz="2000">
                <a:latin typeface="ＭＳ Ｐゴシック" panose="020B0600070205080204" pitchFamily="34" charset="-128"/>
              </a:rPr>
            </a:br>
            <a:endParaRPr lang="en-US" altLang="ja-JP" sz="2000">
              <a:latin typeface="ＭＳ Ｐゴシック" panose="020B0600070205080204" pitchFamily="34" charset="-128"/>
            </a:endParaRPr>
          </a:p>
          <a:p>
            <a:pPr lvl="2">
              <a:spcAft>
                <a:spcPts val="200"/>
              </a:spcAft>
            </a:pPr>
            <a:r>
              <a:rPr lang="ja-JP" altLang="en-US" sz="2000">
                <a:latin typeface="ＭＳ Ｐゴシック" panose="020B0600070205080204" pitchFamily="34" charset="-128"/>
              </a:rPr>
              <a:t>エ　入院時に、持参薬の有無、薬剤名、規格、剤形等を確認し、服薬計画を書面で医師等に提案する</a:t>
            </a:r>
            <a:endParaRPr lang="en-US" altLang="ja-JP" sz="2000">
              <a:latin typeface="ＭＳ Ｐゴシック" panose="020B0600070205080204" pitchFamily="34" charset="-128"/>
            </a:endParaRPr>
          </a:p>
          <a:p>
            <a:pPr lvl="2">
              <a:spcAft>
                <a:spcPts val="200"/>
              </a:spcAft>
            </a:pPr>
            <a:r>
              <a:rPr lang="ja-JP" altLang="en-US" sz="2000">
                <a:latin typeface="ＭＳ Ｐゴシック" panose="020B0600070205080204" pitchFamily="34" charset="-128"/>
              </a:rPr>
              <a:t>　　 とともに、その書面の写しを診療録に添付すること。</a:t>
            </a:r>
            <a:br>
              <a:rPr lang="ja-JP" altLang="en-US" sz="2000">
                <a:latin typeface="ＭＳ Ｐゴシック" panose="020B0600070205080204" pitchFamily="34" charset="-128"/>
              </a:rPr>
            </a:br>
            <a:endParaRPr lang="en-US" altLang="ja-JP" sz="2000">
              <a:latin typeface="ＭＳ Ｐゴシック" panose="020B0600070205080204" pitchFamily="34" charset="-128"/>
            </a:endParaRPr>
          </a:p>
          <a:p>
            <a:pPr lvl="2">
              <a:spcAft>
                <a:spcPts val="200"/>
              </a:spcAft>
            </a:pPr>
            <a:r>
              <a:rPr lang="ja-JP" altLang="en-US" sz="2000">
                <a:latin typeface="ＭＳ Ｐゴシック" panose="020B0600070205080204" pitchFamily="34" charset="-128"/>
              </a:rPr>
              <a:t>オ　当該病棟に入院している患者に対し２種以上（注射薬及び内用薬を各１種以上含む。）の薬剤が</a:t>
            </a:r>
            <a:endParaRPr lang="en-US" altLang="ja-JP" sz="2000">
              <a:latin typeface="ＭＳ Ｐゴシック" panose="020B0600070205080204" pitchFamily="34" charset="-128"/>
            </a:endParaRPr>
          </a:p>
          <a:p>
            <a:pPr lvl="2">
              <a:spcAft>
                <a:spcPts val="200"/>
              </a:spcAft>
            </a:pPr>
            <a:r>
              <a:rPr lang="ja-JP" altLang="en-US" sz="2000">
                <a:latin typeface="ＭＳ Ｐゴシック" panose="020B0600070205080204" pitchFamily="34" charset="-128"/>
              </a:rPr>
              <a:t>　　 同時に投与される場合には、治療上必要な応急の措置として薬剤を投与する場合等を除き、投</a:t>
            </a:r>
            <a:endParaRPr lang="en-US" altLang="ja-JP" sz="2000">
              <a:latin typeface="ＭＳ Ｐゴシック" panose="020B0600070205080204" pitchFamily="34" charset="-128"/>
            </a:endParaRPr>
          </a:p>
          <a:p>
            <a:pPr lvl="2">
              <a:spcAft>
                <a:spcPts val="200"/>
              </a:spcAft>
            </a:pPr>
            <a:r>
              <a:rPr lang="ja-JP" altLang="en-US" sz="2000">
                <a:latin typeface="ＭＳ Ｐゴシック" panose="020B0600070205080204" pitchFamily="34" charset="-128"/>
              </a:rPr>
              <a:t>　　 与前に、注射薬と内用薬との間の相互作用の有無等の確認を行うこと。</a:t>
            </a:r>
            <a:br>
              <a:rPr lang="ja-JP" altLang="en-US" sz="2000">
                <a:latin typeface="ＭＳ Ｐゴシック" panose="020B0600070205080204" pitchFamily="34" charset="-128"/>
              </a:rPr>
            </a:br>
            <a:endParaRPr lang="en-US" altLang="ja-JP" sz="2000">
              <a:latin typeface="ＭＳ Ｐゴシック" panose="020B0600070205080204" pitchFamily="34" charset="-128"/>
            </a:endParaRPr>
          </a:p>
          <a:p>
            <a:pPr lvl="2">
              <a:spcAft>
                <a:spcPts val="200"/>
              </a:spcAft>
            </a:pPr>
            <a:r>
              <a:rPr lang="ja-JP" altLang="en-US" sz="2000">
                <a:latin typeface="ＭＳ Ｐゴシック" panose="020B0600070205080204" pitchFamily="34" charset="-128"/>
              </a:rPr>
              <a:t>カ　患者又はその家族に対し、治療方針に係る説明を行う中で、特に安全管理が必要な医薬品等の</a:t>
            </a:r>
            <a:endParaRPr lang="en-US" altLang="ja-JP" sz="2000">
              <a:latin typeface="ＭＳ Ｐゴシック" panose="020B0600070205080204" pitchFamily="34" charset="-128"/>
            </a:endParaRPr>
          </a:p>
          <a:p>
            <a:pPr lvl="2">
              <a:spcAft>
                <a:spcPts val="200"/>
              </a:spcAft>
            </a:pPr>
            <a:r>
              <a:rPr lang="ja-JP" altLang="en-US" sz="2000">
                <a:latin typeface="ＭＳ Ｐゴシック" panose="020B0600070205080204" pitchFamily="34" charset="-128"/>
              </a:rPr>
              <a:t>　　説明を投与前に行う必要がある場合には、病棟専任の薬剤師がこれを行うこと。なお、ここでいう</a:t>
            </a:r>
            <a:endParaRPr lang="en-US" altLang="ja-JP" sz="2000">
              <a:latin typeface="ＭＳ Ｐゴシック" panose="020B0600070205080204" pitchFamily="34" charset="-128"/>
            </a:endParaRPr>
          </a:p>
          <a:p>
            <a:pPr lvl="2">
              <a:spcAft>
                <a:spcPts val="200"/>
              </a:spcAft>
            </a:pPr>
            <a:r>
              <a:rPr lang="ja-JP" altLang="en-US" sz="2000">
                <a:latin typeface="ＭＳ Ｐゴシック" panose="020B0600070205080204" pitchFamily="34" charset="-128"/>
              </a:rPr>
              <a:t>　　特に安全管理が必要な医薬品とは、薬剤管理指導料の対象患者に規定する医薬品のことをいう。</a:t>
            </a:r>
            <a:br>
              <a:rPr lang="ja-JP" altLang="en-US" sz="2000">
                <a:latin typeface="ＭＳ Ｐゴシック" panose="020B0600070205080204" pitchFamily="34" charset="-128"/>
              </a:rPr>
            </a:br>
            <a:endParaRPr lang="en-US" altLang="ja-JP" sz="2000">
              <a:latin typeface="ＭＳ Ｐゴシック" panose="020B0600070205080204" pitchFamily="34" charset="-128"/>
            </a:endParaRPr>
          </a:p>
          <a:p>
            <a:pPr lvl="2">
              <a:spcAft>
                <a:spcPts val="200"/>
              </a:spcAft>
            </a:pPr>
            <a:r>
              <a:rPr lang="ja-JP" altLang="en-US" sz="2000">
                <a:latin typeface="ＭＳ Ｐゴシック" panose="020B0600070205080204" pitchFamily="34" charset="-128"/>
              </a:rPr>
              <a:t>キ　流量又は投与量の計算等が必要な特に安全管理が必要な医薬品等の投与にあたっては、治療</a:t>
            </a:r>
            <a:endParaRPr lang="en-US" altLang="ja-JP" sz="2000">
              <a:latin typeface="ＭＳ Ｐゴシック" panose="020B0600070205080204" pitchFamily="34" charset="-128"/>
            </a:endParaRPr>
          </a:p>
          <a:p>
            <a:pPr lvl="2">
              <a:spcAft>
                <a:spcPts val="200"/>
              </a:spcAft>
            </a:pPr>
            <a:r>
              <a:rPr lang="ja-JP" altLang="en-US" sz="2000">
                <a:latin typeface="ＭＳ Ｐゴシック" panose="020B0600070205080204" pitchFamily="34" charset="-128"/>
              </a:rPr>
              <a:t>　　 上必要な応急の措置として薬剤を投与する場合等を除き、投与前に病棟専任の薬剤師が当該計</a:t>
            </a:r>
            <a:endParaRPr lang="en-US" altLang="ja-JP" sz="2000">
              <a:latin typeface="ＭＳ Ｐゴシック" panose="020B0600070205080204" pitchFamily="34" charset="-128"/>
            </a:endParaRPr>
          </a:p>
          <a:p>
            <a:pPr lvl="2">
              <a:spcAft>
                <a:spcPts val="200"/>
              </a:spcAft>
            </a:pPr>
            <a:r>
              <a:rPr lang="ja-JP" altLang="en-US" sz="2000">
                <a:latin typeface="ＭＳ Ｐゴシック" panose="020B0600070205080204" pitchFamily="34" charset="-128"/>
              </a:rPr>
              <a:t>　　 算等を実施すること。</a:t>
            </a:r>
            <a:br>
              <a:rPr lang="ja-JP" altLang="en-US" sz="2000">
                <a:latin typeface="ＭＳ Ｐゴシック" panose="020B0600070205080204" pitchFamily="34" charset="-128"/>
              </a:rPr>
            </a:br>
            <a:r>
              <a:rPr lang="ja-JP" altLang="en-US" sz="2000">
                <a:latin typeface="ＭＳ Ｐゴシック" panose="020B0600070205080204" pitchFamily="34" charset="-128"/>
              </a:rPr>
              <a:t>ク・・・・</a:t>
            </a:r>
          </a:p>
        </p:txBody>
      </p:sp>
      <p:sp>
        <p:nvSpPr>
          <p:cNvPr id="29698" name="正方形/長方形 2">
            <a:extLst>
              <a:ext uri="{FF2B5EF4-FFF2-40B4-BE49-F238E27FC236}">
                <a16:creationId xmlns:a16="http://schemas.microsoft.com/office/drawing/2014/main" id="{ACC2C082-FF99-8FE0-0501-297DCB8B9520}"/>
              </a:ext>
            </a:extLst>
          </p:cNvPr>
          <p:cNvSpPr>
            <a:spLocks noChangeArrowheads="1"/>
          </p:cNvSpPr>
          <p:nvPr/>
        </p:nvSpPr>
        <p:spPr bwMode="auto">
          <a:xfrm>
            <a:off x="9296400" y="6534150"/>
            <a:ext cx="2790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800"/>
              <a:t>厚生労働省平成</a:t>
            </a:r>
            <a:r>
              <a:rPr lang="en-US" altLang="ja-JP" sz="800"/>
              <a:t>26</a:t>
            </a:r>
            <a:r>
              <a:rPr lang="ja-JP" altLang="en-US" sz="800"/>
              <a:t>年度　診療報酬改定資料を引用・改変</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EF4D829-B1B6-5624-5FCD-B2F5CF6CCA25}"/>
              </a:ext>
            </a:extLst>
          </p:cNvPr>
          <p:cNvSpPr/>
          <p:nvPr/>
        </p:nvSpPr>
        <p:spPr>
          <a:xfrm>
            <a:off x="295275" y="265113"/>
            <a:ext cx="11617325" cy="5508625"/>
          </a:xfrm>
          <a:prstGeom prst="rect">
            <a:avLst/>
          </a:prstGeom>
        </p:spPr>
        <p:txBody>
          <a:bodyPr>
            <a:spAutoFit/>
          </a:bodyPr>
          <a:lstStyle/>
          <a:p>
            <a:pPr fontAlgn="auto">
              <a:spcBef>
                <a:spcPts val="0"/>
              </a:spcBef>
              <a:spcAft>
                <a:spcPts val="0"/>
              </a:spcAft>
              <a:defRPr/>
            </a:pPr>
            <a:r>
              <a:rPr lang="ja-JP" altLang="en-US" sz="3200" dirty="0">
                <a:ln w="0"/>
                <a:solidFill>
                  <a:schemeClr val="accent1"/>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t>後発医薬品使用体制加算</a:t>
            </a:r>
            <a:endParaRPr lang="en-US" altLang="ja-JP" sz="3200" dirty="0">
              <a:ln w="0"/>
              <a:solidFill>
                <a:schemeClr val="accent1"/>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endParaRPr>
          </a:p>
          <a:p>
            <a:pPr fontAlgn="auto">
              <a:spcBef>
                <a:spcPts val="0"/>
              </a:spcBef>
              <a:spcAft>
                <a:spcPts val="0"/>
              </a:spcAft>
              <a:defRPr/>
            </a:pPr>
            <a:endParaRPr lang="en-US" altLang="ja-JP" sz="3200" dirty="0">
              <a:latin typeface="ＭＳ Ｐゴシック" panose="020B0600070205080204" pitchFamily="50" charset="-128"/>
              <a:ea typeface="ＭＳ Ｐゴシック" panose="020B0600070205080204" pitchFamily="50" charset="-128"/>
            </a:endParaRPr>
          </a:p>
          <a:p>
            <a:pPr marL="361950" indent="-361950" fontAlgn="auto">
              <a:spcBef>
                <a:spcPts val="0"/>
              </a:spcBef>
              <a:spcAft>
                <a:spcPts val="0"/>
              </a:spcAft>
              <a:defRPr/>
            </a:pPr>
            <a:r>
              <a:rPr lang="ja-JP" altLang="en-US" sz="2400" dirty="0">
                <a:latin typeface="ＭＳ Ｐゴシック" panose="020B0600070205080204" pitchFamily="50" charset="-128"/>
                <a:ea typeface="ＭＳ Ｐゴシック" panose="020B0600070205080204" pitchFamily="50" charset="-128"/>
              </a:rPr>
              <a:t>１）後発医薬品の品質、安全性、安定供給体制等の情報を収集・評価し、その結果を踏まえ後発医薬品の採用を決定する体制が整備されている保険医療機関を評価したものである。</a:t>
            </a:r>
            <a:endParaRPr lang="en-US" altLang="ja-JP" sz="2400" dirty="0">
              <a:latin typeface="ＭＳ Ｐゴシック" panose="020B0600070205080204" pitchFamily="50" charset="-128"/>
              <a:ea typeface="ＭＳ Ｐゴシック" panose="020B0600070205080204" pitchFamily="50" charset="-128"/>
            </a:endParaRPr>
          </a:p>
          <a:p>
            <a:pPr fontAlgn="auto">
              <a:spcBef>
                <a:spcPts val="0"/>
              </a:spcBef>
              <a:spcAft>
                <a:spcPts val="0"/>
              </a:spcAft>
              <a:defRPr/>
            </a:pPr>
            <a:endParaRPr lang="ja-JP" altLang="en-US" sz="2400" dirty="0">
              <a:latin typeface="ＭＳ Ｐゴシック" panose="020B0600070205080204" pitchFamily="50" charset="-128"/>
              <a:ea typeface="ＭＳ Ｐゴシック" panose="020B0600070205080204" pitchFamily="50" charset="-128"/>
            </a:endParaRPr>
          </a:p>
          <a:p>
            <a:pPr marL="361950" indent="-361950" fontAlgn="auto">
              <a:spcBef>
                <a:spcPts val="0"/>
              </a:spcBef>
              <a:spcAft>
                <a:spcPts val="0"/>
              </a:spcAft>
              <a:defRPr/>
            </a:pPr>
            <a:r>
              <a:rPr lang="ja-JP" altLang="en-US" sz="2400" dirty="0">
                <a:latin typeface="ＭＳ Ｐゴシック" panose="020B0600070205080204" pitchFamily="50" charset="-128"/>
                <a:ea typeface="ＭＳ Ｐゴシック" panose="020B0600070205080204" pitchFamily="50" charset="-128"/>
              </a:rPr>
              <a:t>２</a:t>
            </a:r>
            <a:r>
              <a:rPr lang="en-US" altLang="ja-JP" sz="2400" dirty="0">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当該保険医療機関における全ての医薬品の採用品目数のうち、</a:t>
            </a:r>
            <a:r>
              <a:rPr lang="ja-JP" altLang="en-US" sz="2400" dirty="0">
                <a:solidFill>
                  <a:srgbClr val="FF0000"/>
                </a:solidFill>
                <a:latin typeface="ＭＳ Ｐゴシック" panose="020B0600070205080204" pitchFamily="50" charset="-128"/>
                <a:ea typeface="ＭＳ Ｐゴシック" panose="020B0600070205080204" pitchFamily="50" charset="-128"/>
              </a:rPr>
              <a:t>後発医薬品の採用品目数の割合が</a:t>
            </a:r>
            <a:r>
              <a:rPr lang="en-US" altLang="ja-JP" sz="2400" dirty="0">
                <a:solidFill>
                  <a:srgbClr val="FF0000"/>
                </a:solidFill>
                <a:latin typeface="ＭＳ Ｐゴシック" panose="020B0600070205080204" pitchFamily="50" charset="-128"/>
                <a:ea typeface="ＭＳ Ｐゴシック" panose="020B0600070205080204" pitchFamily="50" charset="-128"/>
              </a:rPr>
              <a:t>20</a:t>
            </a:r>
            <a:r>
              <a:rPr lang="ja-JP" altLang="en-US" sz="2400" dirty="0">
                <a:solidFill>
                  <a:srgbClr val="FF0000"/>
                </a:solidFill>
                <a:latin typeface="ＭＳ Ｐゴシック" panose="020B0600070205080204" pitchFamily="50" charset="-128"/>
                <a:ea typeface="ＭＳ Ｐゴシック" panose="020B0600070205080204" pitchFamily="50" charset="-128"/>
              </a:rPr>
              <a:t>％以上又は</a:t>
            </a:r>
            <a:r>
              <a:rPr lang="en-US" altLang="ja-JP" sz="2400" dirty="0">
                <a:solidFill>
                  <a:srgbClr val="FF0000"/>
                </a:solidFill>
                <a:latin typeface="ＭＳ Ｐゴシック" panose="020B0600070205080204" pitchFamily="50" charset="-128"/>
                <a:ea typeface="ＭＳ Ｐゴシック" panose="020B0600070205080204" pitchFamily="50" charset="-128"/>
              </a:rPr>
              <a:t>30</a:t>
            </a:r>
            <a:r>
              <a:rPr lang="ja-JP" altLang="en-US" sz="2400" dirty="0">
                <a:solidFill>
                  <a:srgbClr val="FF0000"/>
                </a:solidFill>
                <a:latin typeface="ＭＳ Ｐゴシック" panose="020B0600070205080204" pitchFamily="50" charset="-128"/>
                <a:ea typeface="ＭＳ Ｐゴシック" panose="020B0600070205080204" pitchFamily="50" charset="-128"/>
              </a:rPr>
              <a:t>％以上</a:t>
            </a:r>
            <a:r>
              <a:rPr lang="ja-JP" altLang="en-US" sz="2400" dirty="0">
                <a:latin typeface="ＭＳ Ｐゴシック" panose="020B0600070205080204" pitchFamily="50" charset="-128"/>
                <a:ea typeface="ＭＳ Ｐゴシック" panose="020B0600070205080204" pitchFamily="50" charset="-128"/>
              </a:rPr>
              <a:t>であるとともに、</a:t>
            </a:r>
            <a:r>
              <a:rPr lang="ja-JP" altLang="en-US" sz="2400" dirty="0">
                <a:solidFill>
                  <a:srgbClr val="FF0000"/>
                </a:solidFill>
                <a:latin typeface="ＭＳ Ｐゴシック" panose="020B0600070205080204" pitchFamily="50" charset="-128"/>
                <a:ea typeface="ＭＳ Ｐゴシック" panose="020B0600070205080204" pitchFamily="50" charset="-128"/>
              </a:rPr>
              <a:t>入院及び外来において後発医薬品（ジェネリック医薬品）の使用を積極的に行っている旨</a:t>
            </a:r>
            <a:r>
              <a:rPr lang="ja-JP" altLang="en-US" sz="2400" dirty="0">
                <a:latin typeface="ＭＳ Ｐゴシック" panose="020B0600070205080204" pitchFamily="50" charset="-128"/>
                <a:ea typeface="ＭＳ Ｐゴシック" panose="020B0600070205080204" pitchFamily="50" charset="-128"/>
              </a:rPr>
              <a:t>を当該保険医療機関の見やすい場所に</a:t>
            </a:r>
            <a:r>
              <a:rPr lang="ja-JP" altLang="en-US" sz="2400" dirty="0">
                <a:solidFill>
                  <a:srgbClr val="FF0000"/>
                </a:solidFill>
                <a:latin typeface="ＭＳ Ｐゴシック" panose="020B0600070205080204" pitchFamily="50" charset="-128"/>
                <a:ea typeface="ＭＳ Ｐゴシック" panose="020B0600070205080204" pitchFamily="50" charset="-128"/>
              </a:rPr>
              <a:t>掲示</a:t>
            </a:r>
            <a:r>
              <a:rPr lang="ja-JP" altLang="en-US" sz="2400" dirty="0">
                <a:latin typeface="ＭＳ Ｐゴシック" panose="020B0600070205080204" pitchFamily="50" charset="-128"/>
                <a:ea typeface="ＭＳ Ｐゴシック" panose="020B0600070205080204" pitchFamily="50" charset="-128"/>
              </a:rPr>
              <a:t>している保険医療機関に入院している患者について、入院期間中１回に限り、入院初日に算定する。</a:t>
            </a:r>
            <a:endParaRPr lang="en-US" altLang="ja-JP" sz="2400" dirty="0">
              <a:latin typeface="ＭＳ Ｐゴシック" panose="020B0600070205080204" pitchFamily="50" charset="-128"/>
              <a:ea typeface="ＭＳ Ｐゴシック" panose="020B0600070205080204" pitchFamily="50" charset="-128"/>
            </a:endParaRPr>
          </a:p>
          <a:p>
            <a:pPr fontAlgn="auto">
              <a:spcBef>
                <a:spcPts val="0"/>
              </a:spcBef>
              <a:spcAft>
                <a:spcPts val="0"/>
              </a:spcAft>
              <a:defRPr/>
            </a:pPr>
            <a:endParaRPr lang="en-US" altLang="ja-JP" sz="2400" dirty="0">
              <a:latin typeface="ＭＳ Ｐゴシック" panose="020B0600070205080204" pitchFamily="50" charset="-128"/>
              <a:ea typeface="ＭＳ Ｐゴシック" panose="020B0600070205080204" pitchFamily="50" charset="-128"/>
            </a:endParaRPr>
          </a:p>
          <a:p>
            <a:pPr marL="361950" indent="-361950" fontAlgn="auto">
              <a:spcBef>
                <a:spcPts val="0"/>
              </a:spcBef>
              <a:spcAft>
                <a:spcPts val="0"/>
              </a:spcAft>
              <a:defRPr/>
            </a:pPr>
            <a:r>
              <a:rPr lang="ja-JP" altLang="en-US" sz="2400" dirty="0">
                <a:latin typeface="ＭＳ Ｐゴシック" panose="020B0600070205080204" pitchFamily="50" charset="-128"/>
                <a:ea typeface="ＭＳ Ｐゴシック" panose="020B0600070205080204" pitchFamily="50" charset="-128"/>
              </a:rPr>
              <a:t>３</a:t>
            </a:r>
            <a:r>
              <a:rPr lang="en-US" altLang="ja-JP" sz="2400" dirty="0">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後発医薬品使用体制加算の算定対象患者は、</a:t>
            </a:r>
            <a:r>
              <a:rPr lang="ja-JP" altLang="en-US" sz="2400" dirty="0">
                <a:solidFill>
                  <a:srgbClr val="FF0000"/>
                </a:solidFill>
                <a:latin typeface="ＭＳ Ｐゴシック" panose="020B0600070205080204" pitchFamily="50" charset="-128"/>
                <a:ea typeface="ＭＳ Ｐゴシック" panose="020B0600070205080204" pitchFamily="50" charset="-128"/>
              </a:rPr>
              <a:t>ＤＰＣ対象病棟に入院している患者を除く</a:t>
            </a:r>
            <a:r>
              <a:rPr lang="ja-JP" altLang="en-US" sz="2400" dirty="0">
                <a:latin typeface="ＭＳ Ｐゴシック" panose="020B0600070205080204" pitchFamily="50" charset="-128"/>
                <a:ea typeface="ＭＳ Ｐゴシック" panose="020B0600070205080204" pitchFamily="50" charset="-128"/>
              </a:rPr>
              <a:t>ものであること。</a:t>
            </a:r>
          </a:p>
        </p:txBody>
      </p:sp>
      <p:sp>
        <p:nvSpPr>
          <p:cNvPr id="30722" name="正方形/長方形 2">
            <a:extLst>
              <a:ext uri="{FF2B5EF4-FFF2-40B4-BE49-F238E27FC236}">
                <a16:creationId xmlns:a16="http://schemas.microsoft.com/office/drawing/2014/main" id="{E84E280A-C6BA-7D1F-C9C7-F18F49757D55}"/>
              </a:ext>
            </a:extLst>
          </p:cNvPr>
          <p:cNvSpPr>
            <a:spLocks noChangeArrowheads="1"/>
          </p:cNvSpPr>
          <p:nvPr/>
        </p:nvSpPr>
        <p:spPr bwMode="auto">
          <a:xfrm>
            <a:off x="9296400" y="6534150"/>
            <a:ext cx="2790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800"/>
              <a:t>厚生労働省平成</a:t>
            </a:r>
            <a:r>
              <a:rPr lang="en-US" altLang="ja-JP" sz="800"/>
              <a:t>26</a:t>
            </a:r>
            <a:r>
              <a:rPr lang="ja-JP" altLang="en-US" sz="800"/>
              <a:t>年度　診療報酬改定資料を引用・改変</a:t>
            </a:r>
          </a:p>
        </p:txBody>
      </p:sp>
      <p:sp>
        <p:nvSpPr>
          <p:cNvPr id="4" name="正方形/長方形 3">
            <a:extLst>
              <a:ext uri="{FF2B5EF4-FFF2-40B4-BE49-F238E27FC236}">
                <a16:creationId xmlns:a16="http://schemas.microsoft.com/office/drawing/2014/main" id="{82CF41BB-7014-5D6C-6F15-F3433915BC25}"/>
              </a:ext>
            </a:extLst>
          </p:cNvPr>
          <p:cNvSpPr/>
          <p:nvPr/>
        </p:nvSpPr>
        <p:spPr>
          <a:xfrm>
            <a:off x="8858039" y="88368"/>
            <a:ext cx="3432350" cy="523220"/>
          </a:xfrm>
          <a:prstGeom prst="rect">
            <a:avLst/>
          </a:prstGeom>
          <a:noFill/>
        </p:spPr>
        <p:txBody>
          <a:bodyPr wrap="none">
            <a:spAutoFit/>
          </a:bodyPr>
          <a:lstStyle/>
          <a:p>
            <a:pPr algn="ctr" fontAlgn="auto">
              <a:spcBef>
                <a:spcPts val="0"/>
              </a:spcBef>
              <a:spcAft>
                <a:spcPts val="0"/>
              </a:spcAft>
              <a:defRPr/>
            </a:pP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ＭＳ Ｐゴシック" panose="020B0600070205080204" pitchFamily="50" charset="-128"/>
                <a:ea typeface="ＭＳ Ｐゴシック" panose="020B0600070205080204" pitchFamily="50" charset="-128"/>
              </a:rPr>
              <a:t>（</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ヒラギノ角ゴ Pro W3"/>
                <a:ea typeface="+mn-ea"/>
              </a:rPr>
              <a:t>入院基本料等加算</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ea typeface="+mn-ea"/>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正方形/長方形 2">
            <a:extLst>
              <a:ext uri="{FF2B5EF4-FFF2-40B4-BE49-F238E27FC236}">
                <a16:creationId xmlns:a16="http://schemas.microsoft.com/office/drawing/2014/main" id="{E8312527-693F-C564-0BC4-EB199D0AE5A1}"/>
              </a:ext>
            </a:extLst>
          </p:cNvPr>
          <p:cNvSpPr>
            <a:spLocks noChangeArrowheads="1"/>
          </p:cNvSpPr>
          <p:nvPr/>
        </p:nvSpPr>
        <p:spPr bwMode="auto">
          <a:xfrm>
            <a:off x="9172575" y="6515100"/>
            <a:ext cx="30194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zh-TW" altLang="en-US" sz="800">
                <a:latin typeface="ＭＳ Ｐゴシック" panose="020B0600070205080204" pitchFamily="34" charset="-128"/>
              </a:rPr>
              <a:t>平成</a:t>
            </a:r>
            <a:r>
              <a:rPr lang="en-US" altLang="zh-TW" sz="800">
                <a:latin typeface="ＭＳ Ｐゴシック" panose="020B0600070205080204" pitchFamily="34" charset="-128"/>
              </a:rPr>
              <a:t>26</a:t>
            </a:r>
            <a:r>
              <a:rPr lang="zh-TW" altLang="en-US" sz="800">
                <a:latin typeface="ＭＳ Ｐゴシック" panose="020B0600070205080204" pitchFamily="34" charset="-128"/>
              </a:rPr>
              <a:t>年版　厚生労働白書</a:t>
            </a:r>
            <a:r>
              <a:rPr lang="ja-JP" altLang="en-US" sz="800">
                <a:latin typeface="ＭＳ Ｐゴシック" panose="020B0600070205080204" pitchFamily="34" charset="-128"/>
              </a:rPr>
              <a:t>を引用・改変</a:t>
            </a:r>
          </a:p>
        </p:txBody>
      </p:sp>
      <p:sp>
        <p:nvSpPr>
          <p:cNvPr id="4098" name="正方形/長方形 3">
            <a:extLst>
              <a:ext uri="{FF2B5EF4-FFF2-40B4-BE49-F238E27FC236}">
                <a16:creationId xmlns:a16="http://schemas.microsoft.com/office/drawing/2014/main" id="{7BADD774-F1F9-8F7C-6B57-E18EB13CB9D9}"/>
              </a:ext>
            </a:extLst>
          </p:cNvPr>
          <p:cNvSpPr>
            <a:spLocks noChangeArrowheads="1"/>
          </p:cNvSpPr>
          <p:nvPr/>
        </p:nvSpPr>
        <p:spPr bwMode="auto">
          <a:xfrm>
            <a:off x="4387850" y="198438"/>
            <a:ext cx="32226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3200">
                <a:latin typeface="ShinGoPro-Medium" charset="-128"/>
              </a:rPr>
              <a:t>医療施設の類型</a:t>
            </a:r>
          </a:p>
        </p:txBody>
      </p:sp>
      <p:sp>
        <p:nvSpPr>
          <p:cNvPr id="5" name="正方形/長方形 4">
            <a:extLst>
              <a:ext uri="{FF2B5EF4-FFF2-40B4-BE49-F238E27FC236}">
                <a16:creationId xmlns:a16="http://schemas.microsoft.com/office/drawing/2014/main" id="{AF800E28-1BB7-4880-E964-473D3081FA76}"/>
              </a:ext>
            </a:extLst>
          </p:cNvPr>
          <p:cNvSpPr/>
          <p:nvPr/>
        </p:nvSpPr>
        <p:spPr>
          <a:xfrm>
            <a:off x="571500" y="4741863"/>
            <a:ext cx="8067675" cy="1939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ja-JP" altLang="en-US" sz="2400" b="1" dirty="0">
                <a:latin typeface="ＭＳ Ｐゴシック" panose="020B0600070205080204" pitchFamily="50" charset="-128"/>
              </a:rPr>
              <a:t>医療法においては、</a:t>
            </a:r>
            <a:endParaRPr lang="en-US" altLang="ja-JP" sz="2400" b="1" dirty="0">
              <a:latin typeface="ＭＳ Ｐゴシック" panose="020B0600070205080204" pitchFamily="50" charset="-128"/>
            </a:endParaRPr>
          </a:p>
          <a:p>
            <a:pPr marL="800100" lvl="1" indent="-342900" fontAlgn="auto">
              <a:spcBef>
                <a:spcPts val="0"/>
              </a:spcBef>
              <a:spcAft>
                <a:spcPts val="0"/>
              </a:spcAft>
              <a:buFont typeface="Arial" panose="020B0604020202020204" pitchFamily="34" charset="0"/>
              <a:buChar char="•"/>
              <a:defRPr/>
            </a:pPr>
            <a:r>
              <a:rPr lang="ja-JP" altLang="en-US" sz="2400" b="1" dirty="0">
                <a:latin typeface="ＭＳ Ｐゴシック" panose="020B0600070205080204" pitchFamily="50" charset="-128"/>
              </a:rPr>
              <a:t>医業を行うための場所を病院と診療所とに限定</a:t>
            </a:r>
            <a:endParaRPr lang="en-US" altLang="ja-JP" sz="2400" b="1" dirty="0">
              <a:latin typeface="ＭＳ Ｐゴシック" panose="020B0600070205080204" pitchFamily="50" charset="-128"/>
            </a:endParaRPr>
          </a:p>
          <a:p>
            <a:pPr marL="800100" lvl="1" indent="-342900" fontAlgn="auto">
              <a:spcBef>
                <a:spcPts val="0"/>
              </a:spcBef>
              <a:spcAft>
                <a:spcPts val="0"/>
              </a:spcAft>
              <a:buFont typeface="Arial" panose="020B0604020202020204" pitchFamily="34" charset="0"/>
              <a:buChar char="•"/>
              <a:defRPr/>
            </a:pPr>
            <a:r>
              <a:rPr lang="ja-JP" altLang="en-US" sz="2400" b="1" dirty="0">
                <a:latin typeface="ＭＳ Ｐゴシック" panose="020B0600070205080204" pitchFamily="50" charset="-128"/>
              </a:rPr>
              <a:t>病院は</a:t>
            </a:r>
            <a:r>
              <a:rPr lang="en-US" altLang="ja-JP" sz="2400" b="1" dirty="0">
                <a:latin typeface="ＭＳ Ｐゴシック" panose="020B0600070205080204" pitchFamily="50" charset="-128"/>
              </a:rPr>
              <a:t>20</a:t>
            </a:r>
            <a:r>
              <a:rPr lang="ja-JP" altLang="en-US" sz="2400" b="1" dirty="0">
                <a:latin typeface="ＭＳ Ｐゴシック" panose="020B0600070205080204" pitchFamily="50" charset="-128"/>
              </a:rPr>
              <a:t>床以上の病床を有するもの</a:t>
            </a:r>
            <a:endParaRPr lang="en-US" altLang="ja-JP" sz="2400" b="1" dirty="0">
              <a:latin typeface="ＭＳ Ｐゴシック" panose="020B0600070205080204" pitchFamily="50" charset="-128"/>
            </a:endParaRPr>
          </a:p>
          <a:p>
            <a:pPr marL="800100" lvl="1" indent="-342900" fontAlgn="auto">
              <a:spcBef>
                <a:spcPts val="0"/>
              </a:spcBef>
              <a:spcAft>
                <a:spcPts val="0"/>
              </a:spcAft>
              <a:buFont typeface="Arial" panose="020B0604020202020204" pitchFamily="34" charset="0"/>
              <a:buChar char="•"/>
              <a:defRPr/>
            </a:pPr>
            <a:r>
              <a:rPr lang="ja-JP" altLang="en-US" sz="2400" b="1" dirty="0">
                <a:latin typeface="ＭＳ Ｐゴシック" panose="020B0600070205080204" pitchFamily="50" charset="-128"/>
              </a:rPr>
              <a:t>診療所は病床を有さないもの又は</a:t>
            </a:r>
            <a:r>
              <a:rPr lang="en-US" altLang="ja-JP" sz="2400" b="1" dirty="0">
                <a:latin typeface="ＭＳ Ｐゴシック" panose="020B0600070205080204" pitchFamily="50" charset="-128"/>
              </a:rPr>
              <a:t>19</a:t>
            </a:r>
            <a:r>
              <a:rPr lang="ja-JP" altLang="en-US" sz="2400" b="1" dirty="0">
                <a:latin typeface="ＭＳ Ｐゴシック" panose="020B0600070205080204" pitchFamily="50" charset="-128"/>
              </a:rPr>
              <a:t>床以下の病床を有するもの</a:t>
            </a:r>
            <a:endParaRPr lang="ja-JP" altLang="en-US" sz="2400" dirty="0">
              <a:latin typeface="ＭＳ Ｐゴシック" panose="020B0600070205080204" pitchFamily="50" charset="-128"/>
            </a:endParaRPr>
          </a:p>
        </p:txBody>
      </p:sp>
      <p:sp>
        <p:nvSpPr>
          <p:cNvPr id="4100" name="テキスト ボックス 5">
            <a:extLst>
              <a:ext uri="{FF2B5EF4-FFF2-40B4-BE49-F238E27FC236}">
                <a16:creationId xmlns:a16="http://schemas.microsoft.com/office/drawing/2014/main" id="{D08E3CCC-1E3A-DADB-2DB9-2ED9303C823E}"/>
              </a:ext>
            </a:extLst>
          </p:cNvPr>
          <p:cNvSpPr txBox="1">
            <a:spLocks noChangeArrowheads="1"/>
          </p:cNvSpPr>
          <p:nvPr/>
        </p:nvSpPr>
        <p:spPr bwMode="auto">
          <a:xfrm>
            <a:off x="4167188" y="2927350"/>
            <a:ext cx="2497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2400"/>
              <a:t>診療所（</a:t>
            </a:r>
            <a:r>
              <a:rPr lang="en-US" altLang="ja-JP" sz="2400"/>
              <a:t>0</a:t>
            </a:r>
            <a:r>
              <a:rPr lang="ja-JP" altLang="en-US" sz="2400"/>
              <a:t>～</a:t>
            </a:r>
            <a:r>
              <a:rPr lang="en-US" altLang="ja-JP" sz="2400"/>
              <a:t>19</a:t>
            </a:r>
            <a:r>
              <a:rPr lang="ja-JP" altLang="en-US" sz="2400"/>
              <a:t>床）</a:t>
            </a:r>
          </a:p>
        </p:txBody>
      </p:sp>
      <p:sp>
        <p:nvSpPr>
          <p:cNvPr id="7" name="左中かっこ 6">
            <a:extLst>
              <a:ext uri="{FF2B5EF4-FFF2-40B4-BE49-F238E27FC236}">
                <a16:creationId xmlns:a16="http://schemas.microsoft.com/office/drawing/2014/main" id="{E0674BE3-B90B-5390-373D-CCE32BE9D79B}"/>
              </a:ext>
            </a:extLst>
          </p:cNvPr>
          <p:cNvSpPr/>
          <p:nvPr/>
        </p:nvSpPr>
        <p:spPr>
          <a:xfrm>
            <a:off x="3852863" y="1574800"/>
            <a:ext cx="134937" cy="158273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4102" name="テキスト ボックス 7">
            <a:extLst>
              <a:ext uri="{FF2B5EF4-FFF2-40B4-BE49-F238E27FC236}">
                <a16:creationId xmlns:a16="http://schemas.microsoft.com/office/drawing/2014/main" id="{447C925F-7B52-A0CB-339B-81E5BC1393F2}"/>
              </a:ext>
            </a:extLst>
          </p:cNvPr>
          <p:cNvSpPr txBox="1">
            <a:spLocks noChangeArrowheads="1"/>
          </p:cNvSpPr>
          <p:nvPr/>
        </p:nvSpPr>
        <p:spPr bwMode="auto">
          <a:xfrm>
            <a:off x="2184400" y="1955800"/>
            <a:ext cx="1416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2400"/>
              <a:t>医療施設</a:t>
            </a:r>
          </a:p>
        </p:txBody>
      </p:sp>
      <p:sp>
        <p:nvSpPr>
          <p:cNvPr id="4103" name="テキスト ボックス 8">
            <a:extLst>
              <a:ext uri="{FF2B5EF4-FFF2-40B4-BE49-F238E27FC236}">
                <a16:creationId xmlns:a16="http://schemas.microsoft.com/office/drawing/2014/main" id="{7036DA66-76A6-5641-C0AE-A3B08CA8BE42}"/>
              </a:ext>
            </a:extLst>
          </p:cNvPr>
          <p:cNvSpPr txBox="1">
            <a:spLocks noChangeArrowheads="1"/>
          </p:cNvSpPr>
          <p:nvPr/>
        </p:nvSpPr>
        <p:spPr bwMode="auto">
          <a:xfrm>
            <a:off x="4144963" y="1355725"/>
            <a:ext cx="2341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2400"/>
              <a:t>病院（</a:t>
            </a:r>
            <a:r>
              <a:rPr lang="en-US" altLang="ja-JP" sz="2400"/>
              <a:t>20</a:t>
            </a:r>
            <a:r>
              <a:rPr lang="ja-JP" altLang="en-US" sz="2400"/>
              <a:t>床以上）</a:t>
            </a:r>
          </a:p>
        </p:txBody>
      </p:sp>
      <p:sp>
        <p:nvSpPr>
          <p:cNvPr id="10" name="左中かっこ 9">
            <a:extLst>
              <a:ext uri="{FF2B5EF4-FFF2-40B4-BE49-F238E27FC236}">
                <a16:creationId xmlns:a16="http://schemas.microsoft.com/office/drawing/2014/main" id="{01B24F70-B8D1-6C67-8788-119E83085860}"/>
              </a:ext>
            </a:extLst>
          </p:cNvPr>
          <p:cNvSpPr/>
          <p:nvPr/>
        </p:nvSpPr>
        <p:spPr>
          <a:xfrm>
            <a:off x="6775450" y="2379663"/>
            <a:ext cx="134938" cy="1584325"/>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4105" name="テキスト ボックス 10">
            <a:extLst>
              <a:ext uri="{FF2B5EF4-FFF2-40B4-BE49-F238E27FC236}">
                <a16:creationId xmlns:a16="http://schemas.microsoft.com/office/drawing/2014/main" id="{6420D3CA-B6E9-B648-2A32-9E6A542AF2AD}"/>
              </a:ext>
            </a:extLst>
          </p:cNvPr>
          <p:cNvSpPr txBox="1">
            <a:spLocks noChangeArrowheads="1"/>
          </p:cNvSpPr>
          <p:nvPr/>
        </p:nvSpPr>
        <p:spPr bwMode="auto">
          <a:xfrm>
            <a:off x="7021513" y="2149475"/>
            <a:ext cx="3113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2400"/>
              <a:t>有床診療所（</a:t>
            </a:r>
            <a:r>
              <a:rPr lang="en-US" altLang="ja-JP" sz="2400"/>
              <a:t>1</a:t>
            </a:r>
            <a:r>
              <a:rPr lang="ja-JP" altLang="en-US" sz="2400"/>
              <a:t>～</a:t>
            </a:r>
            <a:r>
              <a:rPr lang="en-US" altLang="ja-JP" sz="2400"/>
              <a:t>19</a:t>
            </a:r>
            <a:r>
              <a:rPr lang="ja-JP" altLang="en-US" sz="2400"/>
              <a:t>床）</a:t>
            </a:r>
          </a:p>
        </p:txBody>
      </p:sp>
      <p:sp>
        <p:nvSpPr>
          <p:cNvPr id="4106" name="テキスト ボックス 11">
            <a:extLst>
              <a:ext uri="{FF2B5EF4-FFF2-40B4-BE49-F238E27FC236}">
                <a16:creationId xmlns:a16="http://schemas.microsoft.com/office/drawing/2014/main" id="{A20AD2F4-49DB-BA12-7CA8-F0C98E163C70}"/>
              </a:ext>
            </a:extLst>
          </p:cNvPr>
          <p:cNvSpPr txBox="1">
            <a:spLocks noChangeArrowheads="1"/>
          </p:cNvSpPr>
          <p:nvPr/>
        </p:nvSpPr>
        <p:spPr bwMode="auto">
          <a:xfrm>
            <a:off x="7021513" y="3732213"/>
            <a:ext cx="2493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2400"/>
              <a:t>無床診療所（</a:t>
            </a:r>
            <a:r>
              <a:rPr lang="en-US" altLang="ja-JP" sz="2400"/>
              <a:t>0</a:t>
            </a:r>
            <a:r>
              <a:rPr lang="ja-JP" altLang="en-US" sz="2400"/>
              <a:t>床）</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766C9EA-137F-E26B-8F4D-96C5B6168059}"/>
              </a:ext>
            </a:extLst>
          </p:cNvPr>
          <p:cNvSpPr/>
          <p:nvPr/>
        </p:nvSpPr>
        <p:spPr>
          <a:xfrm>
            <a:off x="279400" y="198438"/>
            <a:ext cx="11696700" cy="5816600"/>
          </a:xfrm>
          <a:prstGeom prst="rect">
            <a:avLst/>
          </a:prstGeom>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3200">
                <a:solidFill>
                  <a:schemeClr val="accent1"/>
                </a:solidFill>
                <a:effectLst>
                  <a:outerShdw blurRad="38100" dist="38100" dir="2700000" algn="tl">
                    <a:srgbClr val="C0C0C0"/>
                  </a:outerShdw>
                </a:effectLst>
                <a:latin typeface="ＭＳ Ｐゴシック" panose="020B0600070205080204" pitchFamily="34" charset="-128"/>
              </a:rPr>
              <a:t>医療安全対策加算</a:t>
            </a:r>
            <a:endParaRPr lang="en-US" altLang="ja-JP" sz="3200">
              <a:solidFill>
                <a:schemeClr val="accent1"/>
              </a:solidFill>
              <a:effectLst>
                <a:outerShdw blurRad="38100" dist="38100" dir="2700000" algn="tl">
                  <a:srgbClr val="C0C0C0"/>
                </a:outerShdw>
              </a:effectLst>
              <a:latin typeface="ＭＳ Ｐゴシック" panose="020B0600070205080204" pitchFamily="34" charset="-128"/>
            </a:endParaRPr>
          </a:p>
          <a:p>
            <a:endParaRPr lang="en-US" altLang="ja-JP" sz="2800">
              <a:latin typeface="ＭＳ Ｐゴシック" panose="020B0600070205080204" pitchFamily="34" charset="-128"/>
            </a:endParaRPr>
          </a:p>
          <a:p>
            <a:pPr algn="just"/>
            <a:r>
              <a:rPr lang="en-US" altLang="ja-JP" sz="2400">
                <a:latin typeface="ＭＳ Ｐゴシック" panose="020B0600070205080204" pitchFamily="34" charset="-128"/>
              </a:rPr>
              <a:t>(</a:t>
            </a:r>
            <a:r>
              <a:rPr lang="ja-JP" altLang="en-US" sz="2400">
                <a:latin typeface="ＭＳ Ｐゴシック" panose="020B0600070205080204" pitchFamily="34" charset="-128"/>
              </a:rPr>
              <a:t>１</a:t>
            </a:r>
            <a:r>
              <a:rPr lang="en-US" altLang="ja-JP" sz="2400">
                <a:latin typeface="ＭＳ Ｐゴシック" panose="020B0600070205080204" pitchFamily="34" charset="-128"/>
              </a:rPr>
              <a:t>) </a:t>
            </a:r>
            <a:r>
              <a:rPr lang="ja-JP" altLang="en-US" sz="2400">
                <a:latin typeface="ＭＳ Ｐゴシック" panose="020B0600070205080204" pitchFamily="34" charset="-128"/>
              </a:rPr>
              <a:t>医療安全対策加算は、</a:t>
            </a:r>
            <a:r>
              <a:rPr lang="ja-JP" altLang="en-US" sz="2400">
                <a:solidFill>
                  <a:srgbClr val="FF0000"/>
                </a:solidFill>
                <a:latin typeface="ＭＳ Ｐゴシック" panose="020B0600070205080204" pitchFamily="34" charset="-128"/>
              </a:rPr>
              <a:t>組織的な医療安全対策を実施</a:t>
            </a:r>
            <a:r>
              <a:rPr lang="ja-JP" altLang="en-US" sz="2400">
                <a:latin typeface="ＭＳ Ｐゴシック" panose="020B0600070205080204" pitchFamily="34" charset="-128"/>
              </a:rPr>
              <a:t>している保険医療機関を評価したものであり、当該保険医療機関に入院している患者について、入院期間中１回に限り、入院初日に算定する。なお、ここでいう入院初日とは、第２部通則５に規定する起算日のことをいい、入院期間が通算される再入院の初日は算定できない。</a:t>
            </a:r>
            <a:endParaRPr lang="en-US" altLang="ja-JP" sz="2400">
              <a:latin typeface="ＭＳ Ｐゴシック" panose="020B0600070205080204" pitchFamily="34" charset="-128"/>
            </a:endParaRPr>
          </a:p>
          <a:p>
            <a:pPr algn="just"/>
            <a:endParaRPr lang="ja-JP" altLang="en-US" sz="2400">
              <a:latin typeface="ＭＳ Ｐゴシック" panose="020B0600070205080204" pitchFamily="34" charset="-128"/>
            </a:endParaRPr>
          </a:p>
          <a:p>
            <a:pPr algn="just"/>
            <a:r>
              <a:rPr lang="en-US" altLang="ja-JP" sz="2400">
                <a:latin typeface="ＭＳ Ｐゴシック" panose="020B0600070205080204" pitchFamily="34" charset="-128"/>
              </a:rPr>
              <a:t>(</a:t>
            </a:r>
            <a:r>
              <a:rPr lang="ja-JP" altLang="en-US" sz="2400">
                <a:latin typeface="ＭＳ Ｐゴシック" panose="020B0600070205080204" pitchFamily="34" charset="-128"/>
              </a:rPr>
              <a:t>２</a:t>
            </a:r>
            <a:r>
              <a:rPr lang="en-US" altLang="ja-JP" sz="2400">
                <a:latin typeface="ＭＳ Ｐゴシック" panose="020B0600070205080204" pitchFamily="34" charset="-128"/>
              </a:rPr>
              <a:t>) </a:t>
            </a:r>
            <a:r>
              <a:rPr lang="ja-JP" altLang="en-US" sz="2400">
                <a:latin typeface="ＭＳ Ｐゴシック" panose="020B0600070205080204" pitchFamily="34" charset="-128"/>
              </a:rPr>
              <a:t>組織的な医療安全対策とは、</a:t>
            </a:r>
            <a:r>
              <a:rPr lang="ja-JP" altLang="en-US" sz="2400">
                <a:solidFill>
                  <a:srgbClr val="FF0000"/>
                </a:solidFill>
                <a:latin typeface="ＭＳ Ｐゴシック" panose="020B0600070205080204" pitchFamily="34" charset="-128"/>
              </a:rPr>
              <a:t>医療安全管理部門に所属する医療安全管理者</a:t>
            </a:r>
            <a:r>
              <a:rPr lang="ja-JP" altLang="en-US" sz="2400">
                <a:latin typeface="ＭＳ Ｐゴシック" panose="020B0600070205080204" pitchFamily="34" charset="-128"/>
              </a:rPr>
              <a:t>が、</a:t>
            </a:r>
            <a:r>
              <a:rPr lang="ja-JP" altLang="en-US" sz="2400">
                <a:solidFill>
                  <a:srgbClr val="FF0000"/>
                </a:solidFill>
                <a:latin typeface="ＭＳ Ｐゴシック" panose="020B0600070205080204" pitchFamily="34" charset="-128"/>
              </a:rPr>
              <a:t>医療安全管理委員会と連携</a:t>
            </a:r>
            <a:r>
              <a:rPr lang="ja-JP" altLang="en-US" sz="2400">
                <a:latin typeface="ＭＳ Ｐゴシック" panose="020B0600070205080204" pitchFamily="34" charset="-128"/>
              </a:rPr>
              <a:t>しつつ、</a:t>
            </a:r>
            <a:r>
              <a:rPr lang="ja-JP" altLang="en-US" sz="2400">
                <a:solidFill>
                  <a:srgbClr val="FF0000"/>
                </a:solidFill>
                <a:latin typeface="ＭＳ Ｐゴシック" panose="020B0600070205080204" pitchFamily="34" charset="-128"/>
              </a:rPr>
              <a:t>当該保険医療機関の医療安全に係る状況を把握</a:t>
            </a:r>
            <a:r>
              <a:rPr lang="ja-JP" altLang="en-US" sz="2400">
                <a:latin typeface="ＭＳ Ｐゴシック" panose="020B0600070205080204" pitchFamily="34" charset="-128"/>
              </a:rPr>
              <a:t>し、その</a:t>
            </a:r>
            <a:r>
              <a:rPr lang="ja-JP" altLang="en-US" sz="2400">
                <a:solidFill>
                  <a:srgbClr val="FF0000"/>
                </a:solidFill>
                <a:latin typeface="ＭＳ Ｐゴシック" panose="020B0600070205080204" pitchFamily="34" charset="-128"/>
              </a:rPr>
              <a:t>分析結果に基づいて医療安全確保のための業務改善等を継続的に実施</a:t>
            </a:r>
            <a:r>
              <a:rPr lang="ja-JP" altLang="en-US" sz="2400">
                <a:latin typeface="ＭＳ Ｐゴシック" panose="020B0600070205080204" pitchFamily="34" charset="-128"/>
              </a:rPr>
              <a:t>していることをいう。</a:t>
            </a:r>
          </a:p>
          <a:p>
            <a:pPr algn="just"/>
            <a:endParaRPr lang="en-US" altLang="ja-JP" sz="2400">
              <a:latin typeface="ＭＳ Ｐゴシック" panose="020B0600070205080204" pitchFamily="34" charset="-128"/>
            </a:endParaRPr>
          </a:p>
          <a:p>
            <a:pPr algn="just"/>
            <a:r>
              <a:rPr lang="en-US" altLang="ja-JP" sz="2400">
                <a:latin typeface="ＭＳ Ｐゴシック" panose="020B0600070205080204" pitchFamily="34" charset="-128"/>
              </a:rPr>
              <a:t>(</a:t>
            </a:r>
            <a:r>
              <a:rPr lang="ja-JP" altLang="en-US" sz="2400">
                <a:latin typeface="ＭＳ Ｐゴシック" panose="020B0600070205080204" pitchFamily="34" charset="-128"/>
              </a:rPr>
              <a:t>３</a:t>
            </a:r>
            <a:r>
              <a:rPr lang="en-US" altLang="ja-JP" sz="2400">
                <a:latin typeface="ＭＳ Ｐゴシック" panose="020B0600070205080204" pitchFamily="34" charset="-128"/>
              </a:rPr>
              <a:t>) </a:t>
            </a:r>
            <a:r>
              <a:rPr lang="ja-JP" altLang="en-US" sz="2400">
                <a:latin typeface="ＭＳ Ｐゴシック" panose="020B0600070205080204" pitchFamily="34" charset="-128"/>
              </a:rPr>
              <a:t>医療安全確保のための職員研修を計画的に実施するとともに、医療安全管理者が必要に応じて各部門における医療安全管理の担当者への支援を実施し、その結果を記録していること。</a:t>
            </a:r>
          </a:p>
        </p:txBody>
      </p:sp>
      <p:sp>
        <p:nvSpPr>
          <p:cNvPr id="31746" name="正方形/長方形 2">
            <a:extLst>
              <a:ext uri="{FF2B5EF4-FFF2-40B4-BE49-F238E27FC236}">
                <a16:creationId xmlns:a16="http://schemas.microsoft.com/office/drawing/2014/main" id="{5100A95F-1D99-B4CC-EADD-CE887EF71789}"/>
              </a:ext>
            </a:extLst>
          </p:cNvPr>
          <p:cNvSpPr>
            <a:spLocks noChangeArrowheads="1"/>
          </p:cNvSpPr>
          <p:nvPr/>
        </p:nvSpPr>
        <p:spPr bwMode="auto">
          <a:xfrm>
            <a:off x="9296400" y="6534150"/>
            <a:ext cx="2790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800"/>
              <a:t>厚生労働省平成</a:t>
            </a:r>
            <a:r>
              <a:rPr lang="en-US" altLang="ja-JP" sz="800"/>
              <a:t>26</a:t>
            </a:r>
            <a:r>
              <a:rPr lang="ja-JP" altLang="en-US" sz="800"/>
              <a:t>年度　診療報酬改定資料を引用・改変</a:t>
            </a:r>
          </a:p>
        </p:txBody>
      </p:sp>
      <p:sp>
        <p:nvSpPr>
          <p:cNvPr id="4" name="正方形/長方形 3">
            <a:extLst>
              <a:ext uri="{FF2B5EF4-FFF2-40B4-BE49-F238E27FC236}">
                <a16:creationId xmlns:a16="http://schemas.microsoft.com/office/drawing/2014/main" id="{DDEB5AED-A5F9-1BAE-5EBD-0EFC201E4F48}"/>
              </a:ext>
            </a:extLst>
          </p:cNvPr>
          <p:cNvSpPr/>
          <p:nvPr/>
        </p:nvSpPr>
        <p:spPr>
          <a:xfrm>
            <a:off x="8858039" y="88368"/>
            <a:ext cx="3432350" cy="523220"/>
          </a:xfrm>
          <a:prstGeom prst="rect">
            <a:avLst/>
          </a:prstGeom>
          <a:noFill/>
        </p:spPr>
        <p:txBody>
          <a:bodyPr wrap="none">
            <a:spAutoFit/>
          </a:bodyPr>
          <a:lstStyle/>
          <a:p>
            <a:pPr algn="ctr" fontAlgn="auto">
              <a:spcBef>
                <a:spcPts val="0"/>
              </a:spcBef>
              <a:spcAft>
                <a:spcPts val="0"/>
              </a:spcAft>
              <a:defRPr/>
            </a:pP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ＭＳ Ｐゴシック" panose="020B0600070205080204" pitchFamily="50" charset="-128"/>
                <a:ea typeface="ＭＳ Ｐゴシック" panose="020B0600070205080204" pitchFamily="50" charset="-128"/>
              </a:rPr>
              <a:t>（</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ヒラギノ角ゴ Pro W3"/>
                <a:ea typeface="+mn-ea"/>
              </a:rPr>
              <a:t>入院基本料等加算</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ea typeface="+mn-ea"/>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8311130-1EDD-0039-9C77-B7108D66C341}"/>
              </a:ext>
            </a:extLst>
          </p:cNvPr>
          <p:cNvSpPr/>
          <p:nvPr/>
        </p:nvSpPr>
        <p:spPr>
          <a:xfrm>
            <a:off x="177800" y="0"/>
            <a:ext cx="11836400" cy="7016750"/>
          </a:xfrm>
          <a:prstGeom prst="rect">
            <a:avLst/>
          </a:prstGeom>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809625" indent="-352425">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2800">
                <a:solidFill>
                  <a:schemeClr val="accent1"/>
                </a:solidFill>
                <a:effectLst>
                  <a:outerShdw blurRad="38100" dist="38100" dir="2700000" algn="tl">
                    <a:srgbClr val="C0C0C0"/>
                  </a:outerShdw>
                </a:effectLst>
              </a:rPr>
              <a:t>感染防止対策加算</a:t>
            </a:r>
            <a:endParaRPr lang="en-US" altLang="ja-JP" sz="2800">
              <a:solidFill>
                <a:schemeClr val="accent1"/>
              </a:solidFill>
              <a:effectLst>
                <a:outerShdw blurRad="38100" dist="38100" dir="2700000" algn="tl">
                  <a:srgbClr val="C0C0C0"/>
                </a:outerShdw>
              </a:effectLst>
            </a:endParaRPr>
          </a:p>
          <a:p>
            <a:endParaRPr lang="en-US" altLang="ja-JP"/>
          </a:p>
          <a:p>
            <a:pPr algn="just"/>
            <a:r>
              <a:rPr lang="en-US" altLang="ja-JP" sz="2000">
                <a:latin typeface="ＭＳ Ｐゴシック" panose="020B0600070205080204" pitchFamily="34" charset="-128"/>
              </a:rPr>
              <a:t>(</a:t>
            </a:r>
            <a:r>
              <a:rPr lang="ja-JP" altLang="en-US" sz="2000">
                <a:latin typeface="ＭＳ Ｐゴシック" panose="020B0600070205080204" pitchFamily="34" charset="-128"/>
              </a:rPr>
              <a:t>１</a:t>
            </a:r>
            <a:r>
              <a:rPr lang="en-US" altLang="ja-JP" sz="2000">
                <a:latin typeface="ＭＳ Ｐゴシック" panose="020B0600070205080204" pitchFamily="34" charset="-128"/>
              </a:rPr>
              <a:t>) </a:t>
            </a:r>
            <a:r>
              <a:rPr lang="ja-JP" altLang="en-US" sz="2000">
                <a:latin typeface="ＭＳ Ｐゴシック" panose="020B0600070205080204" pitchFamily="34" charset="-128"/>
              </a:rPr>
              <a:t>感染防止対策加算は、第２部通則７に規定する</a:t>
            </a:r>
            <a:r>
              <a:rPr lang="ja-JP" altLang="en-US" sz="2000">
                <a:solidFill>
                  <a:srgbClr val="FF0000"/>
                </a:solidFill>
                <a:latin typeface="ＭＳ Ｐゴシック" panose="020B0600070205080204" pitchFamily="34" charset="-128"/>
              </a:rPr>
              <a:t>院内感染防止対策</a:t>
            </a:r>
            <a:r>
              <a:rPr lang="ja-JP" altLang="en-US" sz="2000">
                <a:latin typeface="ＭＳ Ｐゴシック" panose="020B0600070205080204" pitchFamily="34" charset="-128"/>
              </a:rPr>
              <a:t>を行った上で、更に</a:t>
            </a:r>
            <a:r>
              <a:rPr lang="ja-JP" altLang="en-US" sz="2000">
                <a:solidFill>
                  <a:srgbClr val="FF0000"/>
                </a:solidFill>
                <a:latin typeface="ＭＳ Ｐゴシック" panose="020B0600070205080204" pitchFamily="34" charset="-128"/>
              </a:rPr>
              <a:t>院内に感染制御のチームを設置</a:t>
            </a:r>
            <a:r>
              <a:rPr lang="ja-JP" altLang="en-US" sz="2000">
                <a:latin typeface="ＭＳ Ｐゴシック" panose="020B0600070205080204" pitchFamily="34" charset="-128"/>
              </a:rPr>
              <a:t>し、</a:t>
            </a:r>
            <a:r>
              <a:rPr lang="ja-JP" altLang="en-US" sz="2000">
                <a:solidFill>
                  <a:srgbClr val="FF0000"/>
                </a:solidFill>
                <a:latin typeface="ＭＳ Ｐゴシック" panose="020B0600070205080204" pitchFamily="34" charset="-128"/>
              </a:rPr>
              <a:t>院内感染状況の把握、抗菌薬の適正使用、職員の感染防止等を行う</a:t>
            </a:r>
            <a:r>
              <a:rPr lang="ja-JP" altLang="en-US" sz="2000">
                <a:latin typeface="ＭＳ Ｐゴシック" panose="020B0600070205080204" pitchFamily="34" charset="-128"/>
              </a:rPr>
              <a:t>ことで</a:t>
            </a:r>
            <a:r>
              <a:rPr lang="ja-JP" altLang="en-US" sz="2000">
                <a:solidFill>
                  <a:srgbClr val="FF0000"/>
                </a:solidFill>
                <a:latin typeface="ＭＳ Ｐゴシック" panose="020B0600070205080204" pitchFamily="34" charset="-128"/>
              </a:rPr>
              <a:t>院内感染防止</a:t>
            </a:r>
            <a:r>
              <a:rPr lang="ja-JP" altLang="en-US" sz="2000">
                <a:latin typeface="ＭＳ Ｐゴシック" panose="020B0600070205080204" pitchFamily="34" charset="-128"/>
              </a:rPr>
              <a:t>を行うことを評価するものであり、当該保険医療機関に入院している患者について、入院期間中１回に限り、入院初日に算定する。なお、ここでいう入院初日とは、第２部通則５に規定する起算日のことをいい、入院期間が通算される再入院の初日は算定できない。</a:t>
            </a:r>
            <a:endParaRPr lang="en-US" altLang="ja-JP" sz="2000">
              <a:latin typeface="ＭＳ Ｐゴシック" panose="020B0600070205080204" pitchFamily="34" charset="-128"/>
            </a:endParaRPr>
          </a:p>
          <a:p>
            <a:pPr algn="just"/>
            <a:endParaRPr lang="ja-JP" altLang="en-US" sz="2000">
              <a:latin typeface="ＭＳ Ｐゴシック" panose="020B0600070205080204" pitchFamily="34" charset="-128"/>
            </a:endParaRPr>
          </a:p>
          <a:p>
            <a:r>
              <a:rPr lang="en-US" altLang="ja-JP" sz="2000">
                <a:latin typeface="ＭＳ Ｐゴシック" panose="020B0600070205080204" pitchFamily="34" charset="-128"/>
              </a:rPr>
              <a:t>(</a:t>
            </a:r>
            <a:r>
              <a:rPr lang="ja-JP" altLang="en-US" sz="2000">
                <a:latin typeface="ＭＳ Ｐゴシック" panose="020B0600070205080204" pitchFamily="34" charset="-128"/>
              </a:rPr>
              <a:t>２</a:t>
            </a:r>
            <a:r>
              <a:rPr lang="en-US" altLang="ja-JP" sz="2000">
                <a:latin typeface="ＭＳ Ｐゴシック" panose="020B0600070205080204" pitchFamily="34" charset="-128"/>
              </a:rPr>
              <a:t>) </a:t>
            </a:r>
            <a:r>
              <a:rPr lang="ja-JP" altLang="en-US" sz="2000">
                <a:latin typeface="ＭＳ Ｐゴシック" panose="020B0600070205080204" pitchFamily="34" charset="-128"/>
              </a:rPr>
              <a:t>感染制御チームは以下の業務を行うものとする。</a:t>
            </a:r>
            <a:br>
              <a:rPr lang="ja-JP" altLang="en-US" sz="2000">
                <a:latin typeface="ＭＳ Ｐゴシック" panose="020B0600070205080204" pitchFamily="34" charset="-128"/>
              </a:rPr>
            </a:br>
            <a:endParaRPr lang="en-US" altLang="ja-JP" sz="2000">
              <a:latin typeface="ＭＳ Ｐゴシック" panose="020B0600070205080204" pitchFamily="34" charset="-128"/>
            </a:endParaRPr>
          </a:p>
          <a:p>
            <a:pPr algn="just"/>
            <a:r>
              <a:rPr lang="ja-JP" altLang="en-US" sz="2000">
                <a:latin typeface="ＭＳ Ｐゴシック" panose="020B0600070205080204" pitchFamily="34" charset="-128"/>
              </a:rPr>
              <a:t>ア </a:t>
            </a:r>
            <a:r>
              <a:rPr lang="ja-JP" altLang="en-US" sz="2000">
                <a:solidFill>
                  <a:srgbClr val="FF0000"/>
                </a:solidFill>
                <a:latin typeface="ＭＳ Ｐゴシック" panose="020B0600070205080204" pitchFamily="34" charset="-128"/>
              </a:rPr>
              <a:t>感染制御チームは、１週間に１回程度、定期的に院内を巡回</a:t>
            </a:r>
            <a:r>
              <a:rPr lang="ja-JP" altLang="en-US" sz="2000">
                <a:latin typeface="ＭＳ Ｐゴシック" panose="020B0600070205080204" pitchFamily="34" charset="-128"/>
              </a:rPr>
              <a:t>し、院内感染事例の把握を行うとともに、</a:t>
            </a:r>
            <a:r>
              <a:rPr lang="ja-JP" altLang="en-US" sz="2000">
                <a:solidFill>
                  <a:srgbClr val="FF0000"/>
                </a:solidFill>
                <a:latin typeface="ＭＳ Ｐゴシック" panose="020B0600070205080204" pitchFamily="34" charset="-128"/>
              </a:rPr>
              <a:t>院内感染防止対策の実施状況の把握・指導</a:t>
            </a:r>
            <a:r>
              <a:rPr lang="ja-JP" altLang="en-US" sz="2000">
                <a:latin typeface="ＭＳ Ｐゴシック" panose="020B0600070205080204" pitchFamily="34" charset="-128"/>
              </a:rPr>
              <a:t>を行う。また、院内感染事例、院内感染の発生率に関するサーベイランス等の情報を分析、評価し、効率的な感染対策に役立てる。院内感染の増加が確認された場合には病棟ラウンドの所見及びサーベイランスデータ等を基に改善策を講じる。巡回、院内感染に関する情報を記録に残す。</a:t>
            </a:r>
            <a:endParaRPr lang="en-US" altLang="ja-JP" sz="2000">
              <a:latin typeface="ＭＳ Ｐゴシック" panose="020B0600070205080204" pitchFamily="34" charset="-128"/>
            </a:endParaRPr>
          </a:p>
          <a:p>
            <a:pPr algn="just"/>
            <a:endParaRPr lang="en-US" altLang="ja-JP" sz="2000">
              <a:latin typeface="ＭＳ Ｐゴシック" panose="020B0600070205080204" pitchFamily="34" charset="-128"/>
            </a:endParaRPr>
          </a:p>
          <a:p>
            <a:pPr lvl="1" algn="just"/>
            <a:r>
              <a:rPr lang="ja-JP" altLang="en-US" sz="2000">
                <a:latin typeface="ＭＳ Ｐゴシック" panose="020B0600070205080204" pitchFamily="34" charset="-128"/>
              </a:rPr>
              <a:t>イ 感染防止対策チームは</a:t>
            </a:r>
            <a:r>
              <a:rPr lang="ja-JP" altLang="en-US" sz="2000">
                <a:solidFill>
                  <a:srgbClr val="FF0000"/>
                </a:solidFill>
                <a:latin typeface="ＭＳ Ｐゴシック" panose="020B0600070205080204" pitchFamily="34" charset="-128"/>
              </a:rPr>
              <a:t>微生物学的検査を適宜利用し、抗菌薬の適正使用を推進</a:t>
            </a:r>
            <a:r>
              <a:rPr lang="ja-JP" altLang="en-US" sz="2000">
                <a:latin typeface="ＭＳ Ｐゴシック" panose="020B0600070205080204" pitchFamily="34" charset="-128"/>
              </a:rPr>
              <a:t>する。バンコマイシン等の抗ＭＲＳＡ薬及び広域抗菌薬等の使用に際して届出制又は許可制をとり、投与量、投与期間の把握を行い、臨床上問題となると判断した場合には、投与方法の適正化をはかる。</a:t>
            </a:r>
            <a:br>
              <a:rPr lang="ja-JP" altLang="en-US" sz="2000">
                <a:latin typeface="ＭＳ Ｐゴシック" panose="020B0600070205080204" pitchFamily="34" charset="-128"/>
              </a:rPr>
            </a:br>
            <a:endParaRPr lang="en-US" altLang="ja-JP" sz="2000">
              <a:latin typeface="ＭＳ Ｐゴシック" panose="020B0600070205080204" pitchFamily="34" charset="-128"/>
            </a:endParaRPr>
          </a:p>
          <a:p>
            <a:pPr lvl="1" algn="just"/>
            <a:r>
              <a:rPr lang="ja-JP" altLang="en-US" sz="2000">
                <a:latin typeface="ＭＳ Ｐゴシック" panose="020B0600070205080204" pitchFamily="34" charset="-128"/>
              </a:rPr>
              <a:t>ウ 感染制御チームは院内感染対策を目的とした職員の研修を行う。また院内感染に関するマニュアルを作成し、職員がそのマニュアルを遵守していることを巡回時に確認する。</a:t>
            </a:r>
          </a:p>
        </p:txBody>
      </p:sp>
      <p:sp>
        <p:nvSpPr>
          <p:cNvPr id="32770" name="正方形/長方形 2">
            <a:extLst>
              <a:ext uri="{FF2B5EF4-FFF2-40B4-BE49-F238E27FC236}">
                <a16:creationId xmlns:a16="http://schemas.microsoft.com/office/drawing/2014/main" id="{AF08865A-5479-0A21-B6FA-E48763B68BBD}"/>
              </a:ext>
            </a:extLst>
          </p:cNvPr>
          <p:cNvSpPr>
            <a:spLocks noChangeArrowheads="1"/>
          </p:cNvSpPr>
          <p:nvPr/>
        </p:nvSpPr>
        <p:spPr bwMode="auto">
          <a:xfrm>
            <a:off x="9296400" y="6534150"/>
            <a:ext cx="2790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800"/>
              <a:t>厚生労働省平成</a:t>
            </a:r>
            <a:r>
              <a:rPr lang="en-US" altLang="ja-JP" sz="800"/>
              <a:t>26</a:t>
            </a:r>
            <a:r>
              <a:rPr lang="ja-JP" altLang="en-US" sz="800"/>
              <a:t>年度　診療報酬改定資料を引用・改変</a:t>
            </a:r>
          </a:p>
        </p:txBody>
      </p:sp>
      <p:sp>
        <p:nvSpPr>
          <p:cNvPr id="4" name="正方形/長方形 3">
            <a:extLst>
              <a:ext uri="{FF2B5EF4-FFF2-40B4-BE49-F238E27FC236}">
                <a16:creationId xmlns:a16="http://schemas.microsoft.com/office/drawing/2014/main" id="{90F76190-46CC-B42D-D20B-55427D50426E}"/>
              </a:ext>
            </a:extLst>
          </p:cNvPr>
          <p:cNvSpPr/>
          <p:nvPr/>
        </p:nvSpPr>
        <p:spPr>
          <a:xfrm>
            <a:off x="8858039" y="88368"/>
            <a:ext cx="3432350" cy="523220"/>
          </a:xfrm>
          <a:prstGeom prst="rect">
            <a:avLst/>
          </a:prstGeom>
          <a:noFill/>
        </p:spPr>
        <p:txBody>
          <a:bodyPr wrap="none">
            <a:spAutoFit/>
          </a:bodyPr>
          <a:lstStyle/>
          <a:p>
            <a:pPr algn="ctr" fontAlgn="auto">
              <a:spcBef>
                <a:spcPts val="0"/>
              </a:spcBef>
              <a:spcAft>
                <a:spcPts val="0"/>
              </a:spcAft>
              <a:defRPr/>
            </a:pP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ＭＳ Ｐゴシック" panose="020B0600070205080204" pitchFamily="50" charset="-128"/>
                <a:ea typeface="ＭＳ Ｐゴシック" panose="020B0600070205080204" pitchFamily="50" charset="-128"/>
              </a:rPr>
              <a:t>（</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ヒラギノ角ゴ Pro W3"/>
                <a:ea typeface="+mn-ea"/>
              </a:rPr>
              <a:t>入院基本料等加算</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ea typeface="+mn-ea"/>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94CF084C-D950-9148-0434-3CC919DF30A4}"/>
              </a:ext>
            </a:extLst>
          </p:cNvPr>
          <p:cNvSpPr/>
          <p:nvPr/>
        </p:nvSpPr>
        <p:spPr>
          <a:xfrm>
            <a:off x="292100" y="222250"/>
            <a:ext cx="11607800" cy="5324475"/>
          </a:xfrm>
          <a:prstGeom prst="rect">
            <a:avLst/>
          </a:prstGeom>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3200">
                <a:solidFill>
                  <a:schemeClr val="accent1"/>
                </a:solidFill>
                <a:effectLst>
                  <a:outerShdw blurRad="38100" dist="38100" dir="2700000" algn="tl">
                    <a:srgbClr val="C0C0C0"/>
                  </a:outerShdw>
                </a:effectLst>
              </a:rPr>
              <a:t>薬剤管理指導料</a:t>
            </a:r>
            <a:endParaRPr lang="en-US" altLang="ja-JP" sz="3200">
              <a:solidFill>
                <a:schemeClr val="accent1"/>
              </a:solidFill>
              <a:effectLst>
                <a:outerShdw blurRad="38100" dist="38100" dir="2700000" algn="tl">
                  <a:srgbClr val="C0C0C0"/>
                </a:outerShdw>
              </a:effectLst>
            </a:endParaRPr>
          </a:p>
          <a:p>
            <a:endParaRPr lang="en-US" altLang="ja-JP" sz="2800"/>
          </a:p>
          <a:p>
            <a:r>
              <a:rPr lang="en-US" altLang="ja-JP" sz="2800"/>
              <a:t>(</a:t>
            </a:r>
            <a:r>
              <a:rPr lang="ja-JP" altLang="en-US" sz="2800"/>
              <a:t>１</a:t>
            </a:r>
            <a:r>
              <a:rPr lang="en-US" altLang="ja-JP" sz="2800"/>
              <a:t>) </a:t>
            </a:r>
            <a:r>
              <a:rPr lang="ja-JP" altLang="en-US" sz="2800"/>
              <a:t>薬剤管理指導料は、当該保険医療機関の</a:t>
            </a:r>
            <a:r>
              <a:rPr lang="ja-JP" altLang="en-US" sz="2800">
                <a:solidFill>
                  <a:srgbClr val="FF0000"/>
                </a:solidFill>
              </a:rPr>
              <a:t>薬剤師が</a:t>
            </a:r>
            <a:r>
              <a:rPr lang="ja-JP" altLang="en-US" sz="2800"/>
              <a:t>医師の同意を得て</a:t>
            </a:r>
            <a:r>
              <a:rPr lang="ja-JP" altLang="en-US" sz="2800">
                <a:solidFill>
                  <a:srgbClr val="FF0000"/>
                </a:solidFill>
              </a:rPr>
              <a:t>薬剤管理指導記録に基づき、直接服薬指導、服薬支援その他の薬学的管理指導</a:t>
            </a:r>
            <a:r>
              <a:rPr lang="ja-JP" altLang="en-US" sz="2800"/>
              <a:t>（処方された薬剤の投与量、投与方法、投与速度、相互作用、重複投薬、配合変化、配合禁忌等に関する確認並びに患者の状態を適宜確認することによる効果、副作用等に関する状況把握を含む。）を行った場合に週１回に限り算定できる。</a:t>
            </a:r>
            <a:endParaRPr lang="en-US" altLang="ja-JP" sz="2800"/>
          </a:p>
          <a:p>
            <a:endParaRPr lang="en-US" altLang="ja-JP" sz="2800"/>
          </a:p>
          <a:p>
            <a:r>
              <a:rPr lang="ja-JP" altLang="en-US" sz="2800"/>
              <a:t>ただし、本指導料を算定する日の間隔は６日以上とし、薬剤管理指導料の「１」を算定する場合にあっては、薬学的管理指導により把握した必要な情報を速やかに医師に提供するものとする。</a:t>
            </a:r>
          </a:p>
        </p:txBody>
      </p:sp>
      <p:sp>
        <p:nvSpPr>
          <p:cNvPr id="33794" name="正方形/長方形 3">
            <a:extLst>
              <a:ext uri="{FF2B5EF4-FFF2-40B4-BE49-F238E27FC236}">
                <a16:creationId xmlns:a16="http://schemas.microsoft.com/office/drawing/2014/main" id="{93E9368B-EAD2-44A6-6F6E-70F3A9F0E5FD}"/>
              </a:ext>
            </a:extLst>
          </p:cNvPr>
          <p:cNvSpPr>
            <a:spLocks noChangeArrowheads="1"/>
          </p:cNvSpPr>
          <p:nvPr/>
        </p:nvSpPr>
        <p:spPr bwMode="auto">
          <a:xfrm>
            <a:off x="0" y="6642100"/>
            <a:ext cx="2790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800"/>
              <a:t>厚生労働省平成</a:t>
            </a:r>
            <a:r>
              <a:rPr lang="en-US" altLang="ja-JP" sz="800"/>
              <a:t>26</a:t>
            </a:r>
            <a:r>
              <a:rPr lang="ja-JP" altLang="en-US" sz="800"/>
              <a:t>年度　診療報酬改定資料を引用・改変</a:t>
            </a:r>
          </a:p>
        </p:txBody>
      </p:sp>
      <p:pic>
        <p:nvPicPr>
          <p:cNvPr id="33795" name="図 1">
            <a:extLst>
              <a:ext uri="{FF2B5EF4-FFF2-40B4-BE49-F238E27FC236}">
                <a16:creationId xmlns:a16="http://schemas.microsoft.com/office/drawing/2014/main" id="{E530218D-371E-288A-29F2-9083DEC2B0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71075" y="5118100"/>
            <a:ext cx="23209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994AE341-9652-A9B0-52EC-F53657E32F40}"/>
              </a:ext>
            </a:extLst>
          </p:cNvPr>
          <p:cNvSpPr/>
          <p:nvPr/>
        </p:nvSpPr>
        <p:spPr>
          <a:xfrm>
            <a:off x="6963509" y="88368"/>
            <a:ext cx="5770112" cy="523220"/>
          </a:xfrm>
          <a:prstGeom prst="rect">
            <a:avLst/>
          </a:prstGeom>
          <a:noFill/>
        </p:spPr>
        <p:txBody>
          <a:bodyPr>
            <a:spAutoFit/>
          </a:bodyPr>
          <a:lstStyle/>
          <a:p>
            <a:pPr algn="ctr" fontAlgn="auto">
              <a:spcBef>
                <a:spcPts val="0"/>
              </a:spcBef>
              <a:spcAft>
                <a:spcPts val="0"/>
              </a:spcAft>
              <a:defRPr/>
            </a:pP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ＭＳ Ｐゴシック" panose="020B0600070205080204" pitchFamily="50" charset="-128"/>
                <a:ea typeface="ＭＳ Ｐゴシック" panose="020B0600070205080204" pitchFamily="50" charset="-128"/>
              </a:rPr>
              <a:t>（</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ヒラギノ角ゴ Pro W3"/>
                <a:ea typeface="+mn-ea"/>
              </a:rPr>
              <a:t>特掲診療料</a:t>
            </a:r>
            <a:r>
              <a:rPr lang="en-US" altLang="ja-JP"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ヒラギノ角ゴ Pro W3"/>
                <a:ea typeface="+mn-ea"/>
              </a:rPr>
              <a:t>-</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ヒラギノ角ゴ Pro W3"/>
                <a:ea typeface="+mn-ea"/>
              </a:rPr>
              <a:t>医学管理料</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ea typeface="+mn-ea"/>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E4E1F8F-6216-56CF-A436-A2D88704A49D}"/>
              </a:ext>
            </a:extLst>
          </p:cNvPr>
          <p:cNvSpPr/>
          <p:nvPr/>
        </p:nvSpPr>
        <p:spPr>
          <a:xfrm>
            <a:off x="323850" y="171450"/>
            <a:ext cx="11525250" cy="7110413"/>
          </a:xfrm>
          <a:prstGeom prst="rect">
            <a:avLst/>
          </a:prstGeom>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3200">
                <a:solidFill>
                  <a:schemeClr val="accent1"/>
                </a:solidFill>
                <a:effectLst>
                  <a:outerShdw blurRad="38100" dist="38100" dir="2700000" algn="tl">
                    <a:srgbClr val="C0C0C0"/>
                  </a:outerShdw>
                </a:effectLst>
              </a:rPr>
              <a:t>がん患者指導管理料３</a:t>
            </a:r>
            <a:endParaRPr lang="en-US" altLang="ja-JP" sz="3200">
              <a:solidFill>
                <a:schemeClr val="accent1"/>
              </a:solidFill>
              <a:effectLst>
                <a:outerShdw blurRad="38100" dist="38100" dir="2700000" algn="tl">
                  <a:srgbClr val="C0C0C0"/>
                </a:outerShdw>
              </a:effectLst>
            </a:endParaRPr>
          </a:p>
          <a:p>
            <a:endParaRPr lang="en-US" altLang="ja-JP" sz="3200"/>
          </a:p>
          <a:p>
            <a:pPr algn="just"/>
            <a:r>
              <a:rPr lang="ja-JP" altLang="en-US" sz="2000"/>
              <a:t>ア）悪性腫瘍と診断された患者のうち、抗悪性腫瘍剤を投薬又は注射されている者（予定を含む。）に対して、患者の心理状態に十分配慮された環境で、がん診療の経験を有する医師又は</a:t>
            </a:r>
            <a:r>
              <a:rPr lang="ja-JP" altLang="en-US" sz="2000">
                <a:solidFill>
                  <a:srgbClr val="FF0000"/>
                </a:solidFill>
              </a:rPr>
              <a:t>抗悪性腫瘍剤に係る業務に従事した経験を有する専任の薬剤師</a:t>
            </a:r>
            <a:r>
              <a:rPr lang="ja-JP" altLang="en-US" sz="2000"/>
              <a:t>が適宜必要に応じてその他の職種と共同して、抗悪性腫瘍剤の投薬若しくは注射の開始日前</a:t>
            </a:r>
            <a:r>
              <a:rPr lang="en-US" altLang="ja-JP" sz="2000"/>
              <a:t>30</a:t>
            </a:r>
            <a:r>
              <a:rPr lang="ja-JP" altLang="en-US" sz="2000"/>
              <a:t>日以内、又は投薬若しくは注射をしている期間に限り、</a:t>
            </a:r>
            <a:r>
              <a:rPr lang="ja-JP" altLang="en-US" sz="2000">
                <a:solidFill>
                  <a:srgbClr val="FF0000"/>
                </a:solidFill>
              </a:rPr>
              <a:t>薬剤の効能・効果、服用方法、投与計画、副作用の種類とその対策、日常生活での注意点、副作用に対応する薬剤や医療用麻薬等の使い方、他の薬を服用している場合は薬物相互作用等について文書により説明を行った場合に算定</a:t>
            </a:r>
            <a:r>
              <a:rPr lang="ja-JP" altLang="en-US" sz="2000"/>
              <a:t>する。</a:t>
            </a:r>
            <a:endParaRPr lang="en-US" altLang="ja-JP" sz="2000"/>
          </a:p>
          <a:p>
            <a:pPr algn="just">
              <a:buFont typeface="Arial" panose="020B0604020202020204" pitchFamily="34" charset="0"/>
              <a:buChar char="•"/>
            </a:pPr>
            <a:endParaRPr lang="en-US" altLang="ja-JP" sz="2000"/>
          </a:p>
          <a:p>
            <a:pPr algn="just"/>
            <a:r>
              <a:rPr lang="ja-JP" altLang="en-US" sz="2000"/>
              <a:t>イ）薬剤師が実施した場合は、アに加えて、</a:t>
            </a:r>
            <a:r>
              <a:rPr lang="ja-JP" altLang="en-US" sz="2000">
                <a:solidFill>
                  <a:srgbClr val="FF0000"/>
                </a:solidFill>
              </a:rPr>
              <a:t>指導を行った薬剤師が、抗悪性腫瘍剤による副作用の評価を行い、当該患者の診療を担当する医師に対して、指導内容、過去の治療歴に関する患者情報（患者の投薬歴、副作用歴、アレルギー歴等）、抗悪性腫瘍剤の副作用の有無、服薬状況、患者の不安の有無等について情報提供するとともに、必要に応じて、副作用に対応する薬剤、医療用麻薬等又は抗悪性腫瘍剤の処方に関する提案等を行わなければならない。</a:t>
            </a:r>
            <a:endParaRPr lang="en-US" altLang="ja-JP" sz="2000">
              <a:solidFill>
                <a:srgbClr val="FF0000"/>
              </a:solidFill>
            </a:endParaRPr>
          </a:p>
          <a:p>
            <a:pPr algn="just"/>
            <a:endParaRPr lang="en-US" altLang="ja-JP" sz="2000">
              <a:solidFill>
                <a:srgbClr val="FF0000"/>
              </a:solidFill>
            </a:endParaRPr>
          </a:p>
          <a:p>
            <a:pPr algn="just"/>
            <a:r>
              <a:rPr lang="ja-JP" altLang="en-US" sz="2000"/>
              <a:t>ウ） 指導内容等の要点を診療録又は薬剤管理指導記録に記載すること。</a:t>
            </a:r>
            <a:endParaRPr lang="en-US" altLang="ja-JP" sz="2000"/>
          </a:p>
          <a:p>
            <a:pPr algn="just"/>
            <a:endParaRPr lang="en-US" altLang="ja-JP" sz="2000"/>
          </a:p>
          <a:p>
            <a:pPr algn="just"/>
            <a:r>
              <a:rPr lang="ja-JP" altLang="en-US" sz="2000"/>
              <a:t>エ）患者の十分な理解が得られない場合又は患者の意思が確認できない場合は、算定の対象とならない。また患者を除く家族等にのみ説明を行った場合は算定できない。</a:t>
            </a:r>
          </a:p>
          <a:p>
            <a:pPr algn="just"/>
            <a:br>
              <a:rPr lang="ja-JP" altLang="en-US"/>
            </a:br>
            <a:endParaRPr lang="ja-JP" altLang="en-US"/>
          </a:p>
        </p:txBody>
      </p:sp>
      <p:sp>
        <p:nvSpPr>
          <p:cNvPr id="34818" name="正方形/長方形 2">
            <a:extLst>
              <a:ext uri="{FF2B5EF4-FFF2-40B4-BE49-F238E27FC236}">
                <a16:creationId xmlns:a16="http://schemas.microsoft.com/office/drawing/2014/main" id="{FD5F8F65-4685-68AE-8649-05CACC6B32B0}"/>
              </a:ext>
            </a:extLst>
          </p:cNvPr>
          <p:cNvSpPr>
            <a:spLocks noChangeArrowheads="1"/>
          </p:cNvSpPr>
          <p:nvPr/>
        </p:nvSpPr>
        <p:spPr bwMode="auto">
          <a:xfrm>
            <a:off x="9296400" y="6534150"/>
            <a:ext cx="2790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800"/>
              <a:t>厚生労働省平成</a:t>
            </a:r>
            <a:r>
              <a:rPr lang="en-US" altLang="ja-JP" sz="800"/>
              <a:t>26</a:t>
            </a:r>
            <a:r>
              <a:rPr lang="ja-JP" altLang="en-US" sz="800"/>
              <a:t>年度　診療報酬改定資料を引用・改変</a:t>
            </a:r>
          </a:p>
        </p:txBody>
      </p:sp>
      <p:sp>
        <p:nvSpPr>
          <p:cNvPr id="4" name="正方形/長方形 3">
            <a:extLst>
              <a:ext uri="{FF2B5EF4-FFF2-40B4-BE49-F238E27FC236}">
                <a16:creationId xmlns:a16="http://schemas.microsoft.com/office/drawing/2014/main" id="{3E0A6C95-B624-F6A6-30E8-1C5A53E4BAE5}"/>
              </a:ext>
            </a:extLst>
          </p:cNvPr>
          <p:cNvSpPr/>
          <p:nvPr/>
        </p:nvSpPr>
        <p:spPr>
          <a:xfrm>
            <a:off x="3915508" y="88368"/>
            <a:ext cx="8818113" cy="523220"/>
          </a:xfrm>
          <a:prstGeom prst="rect">
            <a:avLst/>
          </a:prstGeom>
          <a:noFill/>
        </p:spPr>
        <p:txBody>
          <a:bodyPr>
            <a:spAutoFit/>
          </a:bodyPr>
          <a:lstStyle/>
          <a:p>
            <a:pPr algn="ctr" fontAlgn="auto">
              <a:spcBef>
                <a:spcPts val="0"/>
              </a:spcBef>
              <a:spcAft>
                <a:spcPts val="0"/>
              </a:spcAft>
              <a:defRPr/>
            </a:pP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ＭＳ Ｐゴシック" panose="020B0600070205080204" pitchFamily="50" charset="-128"/>
                <a:ea typeface="ＭＳ Ｐゴシック" panose="020B0600070205080204" pitchFamily="50" charset="-128"/>
              </a:rPr>
              <a:t>（</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ヒラギノ角ゴ Pro W3"/>
                <a:ea typeface="+mn-ea"/>
              </a:rPr>
              <a:t>特掲診療料</a:t>
            </a:r>
            <a:r>
              <a:rPr lang="en-US" altLang="ja-JP"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ヒラギノ角ゴ Pro W3"/>
                <a:ea typeface="+mn-ea"/>
              </a:rPr>
              <a:t>-</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ヒラギノ角ゴ Pro W3"/>
                <a:ea typeface="+mn-ea"/>
              </a:rPr>
              <a:t>医学管理等</a:t>
            </a:r>
            <a:r>
              <a:rPr lang="en-US" altLang="ja-JP"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ヒラギノ角ゴ Pro W3"/>
                <a:ea typeface="+mn-ea"/>
              </a:rPr>
              <a:t>-</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ヒラギノ角ゴ Pro W3"/>
                <a:ea typeface="+mn-ea"/>
              </a:rPr>
              <a:t>特定疾患治療管理料</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ea typeface="+mn-ea"/>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37BB6E0-B7D4-C100-3A68-65E340C0E9BC}"/>
              </a:ext>
            </a:extLst>
          </p:cNvPr>
          <p:cNvSpPr/>
          <p:nvPr/>
        </p:nvSpPr>
        <p:spPr>
          <a:xfrm>
            <a:off x="317500" y="279400"/>
            <a:ext cx="11769725" cy="5786438"/>
          </a:xfrm>
          <a:prstGeom prst="rect">
            <a:avLst/>
          </a:prstGeom>
        </p:spPr>
        <p:txBody>
          <a:bodyPr>
            <a:spAutoFit/>
          </a:bodyPr>
          <a:lstStyle/>
          <a:p>
            <a:pPr fontAlgn="auto">
              <a:spcBef>
                <a:spcPts val="0"/>
              </a:spcBef>
              <a:spcAft>
                <a:spcPts val="0"/>
              </a:spcAft>
              <a:defRPr/>
            </a:pPr>
            <a:r>
              <a:rPr lang="ja-JP" altLang="en-US" sz="3200" dirty="0">
                <a:ln w="0"/>
                <a:solidFill>
                  <a:schemeClr val="accent1"/>
                </a:solidFill>
                <a:effectLst>
                  <a:outerShdw blurRad="38100" dist="25400" dir="5400000" algn="ctr" rotWithShape="0">
                    <a:srgbClr val="6E747A">
                      <a:alpha val="43000"/>
                    </a:srgbClr>
                  </a:outerShdw>
                </a:effectLst>
                <a:latin typeface="Arial Serif"/>
                <a:ea typeface="+mn-ea"/>
              </a:rPr>
              <a:t>無菌製剤処理料</a:t>
            </a:r>
            <a:endParaRPr lang="en-US" altLang="ja-JP" sz="3200" dirty="0">
              <a:ln w="0"/>
              <a:solidFill>
                <a:schemeClr val="accent1"/>
              </a:solidFill>
              <a:effectLst>
                <a:outerShdw blurRad="38100" dist="25400" dir="5400000" algn="ctr" rotWithShape="0">
                  <a:srgbClr val="6E747A">
                    <a:alpha val="43000"/>
                  </a:srgbClr>
                </a:outerShdw>
              </a:effectLst>
              <a:latin typeface="Arial Serif"/>
              <a:ea typeface="+mn-ea"/>
            </a:endParaRPr>
          </a:p>
          <a:p>
            <a:pPr indent="361950" fontAlgn="auto">
              <a:spcBef>
                <a:spcPts val="0"/>
              </a:spcBef>
              <a:spcAft>
                <a:spcPts val="0"/>
              </a:spcAft>
              <a:defRPr/>
            </a:pPr>
            <a:br>
              <a:rPr lang="ja-JP" altLang="en-US" dirty="0">
                <a:solidFill>
                  <a:srgbClr val="333333"/>
                </a:solidFill>
                <a:latin typeface="Arial Serif"/>
                <a:ea typeface="+mn-ea"/>
              </a:rPr>
            </a:br>
            <a:r>
              <a:rPr lang="en-US" altLang="ja-JP" sz="2000" dirty="0">
                <a:latin typeface="+mn-lt"/>
                <a:ea typeface="+mn-ea"/>
              </a:rPr>
              <a:t>(</a:t>
            </a:r>
            <a:r>
              <a:rPr lang="ja-JP" altLang="en-US" sz="2000" dirty="0">
                <a:latin typeface="+mn-lt"/>
                <a:ea typeface="+mn-ea"/>
              </a:rPr>
              <a:t>１</a:t>
            </a:r>
            <a:r>
              <a:rPr lang="en-US" altLang="ja-JP" sz="2000" dirty="0">
                <a:latin typeface="+mn-lt"/>
                <a:ea typeface="+mn-ea"/>
              </a:rPr>
              <a:t>) </a:t>
            </a:r>
            <a:r>
              <a:rPr lang="ja-JP" altLang="en-US" sz="2000" dirty="0">
                <a:latin typeface="+mn-lt"/>
                <a:ea typeface="+mn-ea"/>
              </a:rPr>
              <a:t>無菌製剤処理とは</a:t>
            </a:r>
            <a:r>
              <a:rPr lang="ja-JP" altLang="en-US" sz="2000" dirty="0">
                <a:solidFill>
                  <a:srgbClr val="FF0000"/>
                </a:solidFill>
                <a:latin typeface="+mn-lt"/>
                <a:ea typeface="+mn-ea"/>
              </a:rPr>
              <a:t>、無菌室、クリーンベンチ、安全キャビネット等の</a:t>
            </a:r>
            <a:endParaRPr lang="en-US" altLang="ja-JP" sz="2000" dirty="0">
              <a:solidFill>
                <a:srgbClr val="FF0000"/>
              </a:solidFill>
              <a:latin typeface="+mn-lt"/>
              <a:ea typeface="+mn-ea"/>
            </a:endParaRPr>
          </a:p>
          <a:p>
            <a:pPr indent="361950" fontAlgn="auto">
              <a:spcBef>
                <a:spcPts val="0"/>
              </a:spcBef>
              <a:spcAft>
                <a:spcPts val="0"/>
              </a:spcAft>
              <a:defRPr/>
            </a:pPr>
            <a:r>
              <a:rPr lang="ja-JP" altLang="en-US" sz="2000" dirty="0">
                <a:solidFill>
                  <a:srgbClr val="FF0000"/>
                </a:solidFill>
                <a:latin typeface="+mn-lt"/>
                <a:ea typeface="+mn-ea"/>
              </a:rPr>
              <a:t>無菌環境において、無菌化した器具を用いて、製剤処理</a:t>
            </a:r>
            <a:r>
              <a:rPr lang="ja-JP" altLang="en-US" sz="2000" dirty="0">
                <a:latin typeface="+mn-lt"/>
                <a:ea typeface="+mn-ea"/>
              </a:rPr>
              <a:t>を行うことをいう。</a:t>
            </a:r>
            <a:endParaRPr lang="en-US" altLang="ja-JP" sz="2000" dirty="0">
              <a:latin typeface="+mn-lt"/>
              <a:ea typeface="+mn-ea"/>
            </a:endParaRPr>
          </a:p>
          <a:p>
            <a:pPr marL="361950" fontAlgn="auto">
              <a:spcBef>
                <a:spcPts val="0"/>
              </a:spcBef>
              <a:spcAft>
                <a:spcPts val="0"/>
              </a:spcAft>
              <a:defRPr/>
            </a:pPr>
            <a:br>
              <a:rPr lang="ja-JP" altLang="en-US" sz="2000" dirty="0">
                <a:latin typeface="+mn-lt"/>
                <a:ea typeface="+mn-ea"/>
              </a:rPr>
            </a:br>
            <a:r>
              <a:rPr lang="ja-JP" altLang="en-US" sz="2000" dirty="0">
                <a:latin typeface="+mn-lt"/>
                <a:ea typeface="+mn-ea"/>
              </a:rPr>
              <a:t>無菌製剤処理は、</a:t>
            </a:r>
            <a:r>
              <a:rPr lang="ja-JP" altLang="en-US" sz="2000" dirty="0">
                <a:solidFill>
                  <a:srgbClr val="FF0000"/>
                </a:solidFill>
                <a:latin typeface="+mn-lt"/>
                <a:ea typeface="+mn-ea"/>
              </a:rPr>
              <a:t>常勤の薬剤師が行うと</a:t>
            </a:r>
            <a:r>
              <a:rPr lang="ja-JP" altLang="en-US" sz="2000" dirty="0">
                <a:latin typeface="+mn-lt"/>
                <a:ea typeface="+mn-ea"/>
              </a:rPr>
              <a:t>ともに、その都度、当該処理に</a:t>
            </a:r>
            <a:br>
              <a:rPr lang="en-US" altLang="ja-JP" sz="2000" dirty="0">
                <a:latin typeface="+mn-lt"/>
                <a:ea typeface="+mn-ea"/>
              </a:rPr>
            </a:br>
            <a:r>
              <a:rPr lang="ja-JP" altLang="en-US" sz="2000" dirty="0">
                <a:latin typeface="+mn-lt"/>
                <a:ea typeface="+mn-ea"/>
              </a:rPr>
              <a:t>関する記録を整備し、保管しておくこと。</a:t>
            </a:r>
          </a:p>
          <a:p>
            <a:pPr algn="just" fontAlgn="auto">
              <a:spcBef>
                <a:spcPts val="0"/>
              </a:spcBef>
              <a:spcAft>
                <a:spcPts val="0"/>
              </a:spcAft>
              <a:defRPr/>
            </a:pPr>
            <a:endParaRPr lang="en-US" altLang="ja-JP" sz="2000" dirty="0">
              <a:latin typeface="+mn-lt"/>
              <a:ea typeface="+mn-ea"/>
            </a:endParaRPr>
          </a:p>
          <a:p>
            <a:pPr algn="just" fontAlgn="auto">
              <a:spcBef>
                <a:spcPts val="0"/>
              </a:spcBef>
              <a:spcAft>
                <a:spcPts val="0"/>
              </a:spcAft>
              <a:defRPr/>
            </a:pPr>
            <a:r>
              <a:rPr lang="en-US" altLang="ja-JP" sz="2000" dirty="0">
                <a:latin typeface="+mn-lt"/>
                <a:ea typeface="+mn-ea"/>
              </a:rPr>
              <a:t>(</a:t>
            </a:r>
            <a:r>
              <a:rPr lang="ja-JP" altLang="en-US" sz="2000" dirty="0">
                <a:latin typeface="+mn-lt"/>
                <a:ea typeface="+mn-ea"/>
              </a:rPr>
              <a:t>２</a:t>
            </a:r>
            <a:r>
              <a:rPr lang="en-US" altLang="ja-JP" sz="2000" dirty="0">
                <a:latin typeface="+mn-lt"/>
                <a:ea typeface="+mn-ea"/>
              </a:rPr>
              <a:t>) </a:t>
            </a:r>
            <a:r>
              <a:rPr lang="ja-JP" altLang="en-US" sz="2000" dirty="0">
                <a:latin typeface="+mn-lt"/>
                <a:ea typeface="+mn-ea"/>
              </a:rPr>
              <a:t>無菌製剤処理料１の対象患者は、悪性腫瘍に対して用いる薬剤であって細胞毒性を有するものに関し、</a:t>
            </a:r>
            <a:endParaRPr lang="en-US" altLang="ja-JP" sz="2000" dirty="0">
              <a:latin typeface="+mn-lt"/>
              <a:ea typeface="+mn-ea"/>
            </a:endParaRPr>
          </a:p>
          <a:p>
            <a:pPr marL="361950" algn="just" fontAlgn="auto">
              <a:spcBef>
                <a:spcPts val="0"/>
              </a:spcBef>
              <a:spcAft>
                <a:spcPts val="0"/>
              </a:spcAft>
              <a:defRPr/>
            </a:pPr>
            <a:r>
              <a:rPr lang="ja-JP" altLang="en-US" sz="2000" dirty="0">
                <a:latin typeface="+mn-lt"/>
                <a:ea typeface="+mn-ea"/>
              </a:rPr>
              <a:t>動脈注射、抗悪性腫瘍剤局所持続注入、肝動脈塞栓を伴う抗悪性腫瘍剤肝動脈内注入又は点滴注射が行われる患者であり、この場合において、「悪性腫瘍に対して用いる薬剤であって細胞毒性を有するもの」とは、独立行政法人医薬品医療機器総合機構法（平成</a:t>
            </a:r>
            <a:r>
              <a:rPr lang="en-US" altLang="ja-JP" sz="2000" dirty="0">
                <a:latin typeface="+mn-lt"/>
                <a:ea typeface="+mn-ea"/>
              </a:rPr>
              <a:t>14</a:t>
            </a:r>
            <a:r>
              <a:rPr lang="ja-JP" altLang="en-US" sz="2000" dirty="0">
                <a:latin typeface="+mn-lt"/>
                <a:ea typeface="+mn-ea"/>
              </a:rPr>
              <a:t>年法律第</a:t>
            </a:r>
            <a:r>
              <a:rPr lang="en-US" altLang="ja-JP" sz="2000" dirty="0">
                <a:latin typeface="+mn-lt"/>
                <a:ea typeface="+mn-ea"/>
              </a:rPr>
              <a:t>192</a:t>
            </a:r>
            <a:r>
              <a:rPr lang="ja-JP" altLang="en-US" sz="2000" dirty="0">
                <a:latin typeface="+mn-lt"/>
                <a:ea typeface="+mn-ea"/>
              </a:rPr>
              <a:t>号）第４条第５項第１号の規定に基づき厚生労働大臣が指定した医薬品（平成</a:t>
            </a:r>
            <a:r>
              <a:rPr lang="en-US" altLang="ja-JP" sz="2000" dirty="0">
                <a:latin typeface="+mn-lt"/>
                <a:ea typeface="+mn-ea"/>
              </a:rPr>
              <a:t>16</a:t>
            </a:r>
            <a:r>
              <a:rPr lang="ja-JP" altLang="en-US" sz="2000" dirty="0">
                <a:latin typeface="+mn-lt"/>
                <a:ea typeface="+mn-ea"/>
              </a:rPr>
              <a:t>年厚生労働省告示第</a:t>
            </a:r>
            <a:r>
              <a:rPr lang="en-US" altLang="ja-JP" sz="2000" dirty="0">
                <a:latin typeface="+mn-lt"/>
                <a:ea typeface="+mn-ea"/>
              </a:rPr>
              <a:t>185</a:t>
            </a:r>
            <a:r>
              <a:rPr lang="ja-JP" altLang="en-US" sz="2000" dirty="0">
                <a:latin typeface="+mn-lt"/>
                <a:ea typeface="+mn-ea"/>
              </a:rPr>
              <a:t>号）のうち、悪性腫瘍に対して用いる注射剤をいう。</a:t>
            </a:r>
            <a:endParaRPr lang="en-US" altLang="ja-JP" sz="2000" dirty="0">
              <a:latin typeface="+mn-lt"/>
              <a:ea typeface="+mn-ea"/>
            </a:endParaRPr>
          </a:p>
          <a:p>
            <a:pPr marL="361950" indent="-361950" algn="just" fontAlgn="auto">
              <a:spcBef>
                <a:spcPts val="0"/>
              </a:spcBef>
              <a:spcAft>
                <a:spcPts val="0"/>
              </a:spcAft>
              <a:defRPr/>
            </a:pPr>
            <a:br>
              <a:rPr lang="ja-JP" altLang="en-US" sz="2000" dirty="0">
                <a:latin typeface="+mn-lt"/>
                <a:ea typeface="+mn-ea"/>
              </a:rPr>
            </a:br>
            <a:r>
              <a:rPr lang="ja-JP" altLang="en-US" sz="2000" dirty="0">
                <a:latin typeface="+mn-lt"/>
                <a:ea typeface="+mn-ea"/>
              </a:rPr>
              <a:t>なお、この場合の無菌製剤処理は、常勤の薬剤師が無菌製剤処理を行う薬剤を用いる患者ごとに、</a:t>
            </a:r>
            <a:r>
              <a:rPr lang="ja-JP" altLang="en-US" sz="2000" dirty="0">
                <a:solidFill>
                  <a:srgbClr val="FF0000"/>
                </a:solidFill>
                <a:latin typeface="+mn-lt"/>
                <a:ea typeface="+mn-ea"/>
              </a:rPr>
              <a:t>投与経路、投与速度、投与間隔等の確認</a:t>
            </a:r>
            <a:r>
              <a:rPr lang="ja-JP" altLang="en-US" sz="2000" dirty="0">
                <a:latin typeface="+mn-lt"/>
                <a:ea typeface="+mn-ea"/>
              </a:rPr>
              <a:t>を行った上で行うこととする。また、</a:t>
            </a:r>
            <a:r>
              <a:rPr lang="ja-JP" altLang="en-US" sz="2000" dirty="0">
                <a:solidFill>
                  <a:srgbClr val="FF0000"/>
                </a:solidFill>
                <a:latin typeface="+mn-lt"/>
                <a:ea typeface="+mn-ea"/>
              </a:rPr>
              <a:t>安全キャビネットを用いた無菌環境下で無菌製剤処理を行う</a:t>
            </a:r>
            <a:r>
              <a:rPr lang="ja-JP" altLang="en-US" sz="2000" dirty="0">
                <a:latin typeface="+mn-lt"/>
                <a:ea typeface="+mn-ea"/>
              </a:rPr>
              <a:t>ことが望ましいこと。</a:t>
            </a:r>
          </a:p>
        </p:txBody>
      </p:sp>
      <p:sp>
        <p:nvSpPr>
          <p:cNvPr id="35842" name="正方形/長方形 2">
            <a:extLst>
              <a:ext uri="{FF2B5EF4-FFF2-40B4-BE49-F238E27FC236}">
                <a16:creationId xmlns:a16="http://schemas.microsoft.com/office/drawing/2014/main" id="{EE470FCE-EA65-70DB-B5B4-46130ECB0678}"/>
              </a:ext>
            </a:extLst>
          </p:cNvPr>
          <p:cNvSpPr>
            <a:spLocks noChangeArrowheads="1"/>
          </p:cNvSpPr>
          <p:nvPr/>
        </p:nvSpPr>
        <p:spPr bwMode="auto">
          <a:xfrm>
            <a:off x="9296400" y="6534150"/>
            <a:ext cx="2790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800"/>
              <a:t>厚生労働省平成</a:t>
            </a:r>
            <a:r>
              <a:rPr lang="en-US" altLang="ja-JP" sz="800"/>
              <a:t>26</a:t>
            </a:r>
            <a:r>
              <a:rPr lang="ja-JP" altLang="en-US" sz="800"/>
              <a:t>年度　診療報酬改定資料を引用・改変</a:t>
            </a:r>
          </a:p>
        </p:txBody>
      </p:sp>
      <p:pic>
        <p:nvPicPr>
          <p:cNvPr id="35843" name="図 4">
            <a:extLst>
              <a:ext uri="{FF2B5EF4-FFF2-40B4-BE49-F238E27FC236}">
                <a16:creationId xmlns:a16="http://schemas.microsoft.com/office/drawing/2014/main" id="{98A5883E-3CBB-3157-7280-852295DF8E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01088" y="890588"/>
            <a:ext cx="3455987"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34248029-EC41-6636-264E-8F1BC042B020}"/>
              </a:ext>
            </a:extLst>
          </p:cNvPr>
          <p:cNvSpPr/>
          <p:nvPr/>
        </p:nvSpPr>
        <p:spPr>
          <a:xfrm>
            <a:off x="6963509" y="88368"/>
            <a:ext cx="5770112" cy="523220"/>
          </a:xfrm>
          <a:prstGeom prst="rect">
            <a:avLst/>
          </a:prstGeom>
          <a:noFill/>
        </p:spPr>
        <p:txBody>
          <a:bodyPr>
            <a:spAutoFit/>
          </a:bodyPr>
          <a:lstStyle/>
          <a:p>
            <a:pPr algn="ctr" fontAlgn="auto">
              <a:spcBef>
                <a:spcPts val="0"/>
              </a:spcBef>
              <a:spcAft>
                <a:spcPts val="0"/>
              </a:spcAft>
              <a:defRPr/>
            </a:pP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ＭＳ Ｐゴシック" panose="020B0600070205080204" pitchFamily="50" charset="-128"/>
                <a:ea typeface="ＭＳ Ｐゴシック" panose="020B0600070205080204" pitchFamily="50" charset="-128"/>
              </a:rPr>
              <a:t>（</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ヒラギノ角ゴ Pro W3"/>
                <a:ea typeface="+mn-ea"/>
              </a:rPr>
              <a:t>特掲診療料</a:t>
            </a:r>
            <a:r>
              <a:rPr lang="en-US" altLang="ja-JP"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ヒラギノ角ゴ Pro W3"/>
                <a:ea typeface="+mn-ea"/>
              </a:rPr>
              <a:t>-</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ヒラギノ角ゴ Pro W3"/>
                <a:ea typeface="+mn-ea"/>
              </a:rPr>
              <a:t>注射</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ea typeface="+mn-ea"/>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73E8EF5-5C42-B3F5-FA3F-D9A6F1C6BF0F}"/>
              </a:ext>
            </a:extLst>
          </p:cNvPr>
          <p:cNvSpPr/>
          <p:nvPr/>
        </p:nvSpPr>
        <p:spPr>
          <a:xfrm>
            <a:off x="165100" y="176213"/>
            <a:ext cx="11696700" cy="6340475"/>
          </a:xfrm>
          <a:prstGeom prst="rect">
            <a:avLst/>
          </a:prstGeom>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3200">
                <a:solidFill>
                  <a:schemeClr val="accent1"/>
                </a:solidFill>
                <a:effectLst>
                  <a:outerShdw blurRad="38100" dist="38100" dir="2700000" algn="tl">
                    <a:srgbClr val="C0C0C0"/>
                  </a:outerShdw>
                </a:effectLst>
              </a:rPr>
              <a:t>外来化学療法加算</a:t>
            </a:r>
            <a:br>
              <a:rPr lang="ja-JP" altLang="en-US"/>
            </a:br>
            <a:endParaRPr lang="en-US" altLang="ja-JP"/>
          </a:p>
          <a:p>
            <a:pPr algn="just"/>
            <a:r>
              <a:rPr lang="en-US" altLang="ja-JP" sz="2000">
                <a:latin typeface="ＭＳ Ｐゴシック" panose="020B0600070205080204" pitchFamily="34" charset="-128"/>
              </a:rPr>
              <a:t>(</a:t>
            </a:r>
            <a:r>
              <a:rPr lang="ja-JP" altLang="en-US" sz="2000">
                <a:latin typeface="ＭＳ Ｐゴシック" panose="020B0600070205080204" pitchFamily="34" charset="-128"/>
              </a:rPr>
              <a:t>１</a:t>
            </a:r>
            <a:r>
              <a:rPr lang="en-US" altLang="ja-JP" sz="2000">
                <a:latin typeface="ＭＳ Ｐゴシック" panose="020B0600070205080204" pitchFamily="34" charset="-128"/>
              </a:rPr>
              <a:t>) </a:t>
            </a:r>
            <a:r>
              <a:rPr lang="ja-JP" altLang="en-US" sz="2000">
                <a:latin typeface="ＭＳ Ｐゴシック" panose="020B0600070205080204" pitchFamily="34" charset="-128"/>
              </a:rPr>
              <a:t>外来化学療法加算については、入院中の患者以外の悪性腫瘍等の患者に対して、抗悪性腫瘍剤等による注射の必要性、副作用、用法・用量、その他の留意点等について</a:t>
            </a:r>
            <a:r>
              <a:rPr lang="ja-JP" altLang="en-US" sz="2000">
                <a:solidFill>
                  <a:srgbClr val="FF0000"/>
                </a:solidFill>
                <a:latin typeface="ＭＳ Ｐゴシック" panose="020B0600070205080204" pitchFamily="34" charset="-128"/>
              </a:rPr>
              <a:t>文書で説明し同意</a:t>
            </a:r>
            <a:r>
              <a:rPr lang="ja-JP" altLang="en-US" sz="2000">
                <a:latin typeface="ＭＳ Ｐゴシック" panose="020B0600070205080204" pitchFamily="34" charset="-128"/>
              </a:rPr>
              <a:t>を得た上で、</a:t>
            </a:r>
            <a:r>
              <a:rPr lang="ja-JP" altLang="en-US" sz="2000">
                <a:solidFill>
                  <a:srgbClr val="FF0000"/>
                </a:solidFill>
                <a:latin typeface="ＭＳ Ｐゴシック" panose="020B0600070205080204" pitchFamily="34" charset="-128"/>
              </a:rPr>
              <a:t>外来化学療法に係る専用室において、悪性腫瘍等の治療を目的として抗悪性腫瘍剤等が投与された場合</a:t>
            </a:r>
            <a:r>
              <a:rPr lang="ja-JP" altLang="en-US" sz="2000">
                <a:latin typeface="ＭＳ Ｐゴシック" panose="020B0600070205080204" pitchFamily="34" charset="-128"/>
              </a:rPr>
              <a:t>に、投与された薬剤に従い、いずれかの主たる加算の所定点数を算定する。</a:t>
            </a:r>
            <a:endParaRPr lang="en-US" altLang="ja-JP" sz="2000">
              <a:latin typeface="ＭＳ Ｐゴシック" panose="020B0600070205080204" pitchFamily="34" charset="-128"/>
            </a:endParaRPr>
          </a:p>
          <a:p>
            <a:pPr algn="just"/>
            <a:endParaRPr lang="en-US" altLang="ja-JP" sz="2000">
              <a:latin typeface="ＭＳ Ｐゴシック" panose="020B0600070205080204" pitchFamily="34" charset="-128"/>
            </a:endParaRPr>
          </a:p>
          <a:p>
            <a:pPr algn="just"/>
            <a:r>
              <a:rPr lang="en-US" altLang="ja-JP" sz="2000">
                <a:latin typeface="ＭＳ Ｐゴシック" panose="020B0600070205080204" pitchFamily="34" charset="-128"/>
              </a:rPr>
              <a:t>(</a:t>
            </a:r>
            <a:r>
              <a:rPr lang="ja-JP" altLang="en-US" sz="2000">
                <a:latin typeface="ＭＳ Ｐゴシック" panose="020B0600070205080204" pitchFamily="34" charset="-128"/>
              </a:rPr>
              <a:t>２</a:t>
            </a:r>
            <a:r>
              <a:rPr lang="en-US" altLang="ja-JP" sz="2000">
                <a:latin typeface="ＭＳ Ｐゴシック" panose="020B0600070205080204" pitchFamily="34" charset="-128"/>
              </a:rPr>
              <a:t>) </a:t>
            </a:r>
            <a:r>
              <a:rPr lang="ja-JP" altLang="en-US" sz="2000">
                <a:latin typeface="ＭＳ Ｐゴシック" panose="020B0600070205080204" pitchFamily="34" charset="-128"/>
              </a:rPr>
              <a:t>外来化学療法加算１を届出た保険医療機関において外来化学療法加算１を算定するにあたり、当該保険医療機関で実施される</a:t>
            </a:r>
            <a:r>
              <a:rPr lang="ja-JP" altLang="en-US" sz="2000">
                <a:solidFill>
                  <a:srgbClr val="FF0000"/>
                </a:solidFill>
                <a:latin typeface="ＭＳ Ｐゴシック" panose="020B0600070205080204" pitchFamily="34" charset="-128"/>
              </a:rPr>
              <a:t>化学療法のレジメン（治療内容）の妥当性を評価し、承認する委員会</a:t>
            </a:r>
            <a:r>
              <a:rPr lang="ja-JP" altLang="en-US" sz="2000">
                <a:latin typeface="ＭＳ Ｐゴシック" panose="020B0600070205080204" pitchFamily="34" charset="-128"/>
              </a:rPr>
              <a:t>（他の保険医療機関と連携し、共同で開催する場合を含む。）</a:t>
            </a:r>
            <a:r>
              <a:rPr lang="ja-JP" altLang="en-US" sz="2000">
                <a:solidFill>
                  <a:srgbClr val="FF0000"/>
                </a:solidFill>
                <a:latin typeface="ＭＳ Ｐゴシック" panose="020B0600070205080204" pitchFamily="34" charset="-128"/>
              </a:rPr>
              <a:t>において、承認され、登録されたレジメンを用いて治療を行ったときのみ算定</a:t>
            </a:r>
            <a:r>
              <a:rPr lang="ja-JP" altLang="en-US" sz="2000">
                <a:latin typeface="ＭＳ Ｐゴシック" panose="020B0600070205080204" pitchFamily="34" charset="-128"/>
              </a:rPr>
              <a:t>でき、それ以外の場合には、外来化学療法加算１及び２は算定できない。</a:t>
            </a:r>
            <a:br>
              <a:rPr lang="ja-JP" altLang="en-US" sz="2000">
                <a:latin typeface="ＭＳ Ｐゴシック" panose="020B0600070205080204" pitchFamily="34" charset="-128"/>
              </a:rPr>
            </a:br>
            <a:endParaRPr lang="en-US" altLang="ja-JP" sz="2000">
              <a:latin typeface="ＭＳ Ｐゴシック" panose="020B0600070205080204" pitchFamily="34" charset="-128"/>
            </a:endParaRPr>
          </a:p>
          <a:p>
            <a:r>
              <a:rPr lang="en-US" altLang="ja-JP" sz="2000">
                <a:latin typeface="ＭＳ Ｐゴシック" panose="020B0600070205080204" pitchFamily="34" charset="-128"/>
              </a:rPr>
              <a:t>(</a:t>
            </a:r>
            <a:r>
              <a:rPr lang="ja-JP" altLang="en-US" sz="2000">
                <a:latin typeface="ＭＳ Ｐゴシック" panose="020B0600070205080204" pitchFamily="34" charset="-128"/>
              </a:rPr>
              <a:t>３</a:t>
            </a:r>
            <a:r>
              <a:rPr lang="en-US" altLang="ja-JP" sz="2000">
                <a:latin typeface="ＭＳ Ｐゴシック" panose="020B0600070205080204" pitchFamily="34" charset="-128"/>
              </a:rPr>
              <a:t>) </a:t>
            </a:r>
            <a:r>
              <a:rPr lang="ja-JP" altLang="en-US" sz="2000">
                <a:latin typeface="ＭＳ Ｐゴシック" panose="020B0600070205080204" pitchFamily="34" charset="-128"/>
              </a:rPr>
              <a:t>外来化学療法加算Ａは、添付文書の「警告」もしくは「重要な基本的注意」欄に、「緊急時に十分対応できる医療施設及び医師のもとで使用すること」又は「</a:t>
            </a:r>
            <a:r>
              <a:rPr lang="en-US" altLang="ja-JP" sz="2000">
                <a:latin typeface="ＭＳ Ｐゴシック" panose="020B0600070205080204" pitchFamily="34" charset="-128"/>
              </a:rPr>
              <a:t>infusion reaction</a:t>
            </a:r>
            <a:r>
              <a:rPr lang="ja-JP" altLang="en-US" sz="2000">
                <a:latin typeface="ＭＳ Ｐゴシック" panose="020B0600070205080204" pitchFamily="34" charset="-128"/>
              </a:rPr>
              <a:t>又はアナフィラキシーショック等が発現する可能性があるため患者の状態を十分に観察すること」等の趣旨が明記されている抗悪性腫瘍剤又はモノクロ</a:t>
            </a:r>
            <a:r>
              <a:rPr lang="en-US" altLang="ja-JP" sz="2000">
                <a:latin typeface="ＭＳ Ｐゴシック" panose="020B0600070205080204" pitchFamily="34" charset="-128"/>
              </a:rPr>
              <a:t>―</a:t>
            </a:r>
            <a:r>
              <a:rPr lang="ja-JP" altLang="en-US" sz="2000">
                <a:latin typeface="ＭＳ Ｐゴシック" panose="020B0600070205080204" pitchFamily="34" charset="-128"/>
              </a:rPr>
              <a:t>ナル抗体製剤などヒトの細胞を規定する分子を特異的に阻害する分子標的薬を、Ｇ０００以外により投与した場合に算定する。</a:t>
            </a:r>
            <a:br>
              <a:rPr lang="ja-JP" altLang="en-US" sz="2000">
                <a:latin typeface="ＭＳ Ｐゴシック" panose="020B0600070205080204" pitchFamily="34" charset="-128"/>
              </a:rPr>
            </a:br>
            <a:endParaRPr lang="en-US" altLang="ja-JP" sz="2000">
              <a:latin typeface="ＭＳ Ｐゴシック" panose="020B0600070205080204" pitchFamily="34" charset="-128"/>
            </a:endParaRPr>
          </a:p>
          <a:p>
            <a:pPr algn="just"/>
            <a:r>
              <a:rPr lang="en-US" altLang="ja-JP" sz="2000">
                <a:latin typeface="ＭＳ Ｐゴシック" panose="020B0600070205080204" pitchFamily="34" charset="-128"/>
              </a:rPr>
              <a:t>(</a:t>
            </a:r>
            <a:r>
              <a:rPr lang="ja-JP" altLang="en-US" sz="2000">
                <a:latin typeface="ＭＳ Ｐゴシック" panose="020B0600070205080204" pitchFamily="34" charset="-128"/>
              </a:rPr>
              <a:t>４</a:t>
            </a:r>
            <a:r>
              <a:rPr lang="en-US" altLang="ja-JP" sz="2000">
                <a:latin typeface="ＭＳ Ｐゴシック" panose="020B0600070205080204" pitchFamily="34" charset="-128"/>
              </a:rPr>
              <a:t>) </a:t>
            </a:r>
            <a:r>
              <a:rPr lang="ja-JP" altLang="en-US" sz="2000">
                <a:latin typeface="ＭＳ Ｐゴシック" panose="020B0600070205080204" pitchFamily="34" charset="-128"/>
              </a:rPr>
              <a:t>外来化学療法加算Ｂは、外来化学療法加算Ａ以外の抗悪性腫瘍剤（ホルモン効果を持つ薬剤を含む。）を投与した場合に算定する。</a:t>
            </a:r>
          </a:p>
        </p:txBody>
      </p:sp>
      <p:sp>
        <p:nvSpPr>
          <p:cNvPr id="36866" name="正方形/長方形 3">
            <a:extLst>
              <a:ext uri="{FF2B5EF4-FFF2-40B4-BE49-F238E27FC236}">
                <a16:creationId xmlns:a16="http://schemas.microsoft.com/office/drawing/2014/main" id="{F08112E9-60B1-05F0-9558-8DA76F3B898C}"/>
              </a:ext>
            </a:extLst>
          </p:cNvPr>
          <p:cNvSpPr>
            <a:spLocks noChangeArrowheads="1"/>
          </p:cNvSpPr>
          <p:nvPr/>
        </p:nvSpPr>
        <p:spPr bwMode="auto">
          <a:xfrm>
            <a:off x="9296400" y="6534150"/>
            <a:ext cx="2790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800"/>
              <a:t>厚生労働省平成</a:t>
            </a:r>
            <a:r>
              <a:rPr lang="en-US" altLang="ja-JP" sz="800"/>
              <a:t>26</a:t>
            </a:r>
            <a:r>
              <a:rPr lang="ja-JP" altLang="en-US" sz="800"/>
              <a:t>年度　診療報酬改定資料を引用・改変</a:t>
            </a:r>
          </a:p>
        </p:txBody>
      </p:sp>
      <p:sp>
        <p:nvSpPr>
          <p:cNvPr id="5" name="正方形/長方形 4">
            <a:extLst>
              <a:ext uri="{FF2B5EF4-FFF2-40B4-BE49-F238E27FC236}">
                <a16:creationId xmlns:a16="http://schemas.microsoft.com/office/drawing/2014/main" id="{4521EE40-CE7A-5327-2550-F6B687A3C8FF}"/>
              </a:ext>
            </a:extLst>
          </p:cNvPr>
          <p:cNvSpPr/>
          <p:nvPr/>
        </p:nvSpPr>
        <p:spPr>
          <a:xfrm>
            <a:off x="8971856" y="88368"/>
            <a:ext cx="3204723" cy="523220"/>
          </a:xfrm>
          <a:prstGeom prst="rect">
            <a:avLst/>
          </a:prstGeom>
          <a:noFill/>
        </p:spPr>
        <p:txBody>
          <a:bodyPr wrap="none">
            <a:spAutoFit/>
          </a:bodyPr>
          <a:lstStyle/>
          <a:p>
            <a:pPr algn="ctr" fontAlgn="auto">
              <a:spcBef>
                <a:spcPts val="0"/>
              </a:spcBef>
              <a:spcAft>
                <a:spcPts val="0"/>
              </a:spcAft>
              <a:defRPr/>
            </a:pP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ＭＳ Ｐゴシック" panose="020B0600070205080204" pitchFamily="50" charset="-128"/>
                <a:ea typeface="ＭＳ Ｐゴシック" panose="020B0600070205080204" pitchFamily="50" charset="-128"/>
              </a:rPr>
              <a:t>（</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ヒラギノ角ゴ Pro W3"/>
                <a:ea typeface="+mn-ea"/>
              </a:rPr>
              <a:t>特掲診療料</a:t>
            </a:r>
            <a:r>
              <a:rPr lang="en-US" altLang="ja-JP"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ヒラギノ角ゴ Pro W3"/>
                <a:ea typeface="+mn-ea"/>
              </a:rPr>
              <a:t>-</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ヒラギノ角ゴ Pro W3"/>
                <a:ea typeface="+mn-ea"/>
              </a:rPr>
              <a:t>注射</a:t>
            </a: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ea typeface="+mn-ea"/>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DBB1393-21EA-7721-9681-21F8B75222DD}"/>
              </a:ext>
            </a:extLst>
          </p:cNvPr>
          <p:cNvSpPr/>
          <p:nvPr/>
        </p:nvSpPr>
        <p:spPr>
          <a:xfrm>
            <a:off x="237565" y="0"/>
            <a:ext cx="11716870" cy="6309420"/>
          </a:xfrm>
          <a:prstGeom prst="rect">
            <a:avLst/>
          </a:prstGeom>
        </p:spPr>
        <p:txBody>
          <a:bodyPr>
            <a:spAutoFit/>
          </a:bodyPr>
          <a:lstStyle/>
          <a:p>
            <a:pPr fontAlgn="auto">
              <a:spcBef>
                <a:spcPts val="0"/>
              </a:spcBef>
              <a:spcAft>
                <a:spcPts val="0"/>
              </a:spcAft>
              <a:defRPr/>
            </a:pPr>
            <a:r>
              <a:rPr lang="ja-JP" altLang="en-US" sz="3200" dirty="0">
                <a:ln w="0"/>
                <a:solidFill>
                  <a:schemeClr val="accent1"/>
                </a:solidFill>
                <a:effectLst>
                  <a:outerShdw blurRad="38100" dist="25400" dir="5400000" algn="ctr" rotWithShape="0">
                    <a:srgbClr val="6E747A">
                      <a:alpha val="43000"/>
                    </a:srgbClr>
                  </a:outerShdw>
                </a:effectLst>
                <a:latin typeface="+mn-ea"/>
                <a:ea typeface="+mn-ea"/>
              </a:rPr>
              <a:t>医療機関の第三者評価</a:t>
            </a:r>
            <a:endParaRPr lang="en-US" altLang="ja-JP" sz="3200" dirty="0">
              <a:ln w="0"/>
              <a:solidFill>
                <a:schemeClr val="accent1"/>
              </a:solidFill>
              <a:effectLst>
                <a:outerShdw blurRad="38100" dist="25400" dir="5400000" algn="ctr" rotWithShape="0">
                  <a:srgbClr val="6E747A">
                    <a:alpha val="43000"/>
                  </a:srgbClr>
                </a:outerShdw>
              </a:effectLst>
              <a:latin typeface="+mn-ea"/>
              <a:ea typeface="+mn-ea"/>
            </a:endParaRPr>
          </a:p>
          <a:p>
            <a:pPr fontAlgn="auto">
              <a:spcBef>
                <a:spcPts val="0"/>
              </a:spcBef>
              <a:spcAft>
                <a:spcPts val="0"/>
              </a:spcAft>
              <a:defRPr/>
            </a:pPr>
            <a:endParaRPr lang="en-US" altLang="ja-JP" sz="2400" dirty="0">
              <a:latin typeface="+mn-ea"/>
              <a:ea typeface="+mn-ea"/>
            </a:endParaRPr>
          </a:p>
          <a:p>
            <a:pPr fontAlgn="auto">
              <a:spcBef>
                <a:spcPts val="0"/>
              </a:spcBef>
              <a:spcAft>
                <a:spcPts val="0"/>
              </a:spcAft>
              <a:defRPr/>
            </a:pPr>
            <a:r>
              <a:rPr lang="ja-JP" altLang="en-US" sz="2400" dirty="0">
                <a:ln w="0"/>
                <a:solidFill>
                  <a:schemeClr val="accent1"/>
                </a:solidFill>
                <a:effectLst>
                  <a:outerShdw blurRad="38100" dist="25400" dir="5400000" algn="ctr" rotWithShape="0">
                    <a:srgbClr val="6E747A">
                      <a:alpha val="43000"/>
                    </a:srgbClr>
                  </a:outerShdw>
                </a:effectLst>
                <a:latin typeface="+mn-ea"/>
                <a:ea typeface="+mn-ea"/>
              </a:rPr>
              <a:t>目的</a:t>
            </a:r>
            <a:endParaRPr lang="en-US" altLang="ja-JP" sz="2400" dirty="0">
              <a:ln w="0"/>
              <a:solidFill>
                <a:schemeClr val="accent1"/>
              </a:solidFill>
              <a:effectLst>
                <a:outerShdw blurRad="38100" dist="25400" dir="5400000" algn="ctr" rotWithShape="0">
                  <a:srgbClr val="6E747A">
                    <a:alpha val="43000"/>
                  </a:srgbClr>
                </a:outerShdw>
              </a:effectLst>
              <a:latin typeface="+mn-ea"/>
              <a:ea typeface="+mn-ea"/>
            </a:endParaRPr>
          </a:p>
          <a:p>
            <a:pPr lvl="1" fontAlgn="auto">
              <a:spcBef>
                <a:spcPts val="0"/>
              </a:spcBef>
              <a:spcAft>
                <a:spcPts val="0"/>
              </a:spcAft>
              <a:defRPr/>
            </a:pPr>
            <a:r>
              <a:rPr lang="ja-JP" altLang="en-US" sz="2400" dirty="0">
                <a:latin typeface="+mn-ea"/>
                <a:ea typeface="+mn-ea"/>
              </a:rPr>
              <a:t>病院が第三者評価を受けて改善目標の明確化、改善策の具体化など評価を受けた病院の問題点の改善に資することにより、病院が質の高い医療サービスを提供していくための支援を行うこと。</a:t>
            </a:r>
          </a:p>
          <a:p>
            <a:pPr fontAlgn="auto">
              <a:spcBef>
                <a:spcPts val="0"/>
              </a:spcBef>
              <a:spcAft>
                <a:spcPts val="0"/>
              </a:spcAft>
              <a:defRPr/>
            </a:pPr>
            <a:endParaRPr lang="en-US" altLang="ja-JP" sz="2400" dirty="0">
              <a:latin typeface="+mn-ea"/>
              <a:ea typeface="+mn-ea"/>
            </a:endParaRPr>
          </a:p>
          <a:p>
            <a:pPr fontAlgn="auto">
              <a:spcBef>
                <a:spcPts val="0"/>
              </a:spcBef>
              <a:spcAft>
                <a:spcPts val="0"/>
              </a:spcAft>
              <a:defRPr/>
            </a:pPr>
            <a:r>
              <a:rPr lang="ja-JP" altLang="en-US" sz="2400" b="1" dirty="0">
                <a:ln w="12700" cmpd="sng">
                  <a:solidFill>
                    <a:schemeClr val="accent4"/>
                  </a:solidFill>
                  <a:prstDash val="solid"/>
                </a:ln>
                <a:solidFill>
                  <a:srgbClr val="FF0000"/>
                </a:solidFill>
                <a:latin typeface="+mn-ea"/>
                <a:ea typeface="+mn-ea"/>
              </a:rPr>
              <a:t>病院機能評価　（公益財団法人日本医療機能評価機構）</a:t>
            </a:r>
            <a:endParaRPr lang="en-US" altLang="ja-JP" sz="2400" b="1" dirty="0">
              <a:ln w="12700" cmpd="sng">
                <a:solidFill>
                  <a:schemeClr val="accent4"/>
                </a:solidFill>
                <a:prstDash val="solid"/>
              </a:ln>
              <a:solidFill>
                <a:srgbClr val="FF0000"/>
              </a:solidFill>
              <a:latin typeface="+mn-ea"/>
              <a:ea typeface="+mn-ea"/>
            </a:endParaRPr>
          </a:p>
          <a:p>
            <a:pPr marL="800100" lvl="1" indent="-342900" fontAlgn="auto">
              <a:spcBef>
                <a:spcPts val="0"/>
              </a:spcBef>
              <a:spcAft>
                <a:spcPts val="0"/>
              </a:spcAft>
              <a:buFont typeface="Arial" panose="020B0604020202020204" pitchFamily="34" charset="0"/>
              <a:buChar char="•"/>
              <a:defRPr/>
            </a:pPr>
            <a:r>
              <a:rPr lang="ja-JP" altLang="en-US" sz="2000" dirty="0">
                <a:latin typeface="+mn-ea"/>
                <a:ea typeface="+mn-ea"/>
              </a:rPr>
              <a:t>全病院の約</a:t>
            </a:r>
            <a:r>
              <a:rPr lang="en-US" altLang="ja-JP" sz="2000" dirty="0">
                <a:latin typeface="+mn-ea"/>
                <a:ea typeface="+mn-ea"/>
              </a:rPr>
              <a:t>27</a:t>
            </a:r>
            <a:r>
              <a:rPr lang="ja-JP" altLang="en-US" sz="2000" dirty="0">
                <a:latin typeface="+mn-ea"/>
                <a:ea typeface="+mn-ea"/>
              </a:rPr>
              <a:t>％が取得している第三者認証制度（</a:t>
            </a:r>
            <a:r>
              <a:rPr lang="en-US" altLang="zh-TW" sz="2000" b="1" dirty="0">
                <a:solidFill>
                  <a:srgbClr val="000000"/>
                </a:solidFill>
                <a:latin typeface="MS PGothic" panose="020B0600070205080204" pitchFamily="50" charset="-128"/>
                <a:ea typeface="MS PGothic" panose="020B0600070205080204" pitchFamily="50" charset="-128"/>
              </a:rPr>
              <a:t>2015</a:t>
            </a:r>
            <a:r>
              <a:rPr lang="zh-TW" altLang="en-US" sz="2000" b="1" dirty="0">
                <a:solidFill>
                  <a:srgbClr val="000000"/>
                </a:solidFill>
                <a:latin typeface="MS PGothic" panose="020B0600070205080204" pitchFamily="50" charset="-128"/>
                <a:ea typeface="MS PGothic" panose="020B0600070205080204" pitchFamily="50" charset="-128"/>
              </a:rPr>
              <a:t>年</a:t>
            </a:r>
            <a:r>
              <a:rPr lang="en-US" altLang="zh-TW" sz="2000" b="1" dirty="0">
                <a:solidFill>
                  <a:srgbClr val="000000"/>
                </a:solidFill>
                <a:latin typeface="MS PGothic" panose="020B0600070205080204" pitchFamily="50" charset="-128"/>
                <a:ea typeface="MS PGothic" panose="020B0600070205080204" pitchFamily="50" charset="-128"/>
              </a:rPr>
              <a:t>6</a:t>
            </a:r>
            <a:r>
              <a:rPr lang="zh-TW" altLang="en-US" sz="2000" b="1" dirty="0">
                <a:solidFill>
                  <a:srgbClr val="000000"/>
                </a:solidFill>
                <a:latin typeface="MS PGothic" panose="020B0600070205080204" pitchFamily="50" charset="-128"/>
                <a:ea typeface="MS PGothic" panose="020B0600070205080204" pitchFamily="50" charset="-128"/>
              </a:rPr>
              <a:t>月</a:t>
            </a:r>
            <a:r>
              <a:rPr lang="en-US" altLang="zh-TW" sz="2000" b="1" dirty="0">
                <a:solidFill>
                  <a:srgbClr val="000000"/>
                </a:solidFill>
                <a:latin typeface="MS PGothic" panose="020B0600070205080204" pitchFamily="50" charset="-128"/>
                <a:ea typeface="MS PGothic" panose="020B0600070205080204" pitchFamily="50" charset="-128"/>
              </a:rPr>
              <a:t>11</a:t>
            </a:r>
            <a:r>
              <a:rPr lang="zh-TW" altLang="en-US" sz="2000" b="1" dirty="0">
                <a:solidFill>
                  <a:srgbClr val="000000"/>
                </a:solidFill>
                <a:latin typeface="MS PGothic" panose="020B0600070205080204" pitchFamily="50" charset="-128"/>
                <a:ea typeface="MS PGothic" panose="020B0600070205080204" pitchFamily="50" charset="-128"/>
              </a:rPr>
              <a:t>日現在</a:t>
            </a:r>
            <a:r>
              <a:rPr lang="ja-JP" altLang="en-US" sz="2000" dirty="0">
                <a:latin typeface="+mn-ea"/>
                <a:ea typeface="+mn-ea"/>
              </a:rPr>
              <a:t>）。</a:t>
            </a:r>
            <a:r>
              <a:rPr lang="ja-JP" altLang="en-US" sz="2000" dirty="0">
                <a:latin typeface="+mn-lt"/>
                <a:ea typeface="+mn-ea"/>
              </a:rPr>
              <a:t>病院が組織的に医療を提供するための基本的な活動 </a:t>
            </a:r>
            <a:r>
              <a:rPr lang="en-US" altLang="ja-JP" sz="2000" dirty="0">
                <a:latin typeface="+mn-lt"/>
                <a:ea typeface="+mn-ea"/>
              </a:rPr>
              <a:t>(</a:t>
            </a:r>
            <a:r>
              <a:rPr lang="ja-JP" altLang="en-US" sz="2000" dirty="0">
                <a:latin typeface="+mn-lt"/>
                <a:ea typeface="+mn-ea"/>
              </a:rPr>
              <a:t>機能</a:t>
            </a:r>
            <a:r>
              <a:rPr lang="en-US" altLang="ja-JP" sz="2000" dirty="0">
                <a:latin typeface="+mn-lt"/>
                <a:ea typeface="+mn-ea"/>
              </a:rPr>
              <a:t>) </a:t>
            </a:r>
            <a:r>
              <a:rPr lang="ja-JP" altLang="en-US" sz="2000" dirty="0">
                <a:latin typeface="+mn-lt"/>
                <a:ea typeface="+mn-ea"/>
              </a:rPr>
              <a:t>が、適切に実施されているかどうかを評価</a:t>
            </a:r>
            <a:endParaRPr lang="en-US" altLang="ja-JP" sz="2000" dirty="0">
              <a:latin typeface="+mn-lt"/>
              <a:ea typeface="+mn-ea"/>
            </a:endParaRPr>
          </a:p>
          <a:p>
            <a:pPr fontAlgn="auto">
              <a:spcBef>
                <a:spcPts val="0"/>
              </a:spcBef>
              <a:spcAft>
                <a:spcPts val="0"/>
              </a:spcAft>
              <a:defRPr/>
            </a:pPr>
            <a:endParaRPr lang="en-US" altLang="ja-JP" sz="2400" dirty="0">
              <a:latin typeface="+mn-ea"/>
              <a:ea typeface="+mn-ea"/>
            </a:endParaRPr>
          </a:p>
          <a:p>
            <a:pPr fontAlgn="auto">
              <a:spcBef>
                <a:spcPts val="0"/>
              </a:spcBef>
              <a:spcAft>
                <a:spcPts val="0"/>
              </a:spcAft>
              <a:defRPr/>
            </a:pPr>
            <a:r>
              <a:rPr lang="en-US" altLang="ja-JP" sz="2400" b="1" dirty="0">
                <a:ln w="12700" cmpd="sng">
                  <a:solidFill>
                    <a:schemeClr val="accent4"/>
                  </a:solidFill>
                  <a:prstDash val="solid"/>
                </a:ln>
                <a:solidFill>
                  <a:srgbClr val="FF0000"/>
                </a:solidFill>
                <a:latin typeface="+mn-ea"/>
                <a:ea typeface="+mn-ea"/>
              </a:rPr>
              <a:t>JCI</a:t>
            </a:r>
            <a:r>
              <a:rPr lang="ja-JP" altLang="en-US" sz="2400" b="1" dirty="0">
                <a:ln w="12700" cmpd="sng">
                  <a:solidFill>
                    <a:schemeClr val="accent4"/>
                  </a:solidFill>
                  <a:prstDash val="solid"/>
                </a:ln>
                <a:solidFill>
                  <a:srgbClr val="FF0000"/>
                </a:solidFill>
                <a:latin typeface="+mn-ea"/>
                <a:ea typeface="+mn-ea"/>
              </a:rPr>
              <a:t>（</a:t>
            </a:r>
            <a:r>
              <a:rPr lang="en-US" altLang="ja-JP" sz="2400" b="1" dirty="0">
                <a:ln w="12700" cmpd="sng">
                  <a:solidFill>
                    <a:schemeClr val="accent4"/>
                  </a:solidFill>
                  <a:prstDash val="solid"/>
                </a:ln>
                <a:solidFill>
                  <a:srgbClr val="FF0000"/>
                </a:solidFill>
                <a:latin typeface="+mn-lt"/>
                <a:ea typeface="+mn-ea"/>
              </a:rPr>
              <a:t>Joint Commission International </a:t>
            </a:r>
            <a:r>
              <a:rPr lang="ja-JP" altLang="en-US" sz="2400" b="1" dirty="0">
                <a:ln w="12700" cmpd="sng">
                  <a:solidFill>
                    <a:schemeClr val="accent4"/>
                  </a:solidFill>
                  <a:prstDash val="solid"/>
                </a:ln>
                <a:solidFill>
                  <a:srgbClr val="FF0000"/>
                </a:solidFill>
                <a:latin typeface="+mn-ea"/>
                <a:ea typeface="+mn-ea"/>
              </a:rPr>
              <a:t>）</a:t>
            </a:r>
            <a:endParaRPr lang="en-US" altLang="ja-JP" sz="2400" b="1" dirty="0">
              <a:ln w="12700" cmpd="sng">
                <a:solidFill>
                  <a:schemeClr val="accent4"/>
                </a:solidFill>
                <a:prstDash val="solid"/>
              </a:ln>
              <a:solidFill>
                <a:srgbClr val="FF0000"/>
              </a:solidFill>
              <a:latin typeface="+mn-ea"/>
              <a:ea typeface="+mn-ea"/>
            </a:endParaRPr>
          </a:p>
          <a:p>
            <a:pPr marL="800100" lvl="1" indent="-342900" fontAlgn="auto">
              <a:spcBef>
                <a:spcPts val="0"/>
              </a:spcBef>
              <a:spcAft>
                <a:spcPts val="0"/>
              </a:spcAft>
              <a:buFont typeface="Arial" panose="020B0604020202020204" pitchFamily="34" charset="0"/>
              <a:buChar char="•"/>
              <a:defRPr/>
            </a:pPr>
            <a:r>
              <a:rPr lang="en-US" altLang="ja-JP" sz="2000" dirty="0">
                <a:latin typeface="+mn-lt"/>
                <a:ea typeface="+mn-ea"/>
              </a:rPr>
              <a:t>JCI</a:t>
            </a:r>
            <a:r>
              <a:rPr lang="ja-JP" altLang="en-US" sz="2000" dirty="0">
                <a:latin typeface="+mn-lt"/>
                <a:ea typeface="+mn-ea"/>
              </a:rPr>
              <a:t>は、品質と患者の安全におけるベストプラクティスを認識、測定し、世界と共有する</a:t>
            </a:r>
            <a:r>
              <a:rPr lang="ja-JP" altLang="en-US" sz="2000" dirty="0">
                <a:latin typeface="+mn-ea"/>
                <a:ea typeface="+mn-ea"/>
              </a:rPr>
              <a:t>国際認証制度。</a:t>
            </a:r>
            <a:endParaRPr lang="en-US" altLang="ja-JP" sz="2000" dirty="0">
              <a:latin typeface="+mn-ea"/>
              <a:ea typeface="+mn-ea"/>
            </a:endParaRPr>
          </a:p>
          <a:p>
            <a:pPr fontAlgn="auto">
              <a:spcBef>
                <a:spcPts val="0"/>
              </a:spcBef>
              <a:spcAft>
                <a:spcPts val="0"/>
              </a:spcAft>
              <a:defRPr/>
            </a:pPr>
            <a:endParaRPr lang="en-US" altLang="ja-JP" sz="2400" dirty="0">
              <a:latin typeface="+mn-ea"/>
              <a:ea typeface="+mn-ea"/>
            </a:endParaRPr>
          </a:p>
          <a:p>
            <a:pPr fontAlgn="auto">
              <a:spcBef>
                <a:spcPts val="0"/>
              </a:spcBef>
              <a:spcAft>
                <a:spcPts val="0"/>
              </a:spcAft>
              <a:defRPr/>
            </a:pPr>
            <a:r>
              <a:rPr lang="en-US" altLang="ja-JP" sz="2400" b="1" dirty="0">
                <a:ln w="12700" cmpd="sng">
                  <a:solidFill>
                    <a:schemeClr val="accent4"/>
                  </a:solidFill>
                  <a:prstDash val="solid"/>
                </a:ln>
                <a:solidFill>
                  <a:srgbClr val="FF0000"/>
                </a:solidFill>
                <a:latin typeface="+mn-ea"/>
                <a:ea typeface="+mn-ea"/>
              </a:rPr>
              <a:t>ISO9001</a:t>
            </a:r>
            <a:r>
              <a:rPr lang="ja-JP" altLang="en-US" sz="2400" b="1" dirty="0">
                <a:ln w="12700" cmpd="sng">
                  <a:solidFill>
                    <a:schemeClr val="accent4"/>
                  </a:solidFill>
                  <a:prstDash val="solid"/>
                </a:ln>
                <a:solidFill>
                  <a:srgbClr val="FF0000"/>
                </a:solidFill>
                <a:latin typeface="+mn-ea"/>
                <a:ea typeface="+mn-ea"/>
              </a:rPr>
              <a:t>（公益財団法人日本適合性認定協会）</a:t>
            </a:r>
            <a:endParaRPr lang="en-US" altLang="ja-JP" sz="2400" b="1" dirty="0">
              <a:ln w="12700" cmpd="sng">
                <a:solidFill>
                  <a:schemeClr val="accent4"/>
                </a:solidFill>
                <a:prstDash val="solid"/>
              </a:ln>
              <a:solidFill>
                <a:srgbClr val="FF0000"/>
              </a:solidFill>
              <a:latin typeface="+mn-ea"/>
              <a:ea typeface="+mn-ea"/>
            </a:endParaRPr>
          </a:p>
          <a:p>
            <a:pPr marL="800100" lvl="1" indent="-342900" fontAlgn="auto">
              <a:spcBef>
                <a:spcPts val="0"/>
              </a:spcBef>
              <a:spcAft>
                <a:spcPts val="0"/>
              </a:spcAft>
              <a:buFont typeface="Arial" panose="020B0604020202020204" pitchFamily="34" charset="0"/>
              <a:buChar char="•"/>
              <a:defRPr/>
            </a:pPr>
            <a:r>
              <a:rPr lang="ja-JP" altLang="en-US" sz="2000" dirty="0">
                <a:latin typeface="+mn-lt"/>
                <a:ea typeface="+mn-ea"/>
              </a:rPr>
              <a:t>病院や企業などが、顧客や社会などが求めている品質を備えた製品やサービスを常に届けるための仕組みについて「国際標準化機構</a:t>
            </a:r>
            <a:r>
              <a:rPr lang="en-US" altLang="ja-JP" sz="2000" dirty="0">
                <a:latin typeface="+mn-lt"/>
                <a:ea typeface="+mn-ea"/>
              </a:rPr>
              <a:t>(ISO)</a:t>
            </a:r>
            <a:r>
              <a:rPr lang="ja-JP" altLang="en-US" sz="2000" dirty="0">
                <a:latin typeface="+mn-lt"/>
                <a:ea typeface="+mn-ea"/>
              </a:rPr>
              <a:t>」が定めた、世界共通の規格</a:t>
            </a:r>
            <a:r>
              <a:rPr lang="ja-JP" altLang="en-US" sz="2000" dirty="0">
                <a:latin typeface="+mn-ea"/>
                <a:ea typeface="+mn-ea"/>
              </a:rPr>
              <a:t>。</a:t>
            </a:r>
          </a:p>
        </p:txBody>
      </p:sp>
      <p:sp>
        <p:nvSpPr>
          <p:cNvPr id="37890" name="テキスト ボックス 3">
            <a:extLst>
              <a:ext uri="{FF2B5EF4-FFF2-40B4-BE49-F238E27FC236}">
                <a16:creationId xmlns:a16="http://schemas.microsoft.com/office/drawing/2014/main" id="{519A033A-AED7-1F5F-4135-D62F9BE647F3}"/>
              </a:ext>
            </a:extLst>
          </p:cNvPr>
          <p:cNvSpPr txBox="1">
            <a:spLocks noChangeArrowheads="1"/>
          </p:cNvSpPr>
          <p:nvPr/>
        </p:nvSpPr>
        <p:spPr bwMode="auto">
          <a:xfrm>
            <a:off x="10620375" y="6457950"/>
            <a:ext cx="1333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800"/>
              <a:t>参考：各団体ホームページ</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正方形/長方形 2">
            <a:extLst>
              <a:ext uri="{FF2B5EF4-FFF2-40B4-BE49-F238E27FC236}">
                <a16:creationId xmlns:a16="http://schemas.microsoft.com/office/drawing/2014/main" id="{5798971C-F3D2-3885-0799-607091BAB6B4}"/>
              </a:ext>
            </a:extLst>
          </p:cNvPr>
          <p:cNvSpPr>
            <a:spLocks noChangeArrowheads="1"/>
          </p:cNvSpPr>
          <p:nvPr/>
        </p:nvSpPr>
        <p:spPr bwMode="auto">
          <a:xfrm>
            <a:off x="9172575" y="6515100"/>
            <a:ext cx="3019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zh-TW" altLang="en-US" sz="1200">
                <a:latin typeface="ＭＳ Ｐゴシック" panose="020B0600070205080204" pitchFamily="34" charset="-128"/>
              </a:rPr>
              <a:t>平成</a:t>
            </a:r>
            <a:r>
              <a:rPr lang="en-US" altLang="zh-TW" sz="1200">
                <a:latin typeface="ＭＳ Ｐゴシック" panose="020B0600070205080204" pitchFamily="34" charset="-128"/>
              </a:rPr>
              <a:t>26</a:t>
            </a:r>
            <a:r>
              <a:rPr lang="zh-TW" altLang="en-US" sz="1200">
                <a:latin typeface="ＭＳ Ｐゴシック" panose="020B0600070205080204" pitchFamily="34" charset="-128"/>
              </a:rPr>
              <a:t>年版　厚生労働白書</a:t>
            </a:r>
            <a:r>
              <a:rPr lang="ja-JP" altLang="en-US" sz="1200">
                <a:latin typeface="ＭＳ Ｐゴシック" panose="020B0600070205080204" pitchFamily="34" charset="-128"/>
              </a:rPr>
              <a:t>を引用・改変</a:t>
            </a:r>
          </a:p>
        </p:txBody>
      </p:sp>
      <p:sp>
        <p:nvSpPr>
          <p:cNvPr id="5122" name="正方形/長方形 3">
            <a:extLst>
              <a:ext uri="{FF2B5EF4-FFF2-40B4-BE49-F238E27FC236}">
                <a16:creationId xmlns:a16="http://schemas.microsoft.com/office/drawing/2014/main" id="{BDB44072-2FF5-9648-5727-2617599257B2}"/>
              </a:ext>
            </a:extLst>
          </p:cNvPr>
          <p:cNvSpPr>
            <a:spLocks noChangeArrowheads="1"/>
          </p:cNvSpPr>
          <p:nvPr/>
        </p:nvSpPr>
        <p:spPr bwMode="auto">
          <a:xfrm>
            <a:off x="4768850" y="236538"/>
            <a:ext cx="2759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3200">
                <a:latin typeface="ShinGoPro-Medium" charset="-128"/>
              </a:rPr>
              <a:t>病院の類型</a:t>
            </a:r>
          </a:p>
        </p:txBody>
      </p:sp>
      <p:sp>
        <p:nvSpPr>
          <p:cNvPr id="5" name="正方形/長方形 4">
            <a:extLst>
              <a:ext uri="{FF2B5EF4-FFF2-40B4-BE49-F238E27FC236}">
                <a16:creationId xmlns:a16="http://schemas.microsoft.com/office/drawing/2014/main" id="{B4AA00D5-A0EB-9082-65AE-CA5650EEA0FB}"/>
              </a:ext>
            </a:extLst>
          </p:cNvPr>
          <p:cNvSpPr/>
          <p:nvPr/>
        </p:nvSpPr>
        <p:spPr>
          <a:xfrm>
            <a:off x="209550" y="4460875"/>
            <a:ext cx="11877675" cy="19383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ja-JP" altLang="en-US" sz="2000" b="1" dirty="0"/>
              <a:t>医療法においては、</a:t>
            </a:r>
            <a:endParaRPr lang="en-US" altLang="ja-JP" sz="2000" b="1" dirty="0"/>
          </a:p>
          <a:p>
            <a:pPr marL="285750" indent="-285750" algn="just" fontAlgn="auto">
              <a:spcBef>
                <a:spcPts val="0"/>
              </a:spcBef>
              <a:spcAft>
                <a:spcPts val="0"/>
              </a:spcAft>
              <a:buFont typeface="Arial" panose="020B0604020202020204" pitchFamily="34" charset="0"/>
              <a:buChar char="•"/>
              <a:defRPr/>
            </a:pPr>
            <a:r>
              <a:rPr lang="ja-JP" altLang="en-US" sz="2000" b="1" dirty="0"/>
              <a:t>病院のうち一定の機能を有する病院（</a:t>
            </a:r>
            <a:r>
              <a:rPr lang="ja-JP" altLang="en-US" sz="2000" b="1" dirty="0">
                <a:solidFill>
                  <a:srgbClr val="FF0000"/>
                </a:solidFill>
              </a:rPr>
              <a:t>特定機能病院</a:t>
            </a:r>
            <a:r>
              <a:rPr lang="ja-JP" altLang="en-US" sz="2000" b="1" dirty="0"/>
              <a:t>、</a:t>
            </a:r>
            <a:r>
              <a:rPr lang="ja-JP" altLang="en-US" sz="2000" b="1" dirty="0">
                <a:solidFill>
                  <a:srgbClr val="FF0000"/>
                </a:solidFill>
              </a:rPr>
              <a:t>地域医療支援病院</a:t>
            </a:r>
            <a:r>
              <a:rPr lang="ja-JP" altLang="en-US" sz="2000" b="1" dirty="0"/>
              <a:t>）について、一般の病院とは異なる要件（人員配置基準、構造設備基準、管理者の責務等）を定め、要件を満たした病院については</a:t>
            </a:r>
            <a:r>
              <a:rPr lang="ja-JP" altLang="en-US" sz="2000" b="1" dirty="0">
                <a:solidFill>
                  <a:srgbClr val="FF0000"/>
                </a:solidFill>
              </a:rPr>
              <a:t>名称独占</a:t>
            </a:r>
            <a:r>
              <a:rPr lang="ja-JP" altLang="en-US" sz="2000" b="1" dirty="0"/>
              <a:t>を認めている。</a:t>
            </a:r>
          </a:p>
          <a:p>
            <a:pPr marL="285750" indent="-285750" algn="just" fontAlgn="auto">
              <a:spcBef>
                <a:spcPts val="0"/>
              </a:spcBef>
              <a:spcAft>
                <a:spcPts val="0"/>
              </a:spcAft>
              <a:buFont typeface="Arial" panose="020B0604020202020204" pitchFamily="34" charset="0"/>
              <a:buChar char="•"/>
              <a:defRPr/>
            </a:pPr>
            <a:r>
              <a:rPr lang="ja-JP" altLang="en-US" sz="2000" b="1" dirty="0"/>
              <a:t>対象とする患者（精神病患者、結核患者）の相違に着目して、一部の病床については、人員配置基準、構造設備基準の面で、取扱いを別にしている。</a:t>
            </a:r>
            <a:endParaRPr lang="ja-JP" altLang="en-US" sz="6600" dirty="0">
              <a:latin typeface="ＭＳ Ｐゴシック" panose="020B0600070205080204" pitchFamily="50" charset="-128"/>
            </a:endParaRPr>
          </a:p>
        </p:txBody>
      </p:sp>
      <p:sp>
        <p:nvSpPr>
          <p:cNvPr id="5124" name="テキスト ボックス 1">
            <a:extLst>
              <a:ext uri="{FF2B5EF4-FFF2-40B4-BE49-F238E27FC236}">
                <a16:creationId xmlns:a16="http://schemas.microsoft.com/office/drawing/2014/main" id="{4E214572-00AC-8301-206A-733918A2D6B0}"/>
              </a:ext>
            </a:extLst>
          </p:cNvPr>
          <p:cNvSpPr txBox="1">
            <a:spLocks noChangeArrowheads="1"/>
          </p:cNvSpPr>
          <p:nvPr/>
        </p:nvSpPr>
        <p:spPr bwMode="auto">
          <a:xfrm>
            <a:off x="114300" y="240982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2400"/>
              <a:t>病院</a:t>
            </a:r>
            <a:endParaRPr lang="en-US" altLang="ja-JP" sz="2400"/>
          </a:p>
        </p:txBody>
      </p:sp>
      <p:sp>
        <p:nvSpPr>
          <p:cNvPr id="5125" name="テキスト ボックス 6">
            <a:extLst>
              <a:ext uri="{FF2B5EF4-FFF2-40B4-BE49-F238E27FC236}">
                <a16:creationId xmlns:a16="http://schemas.microsoft.com/office/drawing/2014/main" id="{BFE19A81-4592-177D-8274-98D430FCA20B}"/>
              </a:ext>
            </a:extLst>
          </p:cNvPr>
          <p:cNvSpPr txBox="1">
            <a:spLocks noChangeArrowheads="1"/>
          </p:cNvSpPr>
          <p:nvPr/>
        </p:nvSpPr>
        <p:spPr bwMode="auto">
          <a:xfrm>
            <a:off x="1833563" y="931863"/>
            <a:ext cx="106553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2400"/>
              <a:t>一般病院</a:t>
            </a:r>
            <a:endParaRPr lang="en-US" altLang="ja-JP" sz="2400"/>
          </a:p>
          <a:p>
            <a:endParaRPr lang="en-US" altLang="ja-JP" sz="2400"/>
          </a:p>
          <a:p>
            <a:r>
              <a:rPr lang="ja-JP" altLang="en-US" sz="2400"/>
              <a:t>特定機能病院（高度な医療の提供等）</a:t>
            </a:r>
            <a:endParaRPr lang="en-US" altLang="ja-JP" sz="2400"/>
          </a:p>
          <a:p>
            <a:endParaRPr lang="en-US" altLang="ja-JP" sz="2400"/>
          </a:p>
          <a:p>
            <a:r>
              <a:rPr lang="ja-JP" altLang="en-US" sz="2400"/>
              <a:t>地域医療支援病院（地域医療を担うかかりつけ医・かかりつけ歯科医の支援等）</a:t>
            </a:r>
            <a:endParaRPr lang="en-US" altLang="ja-JP" sz="2400"/>
          </a:p>
          <a:p>
            <a:endParaRPr lang="en-US" altLang="ja-JP" sz="2400"/>
          </a:p>
          <a:p>
            <a:r>
              <a:rPr lang="ja-JP" altLang="en-US" sz="2400"/>
              <a:t>精神病院（精神病床のみを有する病院）（対象：精神疾患）</a:t>
            </a:r>
            <a:endParaRPr lang="en-US" altLang="ja-JP" sz="2400"/>
          </a:p>
          <a:p>
            <a:endParaRPr lang="en-US" altLang="ja-JP" sz="2400"/>
          </a:p>
          <a:p>
            <a:r>
              <a:rPr lang="ja-JP" altLang="en-US" sz="2400"/>
              <a:t>結核病院（結核病床のみを有する病院）（対象：結核患者）</a:t>
            </a:r>
            <a:endParaRPr lang="en-US" altLang="ja-JP" sz="2400"/>
          </a:p>
        </p:txBody>
      </p:sp>
      <p:grpSp>
        <p:nvGrpSpPr>
          <p:cNvPr id="5126" name="グループ化 18">
            <a:extLst>
              <a:ext uri="{FF2B5EF4-FFF2-40B4-BE49-F238E27FC236}">
                <a16:creationId xmlns:a16="http://schemas.microsoft.com/office/drawing/2014/main" id="{0EC0338D-2089-238B-DAFF-9184965E7E1D}"/>
              </a:ext>
            </a:extLst>
          </p:cNvPr>
          <p:cNvGrpSpPr>
            <a:grpSpLocks/>
          </p:cNvGrpSpPr>
          <p:nvPr/>
        </p:nvGrpSpPr>
        <p:grpSpPr bwMode="auto">
          <a:xfrm>
            <a:off x="990600" y="1143000"/>
            <a:ext cx="742950" cy="2914650"/>
            <a:chOff x="990600" y="1143000"/>
            <a:chExt cx="742950" cy="2914650"/>
          </a:xfrm>
        </p:grpSpPr>
        <p:cxnSp>
          <p:nvCxnSpPr>
            <p:cNvPr id="9" name="直線コネクタ 8">
              <a:extLst>
                <a:ext uri="{FF2B5EF4-FFF2-40B4-BE49-F238E27FC236}">
                  <a16:creationId xmlns:a16="http://schemas.microsoft.com/office/drawing/2014/main" id="{EABFDECA-9B10-C188-A76F-F03DE6180EBC}"/>
                </a:ext>
              </a:extLst>
            </p:cNvPr>
            <p:cNvCxnSpPr/>
            <p:nvPr/>
          </p:nvCxnSpPr>
          <p:spPr>
            <a:xfrm flipH="1">
              <a:off x="1295400" y="1143000"/>
              <a:ext cx="4381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6EC470D0-6F30-B082-7C1A-AC138B32E960}"/>
                </a:ext>
              </a:extLst>
            </p:cNvPr>
            <p:cNvCxnSpPr/>
            <p:nvPr/>
          </p:nvCxnSpPr>
          <p:spPr>
            <a:xfrm flipH="1">
              <a:off x="1295400" y="1885950"/>
              <a:ext cx="4381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E2D621CC-97AA-2E49-8027-C2732DAB41F2}"/>
                </a:ext>
              </a:extLst>
            </p:cNvPr>
            <p:cNvCxnSpPr/>
            <p:nvPr/>
          </p:nvCxnSpPr>
          <p:spPr>
            <a:xfrm flipH="1">
              <a:off x="1295400" y="2640013"/>
              <a:ext cx="4381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54299E8F-8CC4-A28E-F1B8-7610EB40D2E7}"/>
                </a:ext>
              </a:extLst>
            </p:cNvPr>
            <p:cNvCxnSpPr/>
            <p:nvPr/>
          </p:nvCxnSpPr>
          <p:spPr>
            <a:xfrm flipH="1">
              <a:off x="1295400" y="4057650"/>
              <a:ext cx="4381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395CE5CD-CA74-A300-A54D-28661AFA7F1C}"/>
                </a:ext>
              </a:extLst>
            </p:cNvPr>
            <p:cNvCxnSpPr/>
            <p:nvPr/>
          </p:nvCxnSpPr>
          <p:spPr>
            <a:xfrm flipH="1">
              <a:off x="1295400" y="3314700"/>
              <a:ext cx="4381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163C7EF-7330-D8EE-88CB-12544C3B9E8E}"/>
                </a:ext>
              </a:extLst>
            </p:cNvPr>
            <p:cNvCxnSpPr/>
            <p:nvPr/>
          </p:nvCxnSpPr>
          <p:spPr>
            <a:xfrm flipH="1" flipV="1">
              <a:off x="1319213" y="1143000"/>
              <a:ext cx="4762" cy="29146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83F176F-E65B-AE78-7B17-75A88E243D92}"/>
                </a:ext>
              </a:extLst>
            </p:cNvPr>
            <p:cNvCxnSpPr/>
            <p:nvPr/>
          </p:nvCxnSpPr>
          <p:spPr>
            <a:xfrm flipH="1">
              <a:off x="990600" y="2640013"/>
              <a:ext cx="4381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8754148-106C-BED8-ACD4-B636D57DC111}"/>
              </a:ext>
            </a:extLst>
          </p:cNvPr>
          <p:cNvSpPr/>
          <p:nvPr/>
        </p:nvSpPr>
        <p:spPr>
          <a:xfrm>
            <a:off x="171449" y="0"/>
            <a:ext cx="4848226" cy="6555641"/>
          </a:xfrm>
          <a:prstGeom prst="rect">
            <a:avLst/>
          </a:prstGeom>
        </p:spPr>
        <p:txBody>
          <a:bodyPr>
            <a:spAutoFit/>
          </a:bodyPr>
          <a:lstStyle/>
          <a:p>
            <a:pPr fontAlgn="auto">
              <a:spcBef>
                <a:spcPts val="0"/>
              </a:spcBef>
              <a:spcAft>
                <a:spcPts val="0"/>
              </a:spcAft>
              <a:defRPr/>
            </a:pPr>
            <a:r>
              <a:rPr lang="ja-JP" altLang="en-US" sz="3200" dirty="0">
                <a:solidFill>
                  <a:srgbClr val="FF0000"/>
                </a:solidFill>
                <a:latin typeface="ShinGoPro-Medium"/>
                <a:ea typeface="+mn-ea"/>
              </a:rPr>
              <a:t>特定機能病院</a:t>
            </a:r>
            <a:r>
              <a:rPr lang="ja-JP" altLang="en-US" sz="3200" dirty="0">
                <a:latin typeface="ShinGoPro-Medium"/>
                <a:ea typeface="+mn-ea"/>
              </a:rPr>
              <a:t>制度の概要</a:t>
            </a:r>
            <a:endParaRPr lang="en-US" altLang="ja-JP" sz="3200" dirty="0">
              <a:latin typeface="ShinGoPro-Medium"/>
              <a:ea typeface="+mn-ea"/>
            </a:endParaRPr>
          </a:p>
          <a:p>
            <a:pPr fontAlgn="auto">
              <a:spcBef>
                <a:spcPts val="0"/>
              </a:spcBef>
              <a:spcAft>
                <a:spcPts val="0"/>
              </a:spcAft>
              <a:defRPr/>
            </a:pPr>
            <a:endParaRPr lang="ja-JP" altLang="en-US" sz="2800" dirty="0">
              <a:latin typeface="ShinGoPro-Medium"/>
              <a:ea typeface="+mn-ea"/>
            </a:endParaRPr>
          </a:p>
          <a:p>
            <a:pPr fontAlgn="auto">
              <a:spcBef>
                <a:spcPts val="0"/>
              </a:spcBef>
              <a:spcAft>
                <a:spcPts val="0"/>
              </a:spcAft>
              <a:defRPr/>
            </a:pPr>
            <a:r>
              <a:rPr lang="ja-JP" altLang="en-US"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hinGo-Medium"/>
                <a:ea typeface="+mn-ea"/>
              </a:rPr>
              <a:t>趣旨</a:t>
            </a:r>
            <a:endParaRPr lang="en-US" altLang="ja-JP"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hinGo-Medium"/>
              <a:ea typeface="+mn-ea"/>
            </a:endParaRPr>
          </a:p>
          <a:p>
            <a:pPr fontAlgn="auto">
              <a:spcBef>
                <a:spcPts val="0"/>
              </a:spcBef>
              <a:spcAft>
                <a:spcPts val="0"/>
              </a:spcAft>
              <a:defRPr/>
            </a:pPr>
            <a:endParaRPr lang="ja-JP" altLang="en-US"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hinGo-Medium"/>
              <a:ea typeface="+mn-ea"/>
            </a:endParaRPr>
          </a:p>
          <a:p>
            <a:pPr algn="just" fontAlgn="auto">
              <a:spcBef>
                <a:spcPts val="0"/>
              </a:spcBef>
              <a:spcAft>
                <a:spcPts val="0"/>
              </a:spcAft>
              <a:defRPr/>
            </a:pPr>
            <a:r>
              <a:rPr lang="ja-JP" altLang="en-US" sz="2000" dirty="0">
                <a:latin typeface="GothicBBB-Medium"/>
                <a:ea typeface="+mn-ea"/>
              </a:rPr>
              <a:t>医療施設機能の体系化の一環として、高度の医療の提供、高度の医療技術の開発及び高度の医療に関する研修を実施する能力等を備えた病院について、厚生労働大臣が個別に承認するもの。</a:t>
            </a:r>
          </a:p>
          <a:p>
            <a:pPr fontAlgn="auto">
              <a:spcBef>
                <a:spcPts val="0"/>
              </a:spcBef>
              <a:spcAft>
                <a:spcPts val="0"/>
              </a:spcAft>
              <a:defRPr/>
            </a:pPr>
            <a:endParaRPr lang="en-US" altLang="ja-JP"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hinGo-Medium"/>
              <a:ea typeface="+mn-ea"/>
            </a:endParaRPr>
          </a:p>
          <a:p>
            <a:pPr fontAlgn="auto">
              <a:spcBef>
                <a:spcPts val="0"/>
              </a:spcBef>
              <a:spcAft>
                <a:spcPts val="0"/>
              </a:spcAft>
              <a:defRPr/>
            </a:pPr>
            <a:r>
              <a:rPr lang="ja-JP" altLang="en-US"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hinGo-Medium"/>
                <a:ea typeface="+mn-ea"/>
              </a:rPr>
              <a:t>役割</a:t>
            </a:r>
            <a:endParaRPr lang="en-US" altLang="ja-JP"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hinGo-Medium"/>
              <a:ea typeface="+mn-ea"/>
            </a:endParaRPr>
          </a:p>
          <a:p>
            <a:pPr fontAlgn="auto">
              <a:spcBef>
                <a:spcPts val="0"/>
              </a:spcBef>
              <a:spcAft>
                <a:spcPts val="0"/>
              </a:spcAft>
              <a:defRPr/>
            </a:pPr>
            <a:endParaRPr lang="ja-JP" altLang="en-US"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hinGo-Medium"/>
              <a:ea typeface="+mn-ea"/>
            </a:endParaRPr>
          </a:p>
          <a:p>
            <a:pPr marL="342900" indent="-342900" fontAlgn="auto">
              <a:spcBef>
                <a:spcPts val="0"/>
              </a:spcBef>
              <a:spcAft>
                <a:spcPts val="0"/>
              </a:spcAft>
              <a:buFont typeface="Wingdings" panose="05000000000000000000" pitchFamily="2" charset="2"/>
              <a:buChar char="l"/>
              <a:defRPr/>
            </a:pPr>
            <a:r>
              <a:rPr lang="ja-JP" altLang="en-US" sz="2000" dirty="0">
                <a:latin typeface="GothicBBB-Medium"/>
                <a:ea typeface="+mn-ea"/>
              </a:rPr>
              <a:t>高度の医療の提供</a:t>
            </a:r>
          </a:p>
          <a:p>
            <a:pPr marL="342900" indent="-342900" fontAlgn="auto">
              <a:spcBef>
                <a:spcPts val="0"/>
              </a:spcBef>
              <a:spcAft>
                <a:spcPts val="0"/>
              </a:spcAft>
              <a:buFont typeface="Wingdings" panose="05000000000000000000" pitchFamily="2" charset="2"/>
              <a:buChar char="l"/>
              <a:defRPr/>
            </a:pPr>
            <a:r>
              <a:rPr lang="ja-JP" altLang="en-US" sz="2000" dirty="0">
                <a:latin typeface="GothicBBB-Medium"/>
                <a:ea typeface="+mn-ea"/>
              </a:rPr>
              <a:t>高度の医療技術の開発・評価</a:t>
            </a:r>
          </a:p>
          <a:p>
            <a:pPr marL="342900" indent="-342900" fontAlgn="auto">
              <a:spcBef>
                <a:spcPts val="0"/>
              </a:spcBef>
              <a:spcAft>
                <a:spcPts val="0"/>
              </a:spcAft>
              <a:buFont typeface="Wingdings" panose="05000000000000000000" pitchFamily="2" charset="2"/>
              <a:buChar char="l"/>
              <a:defRPr/>
            </a:pPr>
            <a:r>
              <a:rPr lang="ja-JP" altLang="en-US" sz="2000" dirty="0">
                <a:latin typeface="GothicBBB-Medium"/>
                <a:ea typeface="+mn-ea"/>
              </a:rPr>
              <a:t>高度の医療に関する研修</a:t>
            </a:r>
            <a:endParaRPr lang="en-US" altLang="ja-JP" sz="2000" dirty="0">
              <a:latin typeface="GothicBBB-Medium"/>
              <a:ea typeface="+mn-ea"/>
            </a:endParaRPr>
          </a:p>
          <a:p>
            <a:pPr marL="342900" indent="-342900" fontAlgn="auto">
              <a:spcBef>
                <a:spcPts val="0"/>
              </a:spcBef>
              <a:spcAft>
                <a:spcPts val="0"/>
              </a:spcAft>
              <a:buFont typeface="Wingdings" panose="05000000000000000000" pitchFamily="2" charset="2"/>
              <a:buChar char="l"/>
              <a:defRPr/>
            </a:pPr>
            <a:endParaRPr lang="en-US" altLang="ja-JP" sz="2000" dirty="0">
              <a:latin typeface="GothicBBB-Medium"/>
              <a:ea typeface="+mn-ea"/>
            </a:endParaRPr>
          </a:p>
          <a:p>
            <a:pPr marL="342900" indent="-342900" fontAlgn="auto">
              <a:spcBef>
                <a:spcPts val="0"/>
              </a:spcBef>
              <a:spcAft>
                <a:spcPts val="0"/>
              </a:spcAft>
              <a:buFont typeface="Wingdings" panose="05000000000000000000" pitchFamily="2" charset="2"/>
              <a:buChar char="l"/>
              <a:defRPr/>
            </a:pPr>
            <a:endParaRPr lang="en-US" altLang="ja-JP" sz="2000" dirty="0">
              <a:latin typeface="GothicBBB-Medium"/>
              <a:ea typeface="+mn-ea"/>
            </a:endParaRPr>
          </a:p>
          <a:p>
            <a:pPr fontAlgn="auto">
              <a:spcBef>
                <a:spcPts val="0"/>
              </a:spcBef>
              <a:spcAft>
                <a:spcPts val="0"/>
              </a:spcAft>
              <a:defRPr/>
            </a:pPr>
            <a:r>
              <a:rPr lang="en-US" altLang="ja-JP" sz="2000" b="1" dirty="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承認を受けている病院</a:t>
            </a:r>
            <a:br>
              <a:rPr lang="en-US" altLang="ja-JP" sz="2000" b="1" dirty="0">
                <a:latin typeface="ＭＳ Ｐゴシック" panose="020B0600070205080204" pitchFamily="50" charset="-128"/>
                <a:ea typeface="ＭＳ Ｐゴシック" panose="020B0600070205080204" pitchFamily="50" charset="-128"/>
              </a:rPr>
            </a:br>
            <a:r>
              <a:rPr lang="ja-JP" altLang="en-US" sz="2000" b="1" dirty="0">
                <a:latin typeface="ＭＳ Ｐゴシック" panose="020B0600070205080204" pitchFamily="50" charset="-128"/>
                <a:ea typeface="ＭＳ Ｐゴシック" panose="020B0600070205080204" pitchFamily="50" charset="-128"/>
              </a:rPr>
              <a:t>　 （平成</a:t>
            </a:r>
            <a:r>
              <a:rPr lang="en-US" altLang="ja-JP" sz="2000" b="1" dirty="0">
                <a:latin typeface="ＭＳ Ｐゴシック" panose="020B0600070205080204" pitchFamily="50" charset="-128"/>
                <a:ea typeface="ＭＳ Ｐゴシック" panose="020B0600070205080204" pitchFamily="50" charset="-128"/>
              </a:rPr>
              <a:t>26</a:t>
            </a:r>
            <a:r>
              <a:rPr lang="ja-JP" altLang="en-US" sz="2000" b="1" dirty="0">
                <a:latin typeface="ＭＳ Ｐゴシック" panose="020B0600070205080204" pitchFamily="50" charset="-128"/>
                <a:ea typeface="ＭＳ Ｐゴシック" panose="020B0600070205080204" pitchFamily="50" charset="-128"/>
              </a:rPr>
              <a:t>年</a:t>
            </a:r>
            <a:r>
              <a:rPr lang="en-US" altLang="ja-JP" sz="2000" b="1" dirty="0">
                <a:latin typeface="ＭＳ Ｐゴシック" panose="020B0600070205080204" pitchFamily="50" charset="-128"/>
                <a:ea typeface="ＭＳ Ｐゴシック" panose="020B0600070205080204" pitchFamily="50" charset="-128"/>
              </a:rPr>
              <a:t>4</a:t>
            </a:r>
            <a:r>
              <a:rPr lang="ja-JP" altLang="en-US" sz="2000" b="1" dirty="0">
                <a:latin typeface="ＭＳ Ｐゴシック" panose="020B0600070205080204" pitchFamily="50" charset="-128"/>
                <a:ea typeface="ＭＳ Ｐゴシック" panose="020B0600070205080204" pitchFamily="50" charset="-128"/>
              </a:rPr>
              <a:t>月</a:t>
            </a:r>
            <a:r>
              <a:rPr lang="en-US" altLang="ja-JP" sz="2000" b="1" dirty="0">
                <a:latin typeface="ＭＳ Ｐゴシック" panose="020B0600070205080204" pitchFamily="50" charset="-128"/>
                <a:ea typeface="ＭＳ Ｐゴシック" panose="020B0600070205080204" pitchFamily="50" charset="-128"/>
              </a:rPr>
              <a:t>1</a:t>
            </a:r>
            <a:r>
              <a:rPr lang="ja-JP" altLang="en-US" sz="2000" b="1" dirty="0">
                <a:latin typeface="ＭＳ Ｐゴシック" panose="020B0600070205080204" pitchFamily="50" charset="-128"/>
                <a:ea typeface="ＭＳ Ｐゴシック" panose="020B0600070205080204" pitchFamily="50" charset="-128"/>
              </a:rPr>
              <a:t>日現在）　</a:t>
            </a:r>
            <a:r>
              <a:rPr lang="en-US" altLang="ja-JP" sz="2000" b="1" dirty="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　</a:t>
            </a:r>
            <a:r>
              <a:rPr lang="en-US" altLang="ja-JP" sz="2000" b="1" dirty="0">
                <a:latin typeface="ＭＳ Ｐゴシック" panose="020B0600070205080204" pitchFamily="50" charset="-128"/>
                <a:ea typeface="ＭＳ Ｐゴシック" panose="020B0600070205080204" pitchFamily="50" charset="-128"/>
              </a:rPr>
              <a:t>86</a:t>
            </a:r>
            <a:r>
              <a:rPr lang="ja-JP" altLang="en-US" sz="2000" b="1" dirty="0">
                <a:latin typeface="ＭＳ Ｐゴシック" panose="020B0600070205080204" pitchFamily="50" charset="-128"/>
                <a:ea typeface="ＭＳ Ｐゴシック" panose="020B0600070205080204" pitchFamily="50" charset="-128"/>
              </a:rPr>
              <a:t>病院</a:t>
            </a:r>
            <a:endParaRPr lang="ja-JP" altLang="en-US" sz="2000" dirty="0">
              <a:latin typeface="ＭＳ Ｐゴシック" panose="020B0600070205080204" pitchFamily="50" charset="-128"/>
              <a:ea typeface="ＭＳ Ｐゴシック" panose="020B0600070205080204" pitchFamily="50" charset="-128"/>
            </a:endParaRPr>
          </a:p>
          <a:p>
            <a:pPr fontAlgn="auto">
              <a:spcBef>
                <a:spcPts val="0"/>
              </a:spcBef>
              <a:spcAft>
                <a:spcPts val="0"/>
              </a:spcAft>
              <a:defRPr/>
            </a:pPr>
            <a:endParaRPr lang="en-US" altLang="ja-JP" sz="2000" dirty="0">
              <a:latin typeface="GothicBBB-Medium"/>
              <a:ea typeface="+mn-ea"/>
            </a:endParaRPr>
          </a:p>
        </p:txBody>
      </p:sp>
      <p:sp>
        <p:nvSpPr>
          <p:cNvPr id="3" name="正方形/長方形 2">
            <a:extLst>
              <a:ext uri="{FF2B5EF4-FFF2-40B4-BE49-F238E27FC236}">
                <a16:creationId xmlns:a16="http://schemas.microsoft.com/office/drawing/2014/main" id="{DA176755-5486-69F5-1EAB-986D3D71B5F8}"/>
              </a:ext>
            </a:extLst>
          </p:cNvPr>
          <p:cNvSpPr/>
          <p:nvPr/>
        </p:nvSpPr>
        <p:spPr>
          <a:xfrm>
            <a:off x="5248274" y="76409"/>
            <a:ext cx="6943726" cy="6524863"/>
          </a:xfrm>
          <a:prstGeom prst="rect">
            <a:avLst/>
          </a:prstGeom>
        </p:spPr>
        <p:txBody>
          <a:bodyPr>
            <a:spAutoFit/>
          </a:bodyPr>
          <a:lstStyle/>
          <a:p>
            <a:pPr fontAlgn="auto">
              <a:spcBef>
                <a:spcPts val="0"/>
              </a:spcBef>
              <a:spcAft>
                <a:spcPts val="0"/>
              </a:spcAft>
              <a:defRPr/>
            </a:pPr>
            <a:r>
              <a:rPr lang="ja-JP" altLang="en-US"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hinGo-Medium"/>
                <a:ea typeface="+mn-ea"/>
              </a:rPr>
              <a:t>承認要件</a:t>
            </a:r>
            <a:endParaRPr lang="en-US" altLang="ja-JP"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hinGo-Medium"/>
              <a:ea typeface="+mn-ea"/>
            </a:endParaRPr>
          </a:p>
          <a:p>
            <a:pPr fontAlgn="auto">
              <a:spcBef>
                <a:spcPts val="0"/>
              </a:spcBef>
              <a:spcAft>
                <a:spcPts val="0"/>
              </a:spcAft>
              <a:defRPr/>
            </a:pPr>
            <a:endParaRPr lang="ja-JP" altLang="en-US"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hinGo-Medium"/>
              <a:ea typeface="+mn-ea"/>
            </a:endParaRPr>
          </a:p>
          <a:p>
            <a:pPr marL="285750" indent="-285750" fontAlgn="auto">
              <a:spcBef>
                <a:spcPts val="0"/>
              </a:spcBef>
              <a:spcAft>
                <a:spcPts val="0"/>
              </a:spcAft>
              <a:buFont typeface="Wingdings" panose="05000000000000000000" pitchFamily="2" charset="2"/>
              <a:buChar char="p"/>
              <a:defRPr/>
            </a:pPr>
            <a:r>
              <a:rPr lang="ja-JP" altLang="en-US" dirty="0">
                <a:solidFill>
                  <a:srgbClr val="FF0000"/>
                </a:solidFill>
                <a:latin typeface="GothicBBB-Medium"/>
                <a:ea typeface="+mn-ea"/>
              </a:rPr>
              <a:t>高度の医療の提供、開発及び評価、並びに研修を実施する能力を有する</a:t>
            </a:r>
            <a:r>
              <a:rPr lang="ja-JP" altLang="en-US" dirty="0">
                <a:latin typeface="GothicBBB-Medium"/>
                <a:ea typeface="+mn-ea"/>
              </a:rPr>
              <a:t>こと。</a:t>
            </a:r>
          </a:p>
          <a:p>
            <a:pPr marL="285750" indent="-285750" fontAlgn="auto">
              <a:spcBef>
                <a:spcPts val="0"/>
              </a:spcBef>
              <a:spcAft>
                <a:spcPts val="0"/>
              </a:spcAft>
              <a:buFont typeface="Wingdings" panose="05000000000000000000" pitchFamily="2" charset="2"/>
              <a:buChar char="p"/>
              <a:defRPr/>
            </a:pPr>
            <a:r>
              <a:rPr lang="ja-JP" altLang="en-US" dirty="0">
                <a:solidFill>
                  <a:srgbClr val="FF0000"/>
                </a:solidFill>
                <a:latin typeface="GothicBBB-Medium"/>
                <a:ea typeface="+mn-ea"/>
              </a:rPr>
              <a:t>他の病院又は診療所から紹介された患者に対し、医療を提供</a:t>
            </a:r>
            <a:r>
              <a:rPr lang="ja-JP" altLang="en-US" dirty="0">
                <a:latin typeface="GothicBBB-Medium"/>
                <a:ea typeface="+mn-ea"/>
              </a:rPr>
              <a:t>すること（紹介率</a:t>
            </a:r>
            <a:r>
              <a:rPr lang="en-US" altLang="ja-JP" dirty="0">
                <a:latin typeface="GothicBBB-Medium"/>
                <a:ea typeface="+mn-ea"/>
              </a:rPr>
              <a:t>50</a:t>
            </a:r>
            <a:r>
              <a:rPr lang="ja-JP" altLang="en-US" dirty="0">
                <a:latin typeface="GothicBBB-Medium"/>
                <a:ea typeface="+mn-ea"/>
              </a:rPr>
              <a:t>％以上、逆紹介率</a:t>
            </a:r>
            <a:r>
              <a:rPr lang="en-US" altLang="ja-JP" dirty="0">
                <a:latin typeface="GothicBBB-Medium"/>
                <a:ea typeface="+mn-ea"/>
              </a:rPr>
              <a:t>40</a:t>
            </a:r>
            <a:r>
              <a:rPr lang="ja-JP" altLang="en-US" dirty="0">
                <a:latin typeface="GothicBBB-Medium"/>
                <a:ea typeface="+mn-ea"/>
              </a:rPr>
              <a:t>％以上の維持）</a:t>
            </a:r>
          </a:p>
          <a:p>
            <a:pPr marL="285750" indent="-285750" fontAlgn="auto">
              <a:spcBef>
                <a:spcPts val="0"/>
              </a:spcBef>
              <a:spcAft>
                <a:spcPts val="0"/>
              </a:spcAft>
              <a:buFont typeface="Wingdings" panose="05000000000000000000" pitchFamily="2" charset="2"/>
              <a:buChar char="p"/>
              <a:defRPr/>
            </a:pPr>
            <a:r>
              <a:rPr lang="ja-JP" altLang="en-US" dirty="0">
                <a:latin typeface="GothicBBB-Medium"/>
                <a:ea typeface="+mn-ea"/>
              </a:rPr>
              <a:t>病床数</a:t>
            </a:r>
            <a:r>
              <a:rPr lang="en-US" altLang="ja-JP" dirty="0">
                <a:latin typeface="GothicBBB-Medium"/>
                <a:ea typeface="+mn-ea"/>
              </a:rPr>
              <a:t>…………</a:t>
            </a:r>
            <a:r>
              <a:rPr lang="en-US" altLang="ja-JP" dirty="0">
                <a:solidFill>
                  <a:srgbClr val="FF0000"/>
                </a:solidFill>
                <a:latin typeface="GothicBBB-Medium"/>
                <a:ea typeface="+mn-ea"/>
              </a:rPr>
              <a:t>400</a:t>
            </a:r>
            <a:r>
              <a:rPr lang="ja-JP" altLang="en-US" dirty="0">
                <a:solidFill>
                  <a:srgbClr val="FF0000"/>
                </a:solidFill>
                <a:latin typeface="GothicBBB-Medium"/>
                <a:ea typeface="+mn-ea"/>
              </a:rPr>
              <a:t>床以上</a:t>
            </a:r>
            <a:r>
              <a:rPr lang="ja-JP" altLang="en-US" dirty="0">
                <a:latin typeface="GothicBBB-Medium"/>
                <a:ea typeface="+mn-ea"/>
              </a:rPr>
              <a:t>の病床を有することが必要。</a:t>
            </a:r>
          </a:p>
          <a:p>
            <a:pPr lvl="1" fontAlgn="auto">
              <a:spcBef>
                <a:spcPts val="0"/>
              </a:spcBef>
              <a:spcAft>
                <a:spcPts val="0"/>
              </a:spcAft>
              <a:defRPr/>
            </a:pPr>
            <a:r>
              <a:rPr lang="ja-JP" altLang="en-US" dirty="0">
                <a:latin typeface="GothicBBB-Medium"/>
                <a:ea typeface="+mn-ea"/>
              </a:rPr>
              <a:t>人員配置</a:t>
            </a:r>
          </a:p>
          <a:p>
            <a:pPr marL="742950" lvl="1" indent="-285750" fontAlgn="auto">
              <a:spcBef>
                <a:spcPts val="0"/>
              </a:spcBef>
              <a:spcAft>
                <a:spcPts val="0"/>
              </a:spcAft>
              <a:buFont typeface="Arial" panose="020B0604020202020204" pitchFamily="34" charset="0"/>
              <a:buChar char="•"/>
              <a:defRPr/>
            </a:pPr>
            <a:r>
              <a:rPr lang="ja-JP" altLang="en-US" dirty="0">
                <a:latin typeface="GothicBBB-Medium"/>
                <a:ea typeface="+mn-ea"/>
              </a:rPr>
              <a:t>医　　師</a:t>
            </a:r>
            <a:r>
              <a:rPr lang="en-US" altLang="ja-JP" dirty="0">
                <a:latin typeface="GothicBBB-Medium"/>
                <a:ea typeface="+mn-ea"/>
              </a:rPr>
              <a:t>…………</a:t>
            </a:r>
            <a:r>
              <a:rPr lang="ja-JP" altLang="en-US" dirty="0">
                <a:latin typeface="GothicBBB-Medium"/>
                <a:ea typeface="+mn-ea"/>
              </a:rPr>
              <a:t>通常の病院の</a:t>
            </a:r>
            <a:r>
              <a:rPr lang="en-US" altLang="ja-JP" dirty="0">
                <a:solidFill>
                  <a:srgbClr val="FF0000"/>
                </a:solidFill>
                <a:latin typeface="GothicBBB-Medium"/>
                <a:ea typeface="+mn-ea"/>
              </a:rPr>
              <a:t>2</a:t>
            </a:r>
            <a:r>
              <a:rPr lang="ja-JP" altLang="en-US" dirty="0">
                <a:solidFill>
                  <a:srgbClr val="FF0000"/>
                </a:solidFill>
                <a:latin typeface="GothicBBB-Medium"/>
                <a:ea typeface="+mn-ea"/>
              </a:rPr>
              <a:t>倍</a:t>
            </a:r>
            <a:r>
              <a:rPr lang="ja-JP" altLang="en-US" dirty="0">
                <a:latin typeface="GothicBBB-Medium"/>
                <a:ea typeface="+mn-ea"/>
              </a:rPr>
              <a:t>程度の配置が最低基準。</a:t>
            </a:r>
          </a:p>
          <a:p>
            <a:pPr marL="2514600" lvl="1" indent="-1514475" fontAlgn="auto">
              <a:spcBef>
                <a:spcPts val="0"/>
              </a:spcBef>
              <a:spcAft>
                <a:spcPts val="0"/>
              </a:spcAft>
              <a:tabLst>
                <a:tab pos="2419350" algn="l"/>
              </a:tabLst>
              <a:defRPr/>
            </a:pPr>
            <a:r>
              <a:rPr lang="ja-JP" altLang="en-US" dirty="0">
                <a:latin typeface="GothicBBB-Medium"/>
                <a:ea typeface="+mn-ea"/>
              </a:rPr>
              <a:t>　　　　　　　　　　また、医師の配置基準の半数以上が</a:t>
            </a:r>
            <a:r>
              <a:rPr lang="en-US" altLang="ja-JP" dirty="0">
                <a:latin typeface="GothicBBB-Medium"/>
                <a:ea typeface="+mn-ea"/>
              </a:rPr>
              <a:t>15</a:t>
            </a:r>
            <a:r>
              <a:rPr lang="ja-JP" altLang="en-US" dirty="0">
                <a:latin typeface="GothicBBB-Medium"/>
                <a:ea typeface="+mn-ea"/>
              </a:rPr>
              <a:t>種類いずれかの専門医であること。</a:t>
            </a:r>
          </a:p>
          <a:p>
            <a:pPr marL="742950" lvl="1" indent="-285750" fontAlgn="auto">
              <a:spcBef>
                <a:spcPts val="0"/>
              </a:spcBef>
              <a:spcAft>
                <a:spcPts val="0"/>
              </a:spcAft>
              <a:buFont typeface="Arial" panose="020B0604020202020204" pitchFamily="34" charset="0"/>
              <a:buChar char="•"/>
              <a:defRPr/>
            </a:pPr>
            <a:r>
              <a:rPr lang="ja-JP" altLang="en-US" dirty="0">
                <a:latin typeface="GothicBBB-Medium"/>
                <a:ea typeface="+mn-ea"/>
              </a:rPr>
              <a:t>薬剤師</a:t>
            </a:r>
            <a:r>
              <a:rPr lang="en-US" altLang="ja-JP" dirty="0">
                <a:latin typeface="GothicBBB-Medium"/>
                <a:ea typeface="+mn-ea"/>
              </a:rPr>
              <a:t>…………</a:t>
            </a:r>
            <a:r>
              <a:rPr lang="ja-JP" altLang="en-US" dirty="0">
                <a:solidFill>
                  <a:srgbClr val="FF0000"/>
                </a:solidFill>
                <a:latin typeface="GothicBBB-Medium"/>
                <a:ea typeface="+mn-ea"/>
              </a:rPr>
              <a:t>入院患者数</a:t>
            </a:r>
            <a:r>
              <a:rPr lang="en-US" altLang="ja-JP" dirty="0">
                <a:solidFill>
                  <a:srgbClr val="FF0000"/>
                </a:solidFill>
                <a:latin typeface="GothicBBB-Medium"/>
                <a:ea typeface="+mn-ea"/>
              </a:rPr>
              <a:t>÷30</a:t>
            </a:r>
            <a:r>
              <a:rPr lang="ja-JP" altLang="en-US" dirty="0">
                <a:solidFill>
                  <a:srgbClr val="FF0000"/>
                </a:solidFill>
                <a:latin typeface="GothicBBB-Medium"/>
                <a:ea typeface="+mn-ea"/>
              </a:rPr>
              <a:t>が最低基準。</a:t>
            </a:r>
            <a:br>
              <a:rPr lang="en-US" altLang="ja-JP" dirty="0">
                <a:solidFill>
                  <a:srgbClr val="FF0000"/>
                </a:solidFill>
                <a:latin typeface="GothicBBB-Medium"/>
                <a:ea typeface="+mn-ea"/>
              </a:rPr>
            </a:br>
            <a:r>
              <a:rPr lang="en-US" altLang="ja-JP" dirty="0">
                <a:solidFill>
                  <a:srgbClr val="FF0000"/>
                </a:solidFill>
                <a:latin typeface="GothicBBB-Medium"/>
                <a:ea typeface="+mn-ea"/>
              </a:rPr>
              <a:t>			</a:t>
            </a:r>
            <a:r>
              <a:rPr lang="ja-JP" altLang="en-US" dirty="0">
                <a:solidFill>
                  <a:srgbClr val="FF0000"/>
                </a:solidFill>
                <a:latin typeface="GothicBBB-Medium"/>
                <a:ea typeface="+mn-ea"/>
              </a:rPr>
              <a:t>（一般は入院患者数</a:t>
            </a:r>
            <a:r>
              <a:rPr lang="en-US" altLang="ja-JP" dirty="0">
                <a:solidFill>
                  <a:srgbClr val="FF0000"/>
                </a:solidFill>
                <a:latin typeface="GothicBBB-Medium"/>
                <a:ea typeface="+mn-ea"/>
              </a:rPr>
              <a:t>÷70</a:t>
            </a:r>
            <a:r>
              <a:rPr lang="ja-JP" altLang="en-US" dirty="0">
                <a:solidFill>
                  <a:srgbClr val="FF0000"/>
                </a:solidFill>
                <a:latin typeface="GothicBBB-Medium"/>
                <a:ea typeface="+mn-ea"/>
              </a:rPr>
              <a:t>）</a:t>
            </a:r>
          </a:p>
          <a:p>
            <a:pPr marL="742950" lvl="1" indent="-285750" fontAlgn="auto">
              <a:spcBef>
                <a:spcPts val="0"/>
              </a:spcBef>
              <a:spcAft>
                <a:spcPts val="0"/>
              </a:spcAft>
              <a:buFont typeface="Arial" panose="020B0604020202020204" pitchFamily="34" charset="0"/>
              <a:buChar char="•"/>
              <a:defRPr/>
            </a:pPr>
            <a:r>
              <a:rPr lang="ja-JP" altLang="en-US" dirty="0">
                <a:latin typeface="GothicBBB-Medium"/>
                <a:ea typeface="+mn-ea"/>
              </a:rPr>
              <a:t>看護師等</a:t>
            </a:r>
            <a:r>
              <a:rPr lang="en-US" altLang="ja-JP" dirty="0">
                <a:latin typeface="GothicBBB-Medium"/>
                <a:ea typeface="+mn-ea"/>
              </a:rPr>
              <a:t>…………</a:t>
            </a:r>
            <a:r>
              <a:rPr lang="ja-JP" altLang="en-US" dirty="0">
                <a:latin typeface="GothicBBB-Medium"/>
                <a:ea typeface="+mn-ea"/>
              </a:rPr>
              <a:t>入院患者数</a:t>
            </a:r>
            <a:r>
              <a:rPr lang="en-US" altLang="ja-JP" dirty="0">
                <a:latin typeface="GothicBBB-Medium"/>
                <a:ea typeface="+mn-ea"/>
              </a:rPr>
              <a:t>÷2</a:t>
            </a:r>
            <a:r>
              <a:rPr lang="ja-JP" altLang="en-US" dirty="0">
                <a:latin typeface="GothicBBB-Medium"/>
                <a:ea typeface="+mn-ea"/>
              </a:rPr>
              <a:t>が最低基準。</a:t>
            </a:r>
            <a:br>
              <a:rPr lang="en-US" altLang="ja-JP" dirty="0">
                <a:latin typeface="GothicBBB-Medium"/>
                <a:ea typeface="+mn-ea"/>
              </a:rPr>
            </a:br>
            <a:r>
              <a:rPr lang="en-US" altLang="ja-JP" dirty="0">
                <a:latin typeface="GothicBBB-Medium"/>
                <a:ea typeface="+mn-ea"/>
              </a:rPr>
              <a:t>			</a:t>
            </a:r>
            <a:r>
              <a:rPr lang="ja-JP" altLang="en-US" dirty="0">
                <a:latin typeface="GothicBBB-Medium"/>
                <a:ea typeface="+mn-ea"/>
              </a:rPr>
              <a:t>（一般は入院患者数</a:t>
            </a:r>
            <a:r>
              <a:rPr lang="en-US" altLang="ja-JP" dirty="0">
                <a:latin typeface="GothicBBB-Medium"/>
                <a:ea typeface="+mn-ea"/>
              </a:rPr>
              <a:t>÷3</a:t>
            </a:r>
            <a:r>
              <a:rPr lang="ja-JP" altLang="en-US" dirty="0">
                <a:latin typeface="GothicBBB-Medium"/>
                <a:ea typeface="+mn-ea"/>
              </a:rPr>
              <a:t>）</a:t>
            </a:r>
          </a:p>
          <a:p>
            <a:pPr lvl="1" fontAlgn="auto">
              <a:spcBef>
                <a:spcPts val="0"/>
              </a:spcBef>
              <a:spcAft>
                <a:spcPts val="0"/>
              </a:spcAft>
              <a:defRPr/>
            </a:pPr>
            <a:r>
              <a:rPr lang="ja-JP" altLang="en-US" dirty="0">
                <a:latin typeface="GothicBBB-Medium"/>
                <a:ea typeface="+mn-ea"/>
              </a:rPr>
              <a:t>　</a:t>
            </a:r>
            <a:r>
              <a:rPr lang="en-US" altLang="ja-JP" dirty="0">
                <a:latin typeface="GothicBBB-Medium"/>
                <a:ea typeface="+mn-ea"/>
              </a:rPr>
              <a:t>		</a:t>
            </a:r>
            <a:r>
              <a:rPr lang="ja-JP" altLang="en-US" dirty="0">
                <a:latin typeface="GothicBBB-Medium"/>
                <a:ea typeface="+mn-ea"/>
              </a:rPr>
              <a:t> ［外来については、患者数</a:t>
            </a:r>
            <a:r>
              <a:rPr lang="en-US" altLang="ja-JP" dirty="0">
                <a:latin typeface="GothicBBB-Medium"/>
                <a:ea typeface="+mn-ea"/>
              </a:rPr>
              <a:t>÷30</a:t>
            </a:r>
            <a:r>
              <a:rPr lang="ja-JP" altLang="en-US" dirty="0">
                <a:latin typeface="GothicBBB-Medium"/>
                <a:ea typeface="+mn-ea"/>
              </a:rPr>
              <a:t>で一般病院と同じ］</a:t>
            </a:r>
          </a:p>
          <a:p>
            <a:pPr marL="742950" lvl="1" indent="-285750" fontAlgn="auto">
              <a:spcBef>
                <a:spcPts val="0"/>
              </a:spcBef>
              <a:spcAft>
                <a:spcPts val="0"/>
              </a:spcAft>
              <a:buFont typeface="Arial" panose="020B0604020202020204" pitchFamily="34" charset="0"/>
              <a:buChar char="•"/>
              <a:defRPr/>
            </a:pPr>
            <a:r>
              <a:rPr lang="ja-JP" altLang="en-US" dirty="0">
                <a:latin typeface="GothicBBB-Medium"/>
                <a:ea typeface="+mn-ea"/>
              </a:rPr>
              <a:t>管理栄養士</a:t>
            </a:r>
            <a:r>
              <a:rPr lang="en-US" altLang="ja-JP" dirty="0">
                <a:latin typeface="GothicBBB-Medium"/>
                <a:ea typeface="+mn-ea"/>
              </a:rPr>
              <a:t>1</a:t>
            </a:r>
            <a:r>
              <a:rPr lang="ja-JP" altLang="en-US" dirty="0">
                <a:latin typeface="GothicBBB-Medium"/>
                <a:ea typeface="+mn-ea"/>
              </a:rPr>
              <a:t>名以上配置。</a:t>
            </a:r>
          </a:p>
          <a:p>
            <a:pPr marL="285750" indent="-285750" fontAlgn="auto">
              <a:spcBef>
                <a:spcPts val="0"/>
              </a:spcBef>
              <a:spcAft>
                <a:spcPts val="0"/>
              </a:spcAft>
              <a:buFont typeface="Wingdings" panose="05000000000000000000" pitchFamily="2" charset="2"/>
              <a:buChar char="p"/>
              <a:defRPr/>
            </a:pPr>
            <a:r>
              <a:rPr lang="ja-JP" altLang="en-US" dirty="0">
                <a:latin typeface="GothicBBB-Medium"/>
                <a:ea typeface="+mn-ea"/>
              </a:rPr>
              <a:t>構造設備</a:t>
            </a:r>
            <a:r>
              <a:rPr lang="en-US" altLang="ja-JP" dirty="0">
                <a:latin typeface="GothicBBB-Medium"/>
                <a:ea typeface="+mn-ea"/>
              </a:rPr>
              <a:t>…………</a:t>
            </a:r>
            <a:r>
              <a:rPr lang="ja-JP" altLang="en-US" dirty="0">
                <a:solidFill>
                  <a:srgbClr val="FF0000"/>
                </a:solidFill>
                <a:latin typeface="GothicBBB-Medium"/>
                <a:ea typeface="+mn-ea"/>
              </a:rPr>
              <a:t>集中治療室、無菌病室、医薬品情報管理室</a:t>
            </a:r>
            <a:r>
              <a:rPr lang="ja-JP" altLang="en-US" dirty="0">
                <a:latin typeface="GothicBBB-Medium"/>
                <a:ea typeface="+mn-ea"/>
              </a:rPr>
              <a:t>が</a:t>
            </a:r>
            <a:r>
              <a:rPr lang="en-US" altLang="ja-JP" dirty="0">
                <a:latin typeface="GothicBBB-Medium"/>
                <a:ea typeface="+mn-ea"/>
              </a:rPr>
              <a:t>		</a:t>
            </a:r>
            <a:r>
              <a:rPr lang="ja-JP" altLang="en-US" dirty="0">
                <a:latin typeface="GothicBBB-Medium"/>
                <a:ea typeface="+mn-ea"/>
              </a:rPr>
              <a:t>　　 必要。　　　</a:t>
            </a:r>
          </a:p>
          <a:p>
            <a:pPr marL="285750" indent="-285750" fontAlgn="auto">
              <a:spcBef>
                <a:spcPts val="0"/>
              </a:spcBef>
              <a:spcAft>
                <a:spcPts val="0"/>
              </a:spcAft>
              <a:buFont typeface="Wingdings" panose="05000000000000000000" pitchFamily="2" charset="2"/>
              <a:buChar char="p"/>
              <a:defRPr/>
            </a:pPr>
            <a:r>
              <a:rPr lang="ja-JP" altLang="en-US" dirty="0">
                <a:latin typeface="GothicBBB-Medium"/>
                <a:ea typeface="+mn-ea"/>
              </a:rPr>
              <a:t>原則定められた</a:t>
            </a:r>
            <a:r>
              <a:rPr lang="en-US" altLang="ja-JP" dirty="0">
                <a:solidFill>
                  <a:srgbClr val="FF0000"/>
                </a:solidFill>
                <a:latin typeface="GothicBBB-Medium"/>
                <a:ea typeface="+mn-ea"/>
              </a:rPr>
              <a:t>16</a:t>
            </a:r>
            <a:r>
              <a:rPr lang="ja-JP" altLang="en-US" dirty="0">
                <a:solidFill>
                  <a:srgbClr val="FF0000"/>
                </a:solidFill>
                <a:latin typeface="GothicBBB-Medium"/>
                <a:ea typeface="+mn-ea"/>
              </a:rPr>
              <a:t>の診療科</a:t>
            </a:r>
            <a:r>
              <a:rPr lang="ja-JP" altLang="en-US" dirty="0">
                <a:latin typeface="GothicBBB-Medium"/>
                <a:ea typeface="+mn-ea"/>
              </a:rPr>
              <a:t>を標榜していること。</a:t>
            </a:r>
          </a:p>
          <a:p>
            <a:pPr marL="285750" indent="-285750" fontAlgn="auto">
              <a:spcBef>
                <a:spcPts val="0"/>
              </a:spcBef>
              <a:spcAft>
                <a:spcPts val="0"/>
              </a:spcAft>
              <a:buFont typeface="Wingdings" panose="05000000000000000000" pitchFamily="2" charset="2"/>
              <a:buChar char="p"/>
              <a:defRPr/>
            </a:pPr>
            <a:r>
              <a:rPr lang="ja-JP" altLang="en-US" dirty="0">
                <a:latin typeface="GothicBBB-Medium"/>
                <a:ea typeface="+mn-ea"/>
              </a:rPr>
              <a:t>査読のある雑誌に掲載された</a:t>
            </a:r>
            <a:r>
              <a:rPr lang="ja-JP" altLang="en-US" dirty="0">
                <a:solidFill>
                  <a:srgbClr val="FF0000"/>
                </a:solidFill>
                <a:latin typeface="GothicBBB-Medium"/>
                <a:ea typeface="+mn-ea"/>
              </a:rPr>
              <a:t>英語論文数が年</a:t>
            </a:r>
            <a:r>
              <a:rPr lang="en-US" altLang="ja-JP" dirty="0">
                <a:solidFill>
                  <a:srgbClr val="FF0000"/>
                </a:solidFill>
                <a:latin typeface="GothicBBB-Medium"/>
                <a:ea typeface="+mn-ea"/>
              </a:rPr>
              <a:t>70</a:t>
            </a:r>
            <a:r>
              <a:rPr lang="ja-JP" altLang="en-US" dirty="0">
                <a:solidFill>
                  <a:srgbClr val="FF0000"/>
                </a:solidFill>
                <a:latin typeface="GothicBBB-Medium"/>
                <a:ea typeface="+mn-ea"/>
              </a:rPr>
              <a:t>件以上</a:t>
            </a:r>
            <a:r>
              <a:rPr lang="ja-JP" altLang="en-US" dirty="0">
                <a:latin typeface="GothicBBB-Medium"/>
                <a:ea typeface="+mn-ea"/>
              </a:rPr>
              <a:t>あること等</a:t>
            </a:r>
          </a:p>
          <a:p>
            <a:pPr marL="285750" indent="-285750" fontAlgn="auto">
              <a:spcBef>
                <a:spcPts val="0"/>
              </a:spcBef>
              <a:spcAft>
                <a:spcPts val="0"/>
              </a:spcAft>
              <a:buFont typeface="Wingdings" panose="05000000000000000000" pitchFamily="2" charset="2"/>
              <a:buChar char="p"/>
              <a:defRPr/>
            </a:pPr>
            <a:r>
              <a:rPr lang="ja-JP" altLang="en-US" dirty="0">
                <a:latin typeface="GothicBBB-Medium"/>
                <a:ea typeface="+mn-ea"/>
              </a:rPr>
              <a:t>特定の領域に対応する特定機能病院に関しては、診療科の標榜、紹介率・逆紹介率等について、別途、承認要件を設定。</a:t>
            </a:r>
            <a:endParaRPr lang="ja-JP" altLang="en-US" dirty="0">
              <a:latin typeface="+mn-lt"/>
              <a:ea typeface="+mn-ea"/>
            </a:endParaRPr>
          </a:p>
        </p:txBody>
      </p:sp>
      <p:sp>
        <p:nvSpPr>
          <p:cNvPr id="6147" name="正方形/長方形 3">
            <a:extLst>
              <a:ext uri="{FF2B5EF4-FFF2-40B4-BE49-F238E27FC236}">
                <a16:creationId xmlns:a16="http://schemas.microsoft.com/office/drawing/2014/main" id="{1F786875-7D98-E0D7-98F2-1DEB763E5CC7}"/>
              </a:ext>
            </a:extLst>
          </p:cNvPr>
          <p:cNvSpPr>
            <a:spLocks noChangeArrowheads="1"/>
          </p:cNvSpPr>
          <p:nvPr/>
        </p:nvSpPr>
        <p:spPr bwMode="auto">
          <a:xfrm>
            <a:off x="9172575" y="6515100"/>
            <a:ext cx="30194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zh-TW" altLang="en-US" sz="800">
                <a:latin typeface="ＭＳ Ｐゴシック" panose="020B0600070205080204" pitchFamily="34" charset="-128"/>
              </a:rPr>
              <a:t>平成</a:t>
            </a:r>
            <a:r>
              <a:rPr lang="en-US" altLang="zh-TW" sz="800">
                <a:latin typeface="ＭＳ Ｐゴシック" panose="020B0600070205080204" pitchFamily="34" charset="-128"/>
              </a:rPr>
              <a:t>26</a:t>
            </a:r>
            <a:r>
              <a:rPr lang="zh-TW" altLang="en-US" sz="800">
                <a:latin typeface="ＭＳ Ｐゴシック" panose="020B0600070205080204" pitchFamily="34" charset="-128"/>
              </a:rPr>
              <a:t>年版　厚生労働白書</a:t>
            </a:r>
            <a:r>
              <a:rPr lang="ja-JP" altLang="en-US" sz="800">
                <a:latin typeface="ＭＳ Ｐゴシック" panose="020B0600070205080204" pitchFamily="34" charset="-128"/>
              </a:rPr>
              <a:t>を引用・改変</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6C52B8B-35FB-82DD-C596-82B5B678A01A}"/>
              </a:ext>
            </a:extLst>
          </p:cNvPr>
          <p:cNvSpPr/>
          <p:nvPr/>
        </p:nvSpPr>
        <p:spPr>
          <a:xfrm>
            <a:off x="171449" y="0"/>
            <a:ext cx="5629276" cy="7171194"/>
          </a:xfrm>
          <a:prstGeom prst="rect">
            <a:avLst/>
          </a:prstGeom>
        </p:spPr>
        <p:txBody>
          <a:bodyPr>
            <a:spAutoFit/>
          </a:bodyPr>
          <a:lstStyle/>
          <a:p>
            <a:pPr fontAlgn="auto">
              <a:spcBef>
                <a:spcPts val="0"/>
              </a:spcBef>
              <a:spcAft>
                <a:spcPts val="0"/>
              </a:spcAft>
              <a:defRPr/>
            </a:pPr>
            <a:r>
              <a:rPr lang="ja-JP" altLang="en-US" sz="3200" dirty="0">
                <a:solidFill>
                  <a:srgbClr val="FF0000"/>
                </a:solidFill>
                <a:latin typeface="ShinGoPro-Medium"/>
                <a:ea typeface="+mn-ea"/>
              </a:rPr>
              <a:t>地域医療支援病院</a:t>
            </a:r>
            <a:r>
              <a:rPr lang="ja-JP" altLang="en-US" sz="3200" dirty="0">
                <a:latin typeface="ShinGoPro-Medium"/>
                <a:ea typeface="+mn-ea"/>
              </a:rPr>
              <a:t>制度の概要</a:t>
            </a:r>
            <a:endParaRPr lang="en-US" altLang="ja-JP" sz="3200" dirty="0">
              <a:latin typeface="ShinGoPro-Medium"/>
              <a:ea typeface="+mn-ea"/>
            </a:endParaRPr>
          </a:p>
          <a:p>
            <a:pPr fontAlgn="auto">
              <a:spcBef>
                <a:spcPts val="0"/>
              </a:spcBef>
              <a:spcAft>
                <a:spcPts val="0"/>
              </a:spcAft>
              <a:defRPr/>
            </a:pPr>
            <a:endParaRPr lang="ja-JP" altLang="en-US" sz="2800" dirty="0">
              <a:latin typeface="ShinGoPro-Medium"/>
              <a:ea typeface="+mn-ea"/>
            </a:endParaRPr>
          </a:p>
          <a:p>
            <a:pPr fontAlgn="auto">
              <a:spcBef>
                <a:spcPts val="0"/>
              </a:spcBef>
              <a:spcAft>
                <a:spcPts val="0"/>
              </a:spcAft>
              <a:defRPr/>
            </a:pPr>
            <a:r>
              <a:rPr lang="ja-JP" altLang="en-US"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hinGo-Medium"/>
                <a:ea typeface="+mn-ea"/>
              </a:rPr>
              <a:t>趣旨</a:t>
            </a:r>
            <a:endParaRPr lang="en-US" altLang="ja-JP"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hinGo-Medium"/>
              <a:ea typeface="+mn-ea"/>
            </a:endParaRPr>
          </a:p>
          <a:p>
            <a:pPr algn="just" fontAlgn="auto">
              <a:spcBef>
                <a:spcPts val="0"/>
              </a:spcBef>
              <a:spcAft>
                <a:spcPts val="0"/>
              </a:spcAft>
              <a:defRPr/>
            </a:pPr>
            <a:r>
              <a:rPr lang="ja-JP" altLang="en-US" sz="2000" dirty="0">
                <a:latin typeface="+mn-lt"/>
                <a:ea typeface="+mn-ea"/>
              </a:rPr>
              <a:t>　医療施設機能の体系化の一環として、患者に身近な地域で医療が提供されることが望ましいという観点から、紹介患者に対する医療提供、医療機器等の共同利用の実施等を通じて、第一線の地域医療を</a:t>
            </a:r>
            <a:r>
              <a:rPr lang="ja-JP" altLang="en-US" sz="2000" dirty="0" err="1">
                <a:latin typeface="+mn-lt"/>
                <a:ea typeface="+mn-ea"/>
              </a:rPr>
              <a:t>担うかかりつけ</a:t>
            </a:r>
            <a:r>
              <a:rPr lang="ja-JP" altLang="en-US" sz="2000" dirty="0">
                <a:latin typeface="+mn-lt"/>
                <a:ea typeface="+mn-ea"/>
              </a:rPr>
              <a:t>医、かかりつけ歯科医等を支援する能力を備え、地域医療の確保を図る病院として相応しい構造設備等を有するものについて、都道府県知事が個別に承認している。</a:t>
            </a:r>
            <a:endParaRPr lang="en-US" altLang="ja-JP"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hinGo-Medium"/>
              <a:ea typeface="+mn-ea"/>
            </a:endParaRPr>
          </a:p>
          <a:p>
            <a:pPr fontAlgn="auto">
              <a:spcBef>
                <a:spcPts val="0"/>
              </a:spcBef>
              <a:spcAft>
                <a:spcPts val="0"/>
              </a:spcAft>
              <a:defRPr/>
            </a:pPr>
            <a:endParaRPr lang="en-US" altLang="ja-JP"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hinGo-Medium"/>
              <a:ea typeface="+mn-ea"/>
            </a:endParaRPr>
          </a:p>
          <a:p>
            <a:pPr fontAlgn="auto">
              <a:spcBef>
                <a:spcPts val="0"/>
              </a:spcBef>
              <a:spcAft>
                <a:spcPts val="0"/>
              </a:spcAft>
              <a:defRPr/>
            </a:pPr>
            <a:r>
              <a:rPr lang="ja-JP" altLang="en-US"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hinGo-Medium"/>
                <a:ea typeface="+mn-ea"/>
              </a:rPr>
              <a:t>役割</a:t>
            </a:r>
            <a:endParaRPr lang="en-US" altLang="ja-JP"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hinGo-Medium"/>
              <a:ea typeface="+mn-ea"/>
            </a:endParaRPr>
          </a:p>
          <a:p>
            <a:pPr marL="342900" indent="-342900" fontAlgn="auto">
              <a:spcBef>
                <a:spcPts val="0"/>
              </a:spcBef>
              <a:spcAft>
                <a:spcPts val="0"/>
              </a:spcAft>
              <a:buFont typeface="Wingdings" panose="05000000000000000000" pitchFamily="2" charset="2"/>
              <a:buChar char="l"/>
              <a:defRPr/>
            </a:pPr>
            <a:r>
              <a:rPr lang="ja-JP" altLang="en-US" sz="2000" dirty="0">
                <a:latin typeface="GothicBBB-Medium"/>
                <a:ea typeface="+mn-ea"/>
              </a:rPr>
              <a:t>紹介患者に対する医療の提供（かかりつけ医等への患者の逆紹介も含む）</a:t>
            </a:r>
          </a:p>
          <a:p>
            <a:pPr marL="342900" indent="-342900" fontAlgn="auto">
              <a:spcBef>
                <a:spcPts val="0"/>
              </a:spcBef>
              <a:spcAft>
                <a:spcPts val="0"/>
              </a:spcAft>
              <a:buFont typeface="Wingdings" panose="05000000000000000000" pitchFamily="2" charset="2"/>
              <a:buChar char="l"/>
              <a:defRPr/>
            </a:pPr>
            <a:r>
              <a:rPr lang="ja-JP" altLang="en-US" sz="2000" dirty="0">
                <a:latin typeface="GothicBBB-Medium"/>
                <a:ea typeface="+mn-ea"/>
              </a:rPr>
              <a:t>医療機器の共同利用の実施　　</a:t>
            </a:r>
          </a:p>
          <a:p>
            <a:pPr marL="342900" indent="-342900" fontAlgn="auto">
              <a:spcBef>
                <a:spcPts val="0"/>
              </a:spcBef>
              <a:spcAft>
                <a:spcPts val="0"/>
              </a:spcAft>
              <a:buFont typeface="Wingdings" panose="05000000000000000000" pitchFamily="2" charset="2"/>
              <a:buChar char="l"/>
              <a:defRPr/>
            </a:pPr>
            <a:r>
              <a:rPr lang="ja-JP" altLang="en-US" sz="2000" dirty="0">
                <a:latin typeface="GothicBBB-Medium"/>
                <a:ea typeface="+mn-ea"/>
              </a:rPr>
              <a:t>救急医療の提供</a:t>
            </a:r>
          </a:p>
          <a:p>
            <a:pPr marL="342900" indent="-342900" fontAlgn="auto">
              <a:spcBef>
                <a:spcPts val="0"/>
              </a:spcBef>
              <a:spcAft>
                <a:spcPts val="0"/>
              </a:spcAft>
              <a:buFont typeface="Wingdings" panose="05000000000000000000" pitchFamily="2" charset="2"/>
              <a:buChar char="l"/>
              <a:defRPr/>
            </a:pPr>
            <a:r>
              <a:rPr lang="ja-JP" altLang="en-US" sz="2000" dirty="0">
                <a:latin typeface="GothicBBB-Medium"/>
                <a:ea typeface="+mn-ea"/>
              </a:rPr>
              <a:t>地域の医療従事者に対する研修の実施</a:t>
            </a:r>
            <a:endParaRPr lang="en-US" altLang="ja-JP" sz="2000" dirty="0">
              <a:latin typeface="GothicBBB-Medium"/>
              <a:ea typeface="+mn-ea"/>
            </a:endParaRPr>
          </a:p>
          <a:p>
            <a:pPr marL="342900" indent="-342900" fontAlgn="auto">
              <a:spcBef>
                <a:spcPts val="0"/>
              </a:spcBef>
              <a:spcAft>
                <a:spcPts val="0"/>
              </a:spcAft>
              <a:buFont typeface="Wingdings" panose="05000000000000000000" pitchFamily="2" charset="2"/>
              <a:buChar char="l"/>
              <a:defRPr/>
            </a:pPr>
            <a:endParaRPr lang="en-US" altLang="ja-JP" sz="2000" dirty="0">
              <a:latin typeface="GothicBBB-Medium"/>
              <a:ea typeface="+mn-ea"/>
            </a:endParaRPr>
          </a:p>
          <a:p>
            <a:pPr fontAlgn="auto">
              <a:spcBef>
                <a:spcPts val="0"/>
              </a:spcBef>
              <a:spcAft>
                <a:spcPts val="0"/>
              </a:spcAft>
              <a:defRPr/>
            </a:pPr>
            <a:r>
              <a:rPr lang="en-US" altLang="ja-JP" sz="2000" b="1" dirty="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承認を受けている病院</a:t>
            </a:r>
            <a:br>
              <a:rPr lang="en-US" altLang="ja-JP" sz="2000" b="1" dirty="0">
                <a:latin typeface="ＭＳ Ｐゴシック" panose="020B0600070205080204" pitchFamily="50" charset="-128"/>
                <a:ea typeface="ＭＳ Ｐゴシック" panose="020B0600070205080204" pitchFamily="50" charset="-128"/>
              </a:rPr>
            </a:br>
            <a:r>
              <a:rPr lang="ja-JP" altLang="en-US" sz="2000" b="1" dirty="0">
                <a:latin typeface="ＭＳ Ｐゴシック" panose="020B0600070205080204" pitchFamily="50" charset="-128"/>
                <a:ea typeface="ＭＳ Ｐゴシック" panose="020B0600070205080204" pitchFamily="50" charset="-128"/>
              </a:rPr>
              <a:t>　 （平成</a:t>
            </a:r>
            <a:r>
              <a:rPr lang="en-US" altLang="ja-JP" sz="2000" b="1" dirty="0">
                <a:latin typeface="ＭＳ Ｐゴシック" panose="020B0600070205080204" pitchFamily="50" charset="-128"/>
                <a:ea typeface="ＭＳ Ｐゴシック" panose="020B0600070205080204" pitchFamily="50" charset="-128"/>
              </a:rPr>
              <a:t>24</a:t>
            </a:r>
            <a:r>
              <a:rPr lang="ja-JP" altLang="en-US" sz="2000" b="1" dirty="0">
                <a:latin typeface="ＭＳ Ｐゴシック" panose="020B0600070205080204" pitchFamily="50" charset="-128"/>
                <a:ea typeface="ＭＳ Ｐゴシック" panose="020B0600070205080204" pitchFamily="50" charset="-128"/>
              </a:rPr>
              <a:t>年</a:t>
            </a:r>
            <a:r>
              <a:rPr lang="en-US" altLang="ja-JP" sz="2000" b="1" dirty="0">
                <a:latin typeface="ＭＳ Ｐゴシック" panose="020B0600070205080204" pitchFamily="50" charset="-128"/>
                <a:ea typeface="ＭＳ Ｐゴシック" panose="020B0600070205080204" pitchFamily="50" charset="-128"/>
              </a:rPr>
              <a:t>10</a:t>
            </a:r>
            <a:r>
              <a:rPr lang="ja-JP" altLang="en-US" sz="2000" b="1" dirty="0">
                <a:latin typeface="ＭＳ Ｐゴシック" panose="020B0600070205080204" pitchFamily="50" charset="-128"/>
                <a:ea typeface="ＭＳ Ｐゴシック" panose="020B0600070205080204" pitchFamily="50" charset="-128"/>
              </a:rPr>
              <a:t>月末時点）　</a:t>
            </a:r>
            <a:r>
              <a:rPr lang="en-US" altLang="ja-JP" sz="2000" b="1" dirty="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　</a:t>
            </a:r>
            <a:r>
              <a:rPr lang="en-US" altLang="ja-JP" sz="2000" b="1" dirty="0">
                <a:latin typeface="ＭＳ Ｐゴシック" panose="020B0600070205080204" pitchFamily="50" charset="-128"/>
                <a:ea typeface="ＭＳ Ｐゴシック" panose="020B0600070205080204" pitchFamily="50" charset="-128"/>
              </a:rPr>
              <a:t>439</a:t>
            </a:r>
            <a:r>
              <a:rPr lang="ja-JP" altLang="en-US" sz="2000" b="1" dirty="0">
                <a:latin typeface="ＭＳ Ｐゴシック" panose="020B0600070205080204" pitchFamily="50" charset="-128"/>
                <a:ea typeface="ＭＳ Ｐゴシック" panose="020B0600070205080204" pitchFamily="50" charset="-128"/>
              </a:rPr>
              <a:t>病院</a:t>
            </a:r>
            <a:endParaRPr lang="ja-JP" altLang="en-US" sz="2000" dirty="0">
              <a:latin typeface="ＭＳ Ｐゴシック" panose="020B0600070205080204" pitchFamily="50" charset="-128"/>
              <a:ea typeface="ＭＳ Ｐゴシック" panose="020B0600070205080204" pitchFamily="50" charset="-128"/>
            </a:endParaRPr>
          </a:p>
          <a:p>
            <a:pPr fontAlgn="auto">
              <a:spcBef>
                <a:spcPts val="0"/>
              </a:spcBef>
              <a:spcAft>
                <a:spcPts val="0"/>
              </a:spcAft>
              <a:defRPr/>
            </a:pPr>
            <a:endParaRPr lang="en-US" altLang="ja-JP" sz="2000" dirty="0">
              <a:latin typeface="GothicBBB-Medium"/>
              <a:ea typeface="+mn-ea"/>
            </a:endParaRPr>
          </a:p>
        </p:txBody>
      </p:sp>
      <p:sp>
        <p:nvSpPr>
          <p:cNvPr id="3" name="正方形/長方形 2">
            <a:extLst>
              <a:ext uri="{FF2B5EF4-FFF2-40B4-BE49-F238E27FC236}">
                <a16:creationId xmlns:a16="http://schemas.microsoft.com/office/drawing/2014/main" id="{EBFA810D-A412-AF3F-B47F-BED33D3B7FDD}"/>
              </a:ext>
            </a:extLst>
          </p:cNvPr>
          <p:cNvSpPr/>
          <p:nvPr/>
        </p:nvSpPr>
        <p:spPr>
          <a:xfrm>
            <a:off x="6096000" y="257175"/>
            <a:ext cx="5981700" cy="6109365"/>
          </a:xfrm>
          <a:prstGeom prst="rect">
            <a:avLst/>
          </a:prstGeom>
        </p:spPr>
        <p:txBody>
          <a:bodyPr>
            <a:spAutoFit/>
          </a:bodyPr>
          <a:lstStyle/>
          <a:p>
            <a:pPr fontAlgn="auto">
              <a:spcBef>
                <a:spcPts val="0"/>
              </a:spcBef>
              <a:spcAft>
                <a:spcPts val="0"/>
              </a:spcAft>
              <a:defRPr/>
            </a:pPr>
            <a:r>
              <a:rPr lang="ja-JP" altLang="en-US"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hinGo-Medium"/>
                <a:ea typeface="+mn-ea"/>
              </a:rPr>
              <a:t>承認要件</a:t>
            </a:r>
            <a:endParaRPr lang="en-US" altLang="ja-JP"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hinGo-Medium"/>
              <a:ea typeface="+mn-ea"/>
            </a:endParaRPr>
          </a:p>
          <a:p>
            <a:pPr fontAlgn="auto">
              <a:spcBef>
                <a:spcPts val="0"/>
              </a:spcBef>
              <a:spcAft>
                <a:spcPts val="0"/>
              </a:spcAft>
              <a:defRPr/>
            </a:pPr>
            <a:endParaRPr lang="ja-JP" altLang="en-US"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hinGo-Medium"/>
              <a:ea typeface="+mn-ea"/>
            </a:endParaRPr>
          </a:p>
          <a:p>
            <a:pPr marL="285750" indent="-285750" fontAlgn="auto">
              <a:spcBef>
                <a:spcPts val="0"/>
              </a:spcBef>
              <a:spcAft>
                <a:spcPts val="600"/>
              </a:spcAft>
              <a:buFont typeface="Wingdings" panose="05000000000000000000" pitchFamily="2" charset="2"/>
              <a:buChar char="p"/>
              <a:defRPr/>
            </a:pPr>
            <a:r>
              <a:rPr lang="ja-JP" altLang="en-US" dirty="0">
                <a:solidFill>
                  <a:srgbClr val="FF0000"/>
                </a:solidFill>
                <a:latin typeface="GothicBBB-Medium"/>
                <a:ea typeface="+mn-ea"/>
              </a:rPr>
              <a:t>紹介患者中心の医療</a:t>
            </a:r>
            <a:r>
              <a:rPr lang="ja-JP" altLang="en-US" dirty="0">
                <a:latin typeface="GothicBBB-Medium"/>
                <a:ea typeface="+mn-ea"/>
              </a:rPr>
              <a:t>を提供していること（以下のいずれかを満たすこと）</a:t>
            </a:r>
          </a:p>
          <a:p>
            <a:pPr marL="800100" lvl="1" indent="-342900" fontAlgn="auto">
              <a:spcBef>
                <a:spcPts val="0"/>
              </a:spcBef>
              <a:spcAft>
                <a:spcPts val="600"/>
              </a:spcAft>
              <a:buFont typeface="+mj-ea"/>
              <a:buAutoNum type="circleNumDbPlain"/>
              <a:defRPr/>
            </a:pPr>
            <a:r>
              <a:rPr lang="ja-JP" altLang="en-US" dirty="0">
                <a:latin typeface="GothicBBB-Medium"/>
                <a:ea typeface="+mn-ea"/>
              </a:rPr>
              <a:t>紹介率が</a:t>
            </a:r>
            <a:r>
              <a:rPr lang="en-US" altLang="ja-JP" dirty="0">
                <a:latin typeface="GothicBBB-Medium"/>
                <a:ea typeface="+mn-ea"/>
              </a:rPr>
              <a:t>80</a:t>
            </a:r>
            <a:r>
              <a:rPr lang="ja-JP" altLang="en-US" dirty="0">
                <a:latin typeface="GothicBBB-Medium"/>
                <a:ea typeface="+mn-ea"/>
              </a:rPr>
              <a:t>％以上</a:t>
            </a:r>
          </a:p>
          <a:p>
            <a:pPr marL="800100" lvl="1" indent="-342900" fontAlgn="auto">
              <a:spcBef>
                <a:spcPts val="0"/>
              </a:spcBef>
              <a:spcAft>
                <a:spcPts val="600"/>
              </a:spcAft>
              <a:buFont typeface="+mj-ea"/>
              <a:buAutoNum type="circleNumDbPlain"/>
              <a:defRPr/>
            </a:pPr>
            <a:r>
              <a:rPr lang="ja-JP" altLang="en-US" dirty="0">
                <a:latin typeface="GothicBBB-Medium"/>
                <a:ea typeface="+mn-ea"/>
              </a:rPr>
              <a:t>紹介率が</a:t>
            </a:r>
            <a:r>
              <a:rPr lang="en-US" altLang="ja-JP" dirty="0">
                <a:latin typeface="GothicBBB-Medium"/>
                <a:ea typeface="+mn-ea"/>
              </a:rPr>
              <a:t>65</a:t>
            </a:r>
            <a:r>
              <a:rPr lang="ja-JP" altLang="en-US" dirty="0">
                <a:latin typeface="GothicBBB-Medium"/>
                <a:ea typeface="+mn-ea"/>
              </a:rPr>
              <a:t>％以上、かつ、逆紹介率が</a:t>
            </a:r>
            <a:r>
              <a:rPr lang="en-US" altLang="ja-JP" dirty="0">
                <a:latin typeface="GothicBBB-Medium"/>
                <a:ea typeface="+mn-ea"/>
              </a:rPr>
              <a:t>40</a:t>
            </a:r>
            <a:r>
              <a:rPr lang="ja-JP" altLang="en-US" dirty="0">
                <a:latin typeface="GothicBBB-Medium"/>
                <a:ea typeface="+mn-ea"/>
              </a:rPr>
              <a:t>％以上</a:t>
            </a:r>
          </a:p>
          <a:p>
            <a:pPr marL="800100" lvl="1" indent="-342900" fontAlgn="auto">
              <a:spcBef>
                <a:spcPts val="0"/>
              </a:spcBef>
              <a:spcAft>
                <a:spcPts val="600"/>
              </a:spcAft>
              <a:buFont typeface="+mj-ea"/>
              <a:buAutoNum type="circleNumDbPlain"/>
              <a:defRPr/>
            </a:pPr>
            <a:r>
              <a:rPr lang="ja-JP" altLang="en-US" dirty="0">
                <a:latin typeface="GothicBBB-Medium"/>
                <a:ea typeface="+mn-ea"/>
              </a:rPr>
              <a:t>紹介率が</a:t>
            </a:r>
            <a:r>
              <a:rPr lang="en-US" altLang="ja-JP" dirty="0">
                <a:latin typeface="GothicBBB-Medium"/>
                <a:ea typeface="+mn-ea"/>
              </a:rPr>
              <a:t>50</a:t>
            </a:r>
            <a:r>
              <a:rPr lang="ja-JP" altLang="en-US" dirty="0">
                <a:latin typeface="GothicBBB-Medium"/>
                <a:ea typeface="+mn-ea"/>
              </a:rPr>
              <a:t>％以上、かつ、逆紹介率が</a:t>
            </a:r>
            <a:r>
              <a:rPr lang="en-US" altLang="ja-JP" dirty="0">
                <a:latin typeface="GothicBBB-Medium"/>
                <a:ea typeface="+mn-ea"/>
              </a:rPr>
              <a:t>70</a:t>
            </a:r>
            <a:r>
              <a:rPr lang="ja-JP" altLang="en-US" dirty="0">
                <a:latin typeface="GothicBBB-Medium"/>
                <a:ea typeface="+mn-ea"/>
              </a:rPr>
              <a:t>％以上　</a:t>
            </a:r>
          </a:p>
          <a:p>
            <a:pPr marL="285750" indent="-285750" fontAlgn="auto">
              <a:spcBef>
                <a:spcPts val="0"/>
              </a:spcBef>
              <a:spcAft>
                <a:spcPts val="600"/>
              </a:spcAft>
              <a:buFont typeface="Wingdings" panose="05000000000000000000" pitchFamily="2" charset="2"/>
              <a:buChar char="p"/>
              <a:defRPr/>
            </a:pPr>
            <a:r>
              <a:rPr lang="ja-JP" altLang="en-US" dirty="0">
                <a:solidFill>
                  <a:srgbClr val="FF0000"/>
                </a:solidFill>
                <a:latin typeface="GothicBBB-Medium"/>
                <a:ea typeface="+mn-ea"/>
              </a:rPr>
              <a:t>救急医療を提供する能力を有する</a:t>
            </a:r>
            <a:r>
              <a:rPr lang="ja-JP" altLang="en-US" dirty="0">
                <a:latin typeface="GothicBBB-Medium"/>
                <a:ea typeface="+mn-ea"/>
              </a:rPr>
              <a:t>こと（原則として以下のいずれかを満たすこと）</a:t>
            </a:r>
          </a:p>
          <a:p>
            <a:pPr marL="800100" lvl="1" indent="-342900" fontAlgn="auto">
              <a:spcBef>
                <a:spcPts val="0"/>
              </a:spcBef>
              <a:spcAft>
                <a:spcPts val="600"/>
              </a:spcAft>
              <a:buFont typeface="+mj-lt"/>
              <a:buAutoNum type="arabicPeriod"/>
              <a:defRPr/>
            </a:pPr>
            <a:r>
              <a:rPr lang="ja-JP" altLang="en-US" dirty="0">
                <a:latin typeface="GothicBBB-Medium"/>
                <a:ea typeface="+mn-ea"/>
              </a:rPr>
              <a:t>年間の救急搬送患者の受入数</a:t>
            </a:r>
            <a:r>
              <a:rPr lang="en-US" altLang="ja-JP" dirty="0">
                <a:latin typeface="GothicBBB-Medium"/>
                <a:ea typeface="+mn-ea"/>
              </a:rPr>
              <a:t>÷</a:t>
            </a:r>
            <a:r>
              <a:rPr lang="ja-JP" altLang="en-US" dirty="0">
                <a:latin typeface="GothicBBB-Medium"/>
                <a:ea typeface="+mn-ea"/>
              </a:rPr>
              <a:t>救急医療圏人口</a:t>
            </a:r>
            <a:r>
              <a:rPr lang="en-US" altLang="ja-JP" dirty="0">
                <a:latin typeface="GothicBBB-Medium"/>
                <a:ea typeface="+mn-ea"/>
              </a:rPr>
              <a:t>×1000</a:t>
            </a:r>
            <a:r>
              <a:rPr lang="ja-JP" altLang="en-US" dirty="0">
                <a:latin typeface="GothicBBB-Medium"/>
                <a:ea typeface="+mn-ea"/>
              </a:rPr>
              <a:t>　≧　</a:t>
            </a:r>
            <a:r>
              <a:rPr lang="en-US" altLang="ja-JP" dirty="0">
                <a:latin typeface="GothicBBB-Medium"/>
                <a:ea typeface="+mn-ea"/>
              </a:rPr>
              <a:t>2</a:t>
            </a:r>
          </a:p>
          <a:p>
            <a:pPr marL="800100" lvl="1" indent="-342900" fontAlgn="auto">
              <a:spcBef>
                <a:spcPts val="0"/>
              </a:spcBef>
              <a:spcAft>
                <a:spcPts val="600"/>
              </a:spcAft>
              <a:buFont typeface="+mj-lt"/>
              <a:buAutoNum type="arabicPeriod"/>
              <a:defRPr/>
            </a:pPr>
            <a:r>
              <a:rPr lang="ja-JP" altLang="en-US" dirty="0">
                <a:latin typeface="GothicBBB-Medium"/>
                <a:ea typeface="+mn-ea"/>
              </a:rPr>
              <a:t>年間の救急搬送患者の受入数　≧　</a:t>
            </a:r>
            <a:r>
              <a:rPr lang="en-US" altLang="ja-JP" dirty="0">
                <a:latin typeface="GothicBBB-Medium"/>
                <a:ea typeface="+mn-ea"/>
              </a:rPr>
              <a:t>1000</a:t>
            </a:r>
          </a:p>
          <a:p>
            <a:pPr marL="285750" indent="-285750" fontAlgn="auto">
              <a:spcBef>
                <a:spcPts val="0"/>
              </a:spcBef>
              <a:spcAft>
                <a:spcPts val="600"/>
              </a:spcAft>
              <a:buFont typeface="Wingdings" panose="05000000000000000000" pitchFamily="2" charset="2"/>
              <a:buChar char="p"/>
              <a:defRPr/>
            </a:pPr>
            <a:r>
              <a:rPr lang="ja-JP" altLang="en-US" dirty="0">
                <a:latin typeface="GothicBBB-Medium"/>
                <a:ea typeface="+mn-ea"/>
              </a:rPr>
              <a:t>建物、設備、機器等を地域の医師等が利用できる体制を確保していること</a:t>
            </a:r>
          </a:p>
          <a:p>
            <a:pPr marL="285750" indent="-285750" fontAlgn="auto">
              <a:spcBef>
                <a:spcPts val="0"/>
              </a:spcBef>
              <a:spcAft>
                <a:spcPts val="600"/>
              </a:spcAft>
              <a:buFont typeface="Wingdings" panose="05000000000000000000" pitchFamily="2" charset="2"/>
              <a:buChar char="p"/>
              <a:defRPr/>
            </a:pPr>
            <a:r>
              <a:rPr lang="ja-JP" altLang="en-US" dirty="0">
                <a:solidFill>
                  <a:srgbClr val="FF0000"/>
                </a:solidFill>
                <a:latin typeface="GothicBBB-Medium"/>
                <a:ea typeface="+mn-ea"/>
              </a:rPr>
              <a:t>地域医療従事者に対する研修</a:t>
            </a:r>
            <a:r>
              <a:rPr lang="ja-JP" altLang="en-US" dirty="0">
                <a:latin typeface="GothicBBB-Medium"/>
                <a:ea typeface="+mn-ea"/>
              </a:rPr>
              <a:t>を年間</a:t>
            </a:r>
            <a:r>
              <a:rPr lang="en-US" altLang="ja-JP" dirty="0">
                <a:latin typeface="GothicBBB-Medium"/>
                <a:ea typeface="+mn-ea"/>
              </a:rPr>
              <a:t>12</a:t>
            </a:r>
            <a:r>
              <a:rPr lang="ja-JP" altLang="en-US" dirty="0">
                <a:latin typeface="GothicBBB-Medium"/>
                <a:ea typeface="+mn-ea"/>
              </a:rPr>
              <a:t>回以上主催していること</a:t>
            </a:r>
          </a:p>
          <a:p>
            <a:pPr marL="285750" indent="-285750" fontAlgn="auto">
              <a:spcBef>
                <a:spcPts val="0"/>
              </a:spcBef>
              <a:spcAft>
                <a:spcPts val="600"/>
              </a:spcAft>
              <a:buFont typeface="Wingdings" panose="05000000000000000000" pitchFamily="2" charset="2"/>
              <a:buChar char="p"/>
              <a:defRPr/>
            </a:pPr>
            <a:r>
              <a:rPr lang="ja-JP" altLang="en-US" dirty="0">
                <a:latin typeface="GothicBBB-Medium"/>
                <a:ea typeface="+mn-ea"/>
              </a:rPr>
              <a:t>原則として</a:t>
            </a:r>
            <a:r>
              <a:rPr lang="en-US" altLang="ja-JP" dirty="0">
                <a:solidFill>
                  <a:srgbClr val="FF0000"/>
                </a:solidFill>
                <a:latin typeface="GothicBBB-Medium"/>
                <a:ea typeface="+mn-ea"/>
              </a:rPr>
              <a:t>200</a:t>
            </a:r>
            <a:r>
              <a:rPr lang="ja-JP" altLang="en-US" dirty="0">
                <a:solidFill>
                  <a:srgbClr val="FF0000"/>
                </a:solidFill>
                <a:latin typeface="GothicBBB-Medium"/>
                <a:ea typeface="+mn-ea"/>
              </a:rPr>
              <a:t>床以上</a:t>
            </a:r>
            <a:r>
              <a:rPr lang="ja-JP" altLang="en-US" dirty="0">
                <a:latin typeface="GothicBBB-Medium"/>
                <a:ea typeface="+mn-ea"/>
              </a:rPr>
              <a:t>の病床、及び地域医療支援病院としてふさわしい施設を有すること　　　　　　　　　　　　　　　　</a:t>
            </a:r>
            <a:r>
              <a:rPr lang="en-US" altLang="ja-JP" dirty="0">
                <a:latin typeface="GothicBBB-Medium"/>
                <a:ea typeface="+mn-ea"/>
              </a:rPr>
              <a:t>						</a:t>
            </a:r>
            <a:r>
              <a:rPr lang="ja-JP" altLang="en-US" dirty="0">
                <a:latin typeface="GothicBBB-Medium"/>
                <a:ea typeface="+mn-ea"/>
              </a:rPr>
              <a:t>等</a:t>
            </a:r>
            <a:endParaRPr lang="ja-JP" altLang="en-US" dirty="0">
              <a:latin typeface="+mn-lt"/>
              <a:ea typeface="+mn-ea"/>
            </a:endParaRPr>
          </a:p>
        </p:txBody>
      </p:sp>
      <p:sp>
        <p:nvSpPr>
          <p:cNvPr id="7171" name="正方形/長方形 3">
            <a:extLst>
              <a:ext uri="{FF2B5EF4-FFF2-40B4-BE49-F238E27FC236}">
                <a16:creationId xmlns:a16="http://schemas.microsoft.com/office/drawing/2014/main" id="{4A6CADCD-5F7E-DE7F-EDD7-4CFE8B962E12}"/>
              </a:ext>
            </a:extLst>
          </p:cNvPr>
          <p:cNvSpPr>
            <a:spLocks noChangeArrowheads="1"/>
          </p:cNvSpPr>
          <p:nvPr/>
        </p:nvSpPr>
        <p:spPr bwMode="auto">
          <a:xfrm>
            <a:off x="9172575" y="6515100"/>
            <a:ext cx="30194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zh-TW" altLang="en-US" sz="800">
                <a:latin typeface="ＭＳ Ｐゴシック" panose="020B0600070205080204" pitchFamily="34" charset="-128"/>
              </a:rPr>
              <a:t>平成</a:t>
            </a:r>
            <a:r>
              <a:rPr lang="en-US" altLang="zh-TW" sz="800">
                <a:latin typeface="ＭＳ Ｐゴシック" panose="020B0600070205080204" pitchFamily="34" charset="-128"/>
              </a:rPr>
              <a:t>26</a:t>
            </a:r>
            <a:r>
              <a:rPr lang="zh-TW" altLang="en-US" sz="800">
                <a:latin typeface="ＭＳ Ｐゴシック" panose="020B0600070205080204" pitchFamily="34" charset="-128"/>
              </a:rPr>
              <a:t>年版　厚生労働白書</a:t>
            </a:r>
            <a:r>
              <a:rPr lang="ja-JP" altLang="en-US" sz="800">
                <a:latin typeface="ＭＳ Ｐゴシック" panose="020B0600070205080204" pitchFamily="34" charset="-128"/>
              </a:rPr>
              <a:t>を引用・改変</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3F5D99C6-2D3B-C2AC-04BA-CC13E87C18E9}"/>
              </a:ext>
            </a:extLst>
          </p:cNvPr>
          <p:cNvGraphicFramePr>
            <a:graphicFrameLocks noGrp="1"/>
          </p:cNvGraphicFramePr>
          <p:nvPr/>
        </p:nvGraphicFramePr>
        <p:xfrm>
          <a:off x="261938" y="692150"/>
          <a:ext cx="11815762" cy="5168900"/>
        </p:xfrm>
        <a:graphic>
          <a:graphicData uri="http://schemas.openxmlformats.org/drawingml/2006/table">
            <a:tbl>
              <a:tblPr/>
              <a:tblGrid>
                <a:gridCol w="1617662">
                  <a:extLst>
                    <a:ext uri="{9D8B030D-6E8A-4147-A177-3AD203B41FA5}">
                      <a16:colId xmlns:a16="http://schemas.microsoft.com/office/drawing/2014/main" val="601641254"/>
                    </a:ext>
                  </a:extLst>
                </a:gridCol>
                <a:gridCol w="4302125">
                  <a:extLst>
                    <a:ext uri="{9D8B030D-6E8A-4147-A177-3AD203B41FA5}">
                      <a16:colId xmlns:a16="http://schemas.microsoft.com/office/drawing/2014/main" val="1416232853"/>
                    </a:ext>
                  </a:extLst>
                </a:gridCol>
                <a:gridCol w="3714750">
                  <a:extLst>
                    <a:ext uri="{9D8B030D-6E8A-4147-A177-3AD203B41FA5}">
                      <a16:colId xmlns:a16="http://schemas.microsoft.com/office/drawing/2014/main" val="866811466"/>
                    </a:ext>
                  </a:extLst>
                </a:gridCol>
                <a:gridCol w="1047750">
                  <a:extLst>
                    <a:ext uri="{9D8B030D-6E8A-4147-A177-3AD203B41FA5}">
                      <a16:colId xmlns:a16="http://schemas.microsoft.com/office/drawing/2014/main" val="701997903"/>
                    </a:ext>
                  </a:extLst>
                </a:gridCol>
                <a:gridCol w="1133475">
                  <a:extLst>
                    <a:ext uri="{9D8B030D-6E8A-4147-A177-3AD203B41FA5}">
                      <a16:colId xmlns:a16="http://schemas.microsoft.com/office/drawing/2014/main" val="3549610721"/>
                    </a:ext>
                  </a:extLst>
                </a:gridCol>
              </a:tblGrid>
              <a:tr h="219075">
                <a:tc rowSpan="2" gridSpan="2">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31305" marR="31305" marT="15652" marB="15652" anchor="ctr" horzOverflow="overflow">
                    <a:lnL w="9525" cap="flat" cmpd="sng" algn="ctr">
                      <a:solidFill>
                        <a:srgbClr val="66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CE6F2"/>
                    </a:solidFill>
                  </a:tcPr>
                </a:tc>
                <a:tc rowSpan="2" hMerge="1">
                  <a:txBody>
                    <a:bodyPr/>
                    <a:lstStyle/>
                    <a:p>
                      <a:endParaRPr kumimoji="1" lang="ja-JP" altLang="en-US"/>
                    </a:p>
                  </a:txBody>
                  <a:tcPr/>
                </a:tc>
                <a:tc gridSpan="3">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病院</a:t>
                      </a:r>
                    </a:p>
                  </a:txBody>
                  <a:tcPr marL="31305" marR="31305" marT="15652" marB="15652" anchor="ctr" horzOverflow="overflow">
                    <a:lnL w="12700" cap="flat" cmpd="sng" algn="ctr">
                      <a:solidFill>
                        <a:schemeClr val="tx1"/>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CE6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5264709"/>
                  </a:ext>
                </a:extLst>
              </a:tr>
              <a:tr h="219075">
                <a:tc gridSpan="2" vMerge="1">
                  <a:txBody>
                    <a:bodyPr/>
                    <a:lstStyle/>
                    <a:p>
                      <a:endParaRPr kumimoji="1" lang="ja-JP" altLang="en-US"/>
                    </a:p>
                  </a:txBody>
                  <a:tcPr/>
                </a:tc>
                <a:tc hMerge="1" vMerge="1">
                  <a:txBody>
                    <a:bodyPr/>
                    <a:lstStyle/>
                    <a:p>
                      <a:endParaRPr kumimoji="1" lang="ja-JP" altLang="en-US"/>
                    </a:p>
                  </a:txBody>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例</a:t>
                      </a:r>
                    </a:p>
                  </a:txBody>
                  <a:tcPr marL="31305" marR="31305" marT="15652" marB="156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施設数</a:t>
                      </a:r>
                    </a:p>
                  </a:txBody>
                  <a:tcPr marL="31305" marR="31305" marT="15652" marB="15652" anchor="ctr" horzOverflow="overflow">
                    <a:lnL w="12700" cap="flat" cmpd="sng" algn="ctr">
                      <a:solidFill>
                        <a:schemeClr val="tx1"/>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病床数</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677286780"/>
                  </a:ext>
                </a:extLst>
              </a:tr>
              <a:tr h="219075">
                <a:tc gridSpan="2">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総数</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CE6F2"/>
                    </a:solidFill>
                  </a:tcPr>
                </a:tc>
                <a:tc hMerge="1">
                  <a:txBody>
                    <a:bodyPr/>
                    <a:lstStyle/>
                    <a:p>
                      <a:endParaRPr kumimoji="1" lang="ja-JP" altLang="en-US"/>
                    </a:p>
                  </a:txBody>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8,492</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1,569,572</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4571691"/>
                  </a:ext>
                </a:extLst>
              </a:tr>
              <a:tr h="312738">
                <a:tc rowSpan="7">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国</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CE6F2"/>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厚生労働省</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CE6F2"/>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国立ハンセン病療養所など</a:t>
                      </a:r>
                      <a:endPar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14</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5,583</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198825030"/>
                  </a:ext>
                </a:extLst>
              </a:tr>
              <a:tr h="595313">
                <a:tc vMerge="1">
                  <a:txBody>
                    <a:bodyPr/>
                    <a:lstStyle/>
                    <a:p>
                      <a:endParaRPr kumimoji="1" lang="ja-JP" altLang="en-US"/>
                    </a:p>
                  </a:txBody>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独立行政法人国立病院機構</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CE6F2"/>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国立病院</a:t>
                      </a:r>
                      <a:endPar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143</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55,107</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30523565"/>
                  </a:ext>
                </a:extLst>
              </a:tr>
              <a:tr h="312738">
                <a:tc vMerge="1">
                  <a:txBody>
                    <a:bodyPr/>
                    <a:lstStyle/>
                    <a:p>
                      <a:endParaRPr kumimoji="1" lang="ja-JP" altLang="en-US"/>
                    </a:p>
                  </a:txBody>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zh-CN"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国立大学法人</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CE6F2"/>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国立大学医学部等の付属病院</a:t>
                      </a:r>
                      <a:endPar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48</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32,701</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492259299"/>
                  </a:ext>
                </a:extLst>
              </a:tr>
              <a:tr h="782638">
                <a:tc vMerge="1">
                  <a:txBody>
                    <a:bodyPr/>
                    <a:lstStyle/>
                    <a:p>
                      <a:endParaRPr kumimoji="1" lang="ja-JP" altLang="en-US"/>
                    </a:p>
                  </a:txBody>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独立行政法人労働者健康福祉機構</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CE6F2"/>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労災病院</a:t>
                      </a:r>
                      <a:endPar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34</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13,072</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429189930"/>
                  </a:ext>
                </a:extLst>
              </a:tr>
              <a:tr h="688975">
                <a:tc vMerge="1">
                  <a:txBody>
                    <a:bodyPr/>
                    <a:lstStyle/>
                    <a:p>
                      <a:endParaRPr kumimoji="1" lang="ja-JP" altLang="en-US"/>
                    </a:p>
                  </a:txBody>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国立高度専門医療研究センター</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CE6F2"/>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8</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4,357</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513386730"/>
                  </a:ext>
                </a:extLst>
              </a:tr>
              <a:tr h="782638">
                <a:tc vMerge="1">
                  <a:txBody>
                    <a:bodyPr/>
                    <a:lstStyle/>
                    <a:p>
                      <a:endParaRPr kumimoji="1" lang="ja-JP" altLang="en-US"/>
                    </a:p>
                  </a:txBody>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独立行政法人地域医療機能推進機構</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CE6F2"/>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旧厚生年金病院・旧</a:t>
                      </a:r>
                      <a:r>
                        <a:rPr kumimoji="1" lang="zh-CN"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社会保険病院</a:t>
                      </a: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・旧</a:t>
                      </a:r>
                      <a:r>
                        <a:rPr kumimoji="1" lang="zh-TW"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船員保険病院</a:t>
                      </a:r>
                      <a:endPar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57</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16,286</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067531125"/>
                  </a:ext>
                </a:extLst>
              </a:tr>
              <a:tr h="219075">
                <a:tc vMerge="1">
                  <a:txBody>
                    <a:bodyPr/>
                    <a:lstStyle/>
                    <a:p>
                      <a:endParaRPr kumimoji="1" lang="ja-JP" altLang="en-US"/>
                    </a:p>
                  </a:txBody>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その他</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DCE6F2"/>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endParaRP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25</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ＭＳ Ｐゴシック" panose="020B0600070205080204" pitchFamily="34" charset="-128"/>
                          <a:ea typeface="ＭＳ Ｐゴシック" panose="020B0600070205080204" pitchFamily="34" charset="-128"/>
                        </a:rPr>
                        <a:t>3,805</a:t>
                      </a:r>
                    </a:p>
                  </a:txBody>
                  <a:tcPr marL="31305" marR="31305" marT="15652" marB="15652" anchor="ctr" horzOverflow="overflow">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635833263"/>
                  </a:ext>
                </a:extLst>
              </a:tr>
            </a:tbl>
          </a:graphicData>
        </a:graphic>
      </p:graphicFrame>
      <p:sp>
        <p:nvSpPr>
          <p:cNvPr id="8251" name="正方形/長方形 5">
            <a:extLst>
              <a:ext uri="{FF2B5EF4-FFF2-40B4-BE49-F238E27FC236}">
                <a16:creationId xmlns:a16="http://schemas.microsoft.com/office/drawing/2014/main" id="{D0DB3FE1-EE3D-C266-6D6C-B6B27286B8BA}"/>
              </a:ext>
            </a:extLst>
          </p:cNvPr>
          <p:cNvSpPr>
            <a:spLocks noChangeArrowheads="1"/>
          </p:cNvSpPr>
          <p:nvPr/>
        </p:nvSpPr>
        <p:spPr bwMode="auto">
          <a:xfrm>
            <a:off x="7953375" y="6427788"/>
            <a:ext cx="50006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zh-TW" altLang="en-US" sz="1100">
                <a:solidFill>
                  <a:srgbClr val="333333"/>
                </a:solidFill>
                <a:latin typeface="ＭＳ Ｐゴシック" panose="020B0600070205080204" pitchFamily="34" charset="-128"/>
              </a:rPr>
              <a:t>厚生労働省「医療施設動態調査」（平成</a:t>
            </a:r>
            <a:r>
              <a:rPr lang="en-US" altLang="zh-TW" sz="1100">
                <a:solidFill>
                  <a:srgbClr val="333333"/>
                </a:solidFill>
                <a:latin typeface="ＭＳ Ｐゴシック" panose="020B0600070205080204" pitchFamily="34" charset="-128"/>
              </a:rPr>
              <a:t>27</a:t>
            </a:r>
            <a:r>
              <a:rPr lang="zh-TW" altLang="en-US" sz="1100">
                <a:solidFill>
                  <a:srgbClr val="333333"/>
                </a:solidFill>
                <a:latin typeface="ＭＳ Ｐゴシック" panose="020B0600070205080204" pitchFamily="34" charset="-128"/>
              </a:rPr>
              <a:t>年</a:t>
            </a:r>
            <a:r>
              <a:rPr lang="en-US" altLang="zh-TW" sz="1100">
                <a:solidFill>
                  <a:srgbClr val="333333"/>
                </a:solidFill>
                <a:latin typeface="ＭＳ Ｐゴシック" panose="020B0600070205080204" pitchFamily="34" charset="-128"/>
              </a:rPr>
              <a:t>1</a:t>
            </a:r>
            <a:r>
              <a:rPr lang="zh-TW" altLang="en-US" sz="1100">
                <a:solidFill>
                  <a:srgbClr val="333333"/>
                </a:solidFill>
                <a:latin typeface="ＭＳ Ｐゴシック" panose="020B0600070205080204" pitchFamily="34" charset="-128"/>
              </a:rPr>
              <a:t>月末概数）</a:t>
            </a:r>
            <a:r>
              <a:rPr lang="ja-JP" altLang="en-US" sz="1100">
                <a:solidFill>
                  <a:srgbClr val="333333"/>
                </a:solidFill>
                <a:latin typeface="ＭＳ Ｐゴシック" panose="020B0600070205080204" pitchFamily="34" charset="-128"/>
              </a:rPr>
              <a:t>を引用・改変</a:t>
            </a:r>
            <a:endParaRPr lang="en-US" altLang="ja-JP" sz="1100">
              <a:solidFill>
                <a:srgbClr val="333333"/>
              </a:solidFill>
              <a:latin typeface="ＭＳ Ｐゴシック" panose="020B0600070205080204" pitchFamily="34" charset="-128"/>
            </a:endParaRPr>
          </a:p>
          <a:p>
            <a:r>
              <a:rPr lang="ja-JP" altLang="en-US" sz="1100">
                <a:solidFill>
                  <a:srgbClr val="333333"/>
                </a:solidFill>
                <a:latin typeface="ＭＳ Ｐゴシック" panose="020B0600070205080204" pitchFamily="34" charset="-128"/>
              </a:rPr>
              <a:t>一般社団法人 日本医療法人協会資料を引用</a:t>
            </a:r>
            <a:endParaRPr lang="ja-JP" altLang="en-US" sz="1100">
              <a:latin typeface="ＭＳ Ｐゴシック" panose="020B0600070205080204" pitchFamily="34" charset="-128"/>
            </a:endParaRPr>
          </a:p>
        </p:txBody>
      </p:sp>
      <p:sp>
        <p:nvSpPr>
          <p:cNvPr id="8252" name="テキスト ボックス 6">
            <a:extLst>
              <a:ext uri="{FF2B5EF4-FFF2-40B4-BE49-F238E27FC236}">
                <a16:creationId xmlns:a16="http://schemas.microsoft.com/office/drawing/2014/main" id="{08C815E4-D49C-55B4-92AD-2F8026CD6B4F}"/>
              </a:ext>
            </a:extLst>
          </p:cNvPr>
          <p:cNvSpPr txBox="1">
            <a:spLocks noChangeArrowheads="1"/>
          </p:cNvSpPr>
          <p:nvPr/>
        </p:nvSpPr>
        <p:spPr bwMode="auto">
          <a:xfrm>
            <a:off x="190500" y="-28575"/>
            <a:ext cx="3182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2800"/>
              <a:t>医療施設の分類　</a:t>
            </a:r>
            <a:r>
              <a:rPr lang="en-US" altLang="ja-JP" sz="2800"/>
              <a:t>1</a:t>
            </a:r>
            <a:endParaRPr lang="ja-JP" altLang="en-US"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F1A89118-A633-01B1-D5B5-97F0CAC0B07C}"/>
              </a:ext>
            </a:extLst>
          </p:cNvPr>
          <p:cNvGraphicFramePr>
            <a:graphicFrameLocks noGrp="1"/>
          </p:cNvGraphicFramePr>
          <p:nvPr/>
        </p:nvGraphicFramePr>
        <p:xfrm>
          <a:off x="160338" y="495300"/>
          <a:ext cx="11871325" cy="5530850"/>
        </p:xfrm>
        <a:graphic>
          <a:graphicData uri="http://schemas.openxmlformats.org/drawingml/2006/table">
            <a:tbl>
              <a:tblPr/>
              <a:tblGrid>
                <a:gridCol w="2272509">
                  <a:extLst>
                    <a:ext uri="{9D8B030D-6E8A-4147-A177-3AD203B41FA5}">
                      <a16:colId xmlns:a16="http://schemas.microsoft.com/office/drawing/2014/main" val="20000"/>
                    </a:ext>
                  </a:extLst>
                </a:gridCol>
                <a:gridCol w="3663153">
                  <a:extLst>
                    <a:ext uri="{9D8B030D-6E8A-4147-A177-3AD203B41FA5}">
                      <a16:colId xmlns:a16="http://schemas.microsoft.com/office/drawing/2014/main" val="20001"/>
                    </a:ext>
                  </a:extLst>
                </a:gridCol>
                <a:gridCol w="3743452">
                  <a:extLst>
                    <a:ext uri="{9D8B030D-6E8A-4147-A177-3AD203B41FA5}">
                      <a16:colId xmlns:a16="http://schemas.microsoft.com/office/drawing/2014/main" val="20002"/>
                    </a:ext>
                  </a:extLst>
                </a:gridCol>
                <a:gridCol w="1076362">
                  <a:extLst>
                    <a:ext uri="{9D8B030D-6E8A-4147-A177-3AD203B41FA5}">
                      <a16:colId xmlns:a16="http://schemas.microsoft.com/office/drawing/2014/main" val="20003"/>
                    </a:ext>
                  </a:extLst>
                </a:gridCol>
                <a:gridCol w="1115849">
                  <a:extLst>
                    <a:ext uri="{9D8B030D-6E8A-4147-A177-3AD203B41FA5}">
                      <a16:colId xmlns:a16="http://schemas.microsoft.com/office/drawing/2014/main" val="20004"/>
                    </a:ext>
                  </a:extLst>
                </a:gridCol>
              </a:tblGrid>
              <a:tr h="336041">
                <a:tc gridSpan="2">
                  <a:txBody>
                    <a:bodyPr/>
                    <a:lstStyle/>
                    <a:p>
                      <a:pPr algn="ctr"/>
                      <a:endParaRPr lang="ja-JP" altLang="en-US" sz="2000" dirty="0">
                        <a:solidFill>
                          <a:schemeClr val="tx1"/>
                        </a:solidFill>
                        <a:effectLst/>
                        <a:latin typeface="ＭＳ Ｐゴシック" panose="020B0600070205080204" pitchFamily="50" charset="-128"/>
                        <a:ea typeface="ＭＳ Ｐゴシック" panose="020B0600070205080204" pitchFamily="50" charset="-128"/>
                      </a:endParaRP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chemeClr val="accent1">
                        <a:lumMod val="20000"/>
                        <a:lumOff val="80000"/>
                      </a:schemeClr>
                    </a:solidFill>
                  </a:tcPr>
                </a:tc>
                <a:tc hMerge="1">
                  <a:txBody>
                    <a:bodyPr/>
                    <a:lstStyle/>
                    <a:p>
                      <a:endParaRPr lang="ja-JP" altLang="en-US" sz="2000" dirty="0">
                        <a:effectLst/>
                        <a:latin typeface="ＭＳ Ｐゴシック" panose="020B0600070205080204" pitchFamily="50" charset="-128"/>
                        <a:ea typeface="ＭＳ Ｐゴシック" panose="020B0600070205080204" pitchFamily="50" charset="-128"/>
                      </a:endParaRPr>
                    </a:p>
                  </a:txBody>
                  <a:tcPr marL="31305" marR="31305" marT="15652" marB="15652"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DAB9"/>
                    </a:solidFill>
                  </a:tcPr>
                </a:tc>
                <a:tc>
                  <a:txBody>
                    <a:bodyPr/>
                    <a:lstStyle/>
                    <a:p>
                      <a:pPr algn="ctr"/>
                      <a:r>
                        <a:rPr lang="ja-JP" altLang="en-US" sz="2000" dirty="0">
                          <a:solidFill>
                            <a:schemeClr val="tx1"/>
                          </a:solidFill>
                          <a:effectLst/>
                          <a:latin typeface="ＭＳ Ｐゴシック" panose="020B0600070205080204" pitchFamily="50" charset="-128"/>
                          <a:ea typeface="ＭＳ Ｐゴシック" panose="020B0600070205080204" pitchFamily="50" charset="-128"/>
                        </a:rPr>
                        <a:t>例</a:t>
                      </a:r>
                    </a:p>
                  </a:txBody>
                  <a:tcPr marL="31306" marR="31306" marT="15649" marB="15649"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ja-JP" altLang="en-US" sz="2000" dirty="0">
                          <a:solidFill>
                            <a:schemeClr val="tx1"/>
                          </a:solidFill>
                          <a:effectLst/>
                          <a:latin typeface="ＭＳ Ｐゴシック" panose="020B0600070205080204" pitchFamily="50" charset="-128"/>
                          <a:ea typeface="ＭＳ Ｐゴシック" panose="020B0600070205080204" pitchFamily="50" charset="-128"/>
                        </a:rPr>
                        <a:t>施設数</a:t>
                      </a:r>
                    </a:p>
                  </a:txBody>
                  <a:tcPr marL="31306" marR="31306" marT="15649" marB="15649"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ja-JP" altLang="en-US" sz="2000" dirty="0">
                          <a:solidFill>
                            <a:schemeClr val="tx1"/>
                          </a:solidFill>
                          <a:effectLst/>
                          <a:latin typeface="ＭＳ Ｐゴシック" panose="020B0600070205080204" pitchFamily="50" charset="-128"/>
                          <a:ea typeface="ＭＳ Ｐゴシック" panose="020B0600070205080204" pitchFamily="50" charset="-128"/>
                        </a:rPr>
                        <a:t>病床数</a:t>
                      </a:r>
                    </a:p>
                  </a:txBody>
                  <a:tcPr marL="31306" marR="31306" marT="15649" marB="15649"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2632">
                <a:tc rowSpan="8">
                  <a:txBody>
                    <a:bodyPr/>
                    <a:lstStyle/>
                    <a:p>
                      <a:pPr algn="ctr"/>
                      <a:r>
                        <a:rPr lang="ja-JP" altLang="en-US" sz="2000" dirty="0">
                          <a:solidFill>
                            <a:schemeClr val="tx1"/>
                          </a:solidFill>
                          <a:effectLst/>
                          <a:latin typeface="ＭＳ Ｐゴシック" panose="020B0600070205080204" pitchFamily="50" charset="-128"/>
                          <a:ea typeface="ＭＳ Ｐゴシック" panose="020B0600070205080204" pitchFamily="50" charset="-128"/>
                        </a:rPr>
                        <a:t>公的医療機関</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chemeClr val="accent1">
                        <a:lumMod val="20000"/>
                        <a:lumOff val="80000"/>
                      </a:schemeClr>
                    </a:solidFill>
                  </a:tcPr>
                </a:tc>
                <a:tc>
                  <a:txBody>
                    <a:bodyPr/>
                    <a:lstStyle/>
                    <a:p>
                      <a:pPr algn="ctr"/>
                      <a:r>
                        <a:rPr lang="ja-JP" altLang="en-US" sz="2000" dirty="0">
                          <a:solidFill>
                            <a:schemeClr val="tx1"/>
                          </a:solidFill>
                          <a:effectLst/>
                          <a:latin typeface="ＭＳ Ｐゴシック" panose="020B0600070205080204" pitchFamily="50" charset="-128"/>
                          <a:ea typeface="ＭＳ Ｐゴシック" panose="020B0600070205080204" pitchFamily="50" charset="-128"/>
                        </a:rPr>
                        <a:t>都道府県</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chemeClr val="accent1">
                        <a:lumMod val="20000"/>
                        <a:lumOff val="80000"/>
                      </a:schemeClr>
                    </a:solidFill>
                  </a:tcPr>
                </a:tc>
                <a:tc>
                  <a:txBody>
                    <a:bodyPr/>
                    <a:lstStyle/>
                    <a:p>
                      <a:r>
                        <a:rPr kumimoji="1" lang="ja-JP" altLang="en-US" sz="2000" b="0" i="0" kern="1200" dirty="0">
                          <a:solidFill>
                            <a:schemeClr val="tx1"/>
                          </a:solidFill>
                          <a:effectLst/>
                          <a:latin typeface="ＭＳ Ｐゴシック" panose="020B0600070205080204" pitchFamily="50" charset="-128"/>
                          <a:ea typeface="ＭＳ Ｐゴシック" panose="020B0600070205080204" pitchFamily="50" charset="-128"/>
                          <a:cs typeface="+mn-cs"/>
                        </a:rPr>
                        <a:t>都道府県立病院</a:t>
                      </a:r>
                      <a:endParaRPr lang="en-US" altLang="ja-JP" sz="2000" dirty="0">
                        <a:solidFill>
                          <a:schemeClr val="tx1"/>
                        </a:solidFill>
                        <a:effectLst/>
                        <a:latin typeface="ＭＳ Ｐゴシック" panose="020B0600070205080204" pitchFamily="50" charset="-128"/>
                        <a:ea typeface="ＭＳ Ｐゴシック" panose="020B0600070205080204" pitchFamily="50" charset="-128"/>
                      </a:endParaRP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dirty="0">
                          <a:solidFill>
                            <a:schemeClr val="tx1"/>
                          </a:solidFill>
                          <a:effectLst/>
                          <a:latin typeface="ＭＳ Ｐゴシック" panose="020B0600070205080204" pitchFamily="50" charset="-128"/>
                          <a:ea typeface="ＭＳ Ｐゴシック" panose="020B0600070205080204" pitchFamily="50" charset="-128"/>
                        </a:rPr>
                        <a:t>204</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a:solidFill>
                            <a:schemeClr val="tx1"/>
                          </a:solidFill>
                          <a:effectLst/>
                          <a:latin typeface="ＭＳ Ｐゴシック" panose="020B0600070205080204" pitchFamily="50" charset="-128"/>
                          <a:ea typeface="ＭＳ Ｐゴシック" panose="020B0600070205080204" pitchFamily="50" charset="-128"/>
                        </a:rPr>
                        <a:t>55,294</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32632">
                <a:tc vMerge="1">
                  <a:txBody>
                    <a:bodyPr/>
                    <a:lstStyle/>
                    <a:p>
                      <a:endParaRPr kumimoji="1" lang="ja-JP" altLang="en-US"/>
                    </a:p>
                  </a:txBody>
                  <a:tcPr/>
                </a:tc>
                <a:tc>
                  <a:txBody>
                    <a:bodyPr/>
                    <a:lstStyle/>
                    <a:p>
                      <a:pPr algn="ctr"/>
                      <a:r>
                        <a:rPr lang="ja-JP" altLang="en-US" sz="2000" dirty="0">
                          <a:solidFill>
                            <a:schemeClr val="tx1"/>
                          </a:solidFill>
                          <a:effectLst/>
                          <a:latin typeface="ＭＳ Ｐゴシック" panose="020B0600070205080204" pitchFamily="50" charset="-128"/>
                          <a:ea typeface="ＭＳ Ｐゴシック" panose="020B0600070205080204" pitchFamily="50" charset="-128"/>
                        </a:rPr>
                        <a:t>市町村</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chemeClr val="accent1">
                        <a:lumMod val="20000"/>
                        <a:lumOff val="80000"/>
                      </a:schemeClr>
                    </a:solidFill>
                  </a:tcPr>
                </a:tc>
                <a:tc>
                  <a:txBody>
                    <a:bodyPr/>
                    <a:lstStyle/>
                    <a:p>
                      <a:r>
                        <a:rPr kumimoji="1" lang="ja-JP" altLang="en-US" sz="2000" b="0" i="0" kern="1200" dirty="0">
                          <a:solidFill>
                            <a:schemeClr val="tx1"/>
                          </a:solidFill>
                          <a:effectLst/>
                          <a:latin typeface="ＭＳ Ｐゴシック" panose="020B0600070205080204" pitchFamily="50" charset="-128"/>
                          <a:ea typeface="ＭＳ Ｐゴシック" panose="020B0600070205080204" pitchFamily="50" charset="-128"/>
                          <a:cs typeface="+mn-cs"/>
                        </a:rPr>
                        <a:t>市町村立病院</a:t>
                      </a:r>
                      <a:endParaRPr lang="en-US" altLang="ja-JP" sz="2000" dirty="0">
                        <a:solidFill>
                          <a:schemeClr val="tx1"/>
                        </a:solidFill>
                        <a:effectLst/>
                        <a:latin typeface="ＭＳ Ｐゴシック" panose="020B0600070205080204" pitchFamily="50" charset="-128"/>
                        <a:ea typeface="ＭＳ Ｐゴシック" panose="020B0600070205080204" pitchFamily="50" charset="-128"/>
                      </a:endParaRP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dirty="0">
                          <a:solidFill>
                            <a:schemeClr val="tx1"/>
                          </a:solidFill>
                          <a:effectLst/>
                          <a:latin typeface="ＭＳ Ｐゴシック" panose="020B0600070205080204" pitchFamily="50" charset="-128"/>
                          <a:ea typeface="ＭＳ Ｐゴシック" panose="020B0600070205080204" pitchFamily="50" charset="-128"/>
                        </a:rPr>
                        <a:t>651</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a:solidFill>
                            <a:schemeClr val="tx1"/>
                          </a:solidFill>
                          <a:effectLst/>
                          <a:latin typeface="ＭＳ Ｐゴシック" panose="020B0600070205080204" pitchFamily="50" charset="-128"/>
                          <a:ea typeface="ＭＳ Ｐゴシック" panose="020B0600070205080204" pitchFamily="50" charset="-128"/>
                        </a:rPr>
                        <a:t>137,862</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37375">
                <a:tc vMerge="1">
                  <a:txBody>
                    <a:bodyPr/>
                    <a:lstStyle/>
                    <a:p>
                      <a:endParaRPr kumimoji="1" lang="ja-JP" altLang="en-US"/>
                    </a:p>
                  </a:txBody>
                  <a:tcPr/>
                </a:tc>
                <a:tc>
                  <a:txBody>
                    <a:bodyPr/>
                    <a:lstStyle/>
                    <a:p>
                      <a:pPr algn="ctr"/>
                      <a:r>
                        <a:rPr lang="zh-CN" altLang="en-US" sz="2000" dirty="0">
                          <a:solidFill>
                            <a:schemeClr val="tx1"/>
                          </a:solidFill>
                          <a:effectLst/>
                          <a:latin typeface="ＭＳ Ｐゴシック" panose="020B0600070205080204" pitchFamily="50" charset="-128"/>
                          <a:ea typeface="ＭＳ Ｐゴシック" panose="020B0600070205080204" pitchFamily="50" charset="-128"/>
                        </a:rPr>
                        <a:t>地方独立行政法人</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chemeClr val="accent1">
                        <a:lumMod val="20000"/>
                        <a:lumOff val="80000"/>
                      </a:schemeClr>
                    </a:solidFill>
                  </a:tcPr>
                </a:tc>
                <a:tc>
                  <a:txBody>
                    <a:bodyPr/>
                    <a:lstStyle/>
                    <a:p>
                      <a:r>
                        <a:rPr kumimoji="1" lang="ja-JP" altLang="en-US" sz="2000" b="0" i="0" kern="1200" dirty="0">
                          <a:solidFill>
                            <a:schemeClr val="tx1"/>
                          </a:solidFill>
                          <a:effectLst/>
                          <a:latin typeface="ＭＳ Ｐゴシック" panose="020B0600070205080204" pitchFamily="50" charset="-128"/>
                          <a:ea typeface="ＭＳ Ｐゴシック" panose="020B0600070205080204" pitchFamily="50" charset="-128"/>
                          <a:cs typeface="+mn-cs"/>
                        </a:rPr>
                        <a:t>公立大学医学部等の附属病院など</a:t>
                      </a:r>
                      <a:endParaRPr lang="en-US" altLang="ja-JP" sz="2000" dirty="0">
                        <a:solidFill>
                          <a:schemeClr val="tx1"/>
                        </a:solidFill>
                        <a:effectLst/>
                        <a:latin typeface="ＭＳ Ｐゴシック" panose="020B0600070205080204" pitchFamily="50" charset="-128"/>
                        <a:ea typeface="ＭＳ Ｐゴシック" panose="020B0600070205080204" pitchFamily="50" charset="-128"/>
                      </a:endParaRP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dirty="0">
                          <a:solidFill>
                            <a:schemeClr val="tx1"/>
                          </a:solidFill>
                          <a:effectLst/>
                          <a:latin typeface="ＭＳ Ｐゴシック" panose="020B0600070205080204" pitchFamily="50" charset="-128"/>
                          <a:ea typeface="ＭＳ Ｐゴシック" panose="020B0600070205080204" pitchFamily="50" charset="-128"/>
                        </a:rPr>
                        <a:t>90</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a:solidFill>
                            <a:schemeClr val="tx1"/>
                          </a:solidFill>
                          <a:effectLst/>
                          <a:latin typeface="ＭＳ Ｐゴシック" panose="020B0600070205080204" pitchFamily="50" charset="-128"/>
                          <a:ea typeface="ＭＳ Ｐゴシック" panose="020B0600070205080204" pitchFamily="50" charset="-128"/>
                        </a:rPr>
                        <a:t>34,634</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32632">
                <a:tc vMerge="1">
                  <a:txBody>
                    <a:bodyPr/>
                    <a:lstStyle/>
                    <a:p>
                      <a:endParaRPr kumimoji="1" lang="ja-JP" altLang="en-US"/>
                    </a:p>
                  </a:txBody>
                  <a:tcPr/>
                </a:tc>
                <a:tc>
                  <a:txBody>
                    <a:bodyPr/>
                    <a:lstStyle/>
                    <a:p>
                      <a:pPr algn="ctr"/>
                      <a:r>
                        <a:rPr lang="ja-JP" altLang="en-US" sz="2000" dirty="0">
                          <a:solidFill>
                            <a:schemeClr val="tx1"/>
                          </a:solidFill>
                          <a:effectLst/>
                          <a:latin typeface="ＭＳ Ｐゴシック" panose="020B0600070205080204" pitchFamily="50" charset="-128"/>
                          <a:ea typeface="ＭＳ Ｐゴシック" panose="020B0600070205080204" pitchFamily="50" charset="-128"/>
                        </a:rPr>
                        <a:t>日赤</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chemeClr val="accent1">
                        <a:lumMod val="20000"/>
                        <a:lumOff val="80000"/>
                      </a:schemeClr>
                    </a:solidFill>
                  </a:tcPr>
                </a:tc>
                <a:tc>
                  <a:txBody>
                    <a:bodyPr/>
                    <a:lstStyle/>
                    <a:p>
                      <a:r>
                        <a:rPr kumimoji="1" lang="ja-JP" altLang="en-US" sz="2000" b="0" i="0" kern="1200" dirty="0">
                          <a:solidFill>
                            <a:schemeClr val="tx1"/>
                          </a:solidFill>
                          <a:effectLst/>
                          <a:latin typeface="ＭＳ Ｐゴシック" panose="020B0600070205080204" pitchFamily="50" charset="-128"/>
                          <a:ea typeface="ＭＳ Ｐゴシック" panose="020B0600070205080204" pitchFamily="50" charset="-128"/>
                          <a:cs typeface="+mn-cs"/>
                        </a:rPr>
                        <a:t>赤十字病院</a:t>
                      </a:r>
                      <a:endParaRPr lang="en-US" altLang="ja-JP" sz="2000" dirty="0">
                        <a:solidFill>
                          <a:schemeClr val="tx1"/>
                        </a:solidFill>
                        <a:effectLst/>
                        <a:latin typeface="ＭＳ Ｐゴシック" panose="020B0600070205080204" pitchFamily="50" charset="-128"/>
                        <a:ea typeface="ＭＳ Ｐゴシック" panose="020B0600070205080204" pitchFamily="50" charset="-128"/>
                      </a:endParaRP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dirty="0">
                          <a:solidFill>
                            <a:schemeClr val="tx1"/>
                          </a:solidFill>
                          <a:effectLst/>
                          <a:latin typeface="ＭＳ Ｐゴシック" panose="020B0600070205080204" pitchFamily="50" charset="-128"/>
                          <a:ea typeface="ＭＳ Ｐゴシック" panose="020B0600070205080204" pitchFamily="50" charset="-128"/>
                        </a:rPr>
                        <a:t>92</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a:solidFill>
                            <a:schemeClr val="tx1"/>
                          </a:solidFill>
                          <a:effectLst/>
                          <a:latin typeface="ＭＳ Ｐゴシック" panose="020B0600070205080204" pitchFamily="50" charset="-128"/>
                          <a:ea typeface="ＭＳ Ｐゴシック" panose="020B0600070205080204" pitchFamily="50" charset="-128"/>
                        </a:rPr>
                        <a:t>36,647</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32632">
                <a:tc vMerge="1">
                  <a:txBody>
                    <a:bodyPr/>
                    <a:lstStyle/>
                    <a:p>
                      <a:endParaRPr kumimoji="1" lang="ja-JP" altLang="en-US"/>
                    </a:p>
                  </a:txBody>
                  <a:tcPr/>
                </a:tc>
                <a:tc>
                  <a:txBody>
                    <a:bodyPr/>
                    <a:lstStyle/>
                    <a:p>
                      <a:pPr algn="ctr"/>
                      <a:r>
                        <a:rPr lang="ja-JP" altLang="en-US" sz="2000" dirty="0">
                          <a:solidFill>
                            <a:schemeClr val="tx1"/>
                          </a:solidFill>
                          <a:effectLst/>
                          <a:latin typeface="ＭＳ Ｐゴシック" panose="020B0600070205080204" pitchFamily="50" charset="-128"/>
                          <a:ea typeface="ＭＳ Ｐゴシック" panose="020B0600070205080204" pitchFamily="50" charset="-128"/>
                        </a:rPr>
                        <a:t>済生会</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chemeClr val="accent1">
                        <a:lumMod val="20000"/>
                        <a:lumOff val="80000"/>
                      </a:schemeClr>
                    </a:solidFill>
                  </a:tcPr>
                </a:tc>
                <a:tc>
                  <a:txBody>
                    <a:bodyPr/>
                    <a:lstStyle/>
                    <a:p>
                      <a:r>
                        <a:rPr kumimoji="1" lang="ja-JP" altLang="en-US" sz="2000" b="0" i="0" kern="1200" dirty="0">
                          <a:solidFill>
                            <a:schemeClr val="tx1"/>
                          </a:solidFill>
                          <a:effectLst/>
                          <a:latin typeface="ＭＳ Ｐゴシック" panose="020B0600070205080204" pitchFamily="50" charset="-128"/>
                          <a:ea typeface="ＭＳ Ｐゴシック" panose="020B0600070205080204" pitchFamily="50" charset="-128"/>
                          <a:cs typeface="+mn-cs"/>
                        </a:rPr>
                        <a:t>済生会病院</a:t>
                      </a:r>
                      <a:endParaRPr lang="en-US" altLang="ja-JP" sz="2000" dirty="0">
                        <a:solidFill>
                          <a:schemeClr val="tx1"/>
                        </a:solidFill>
                        <a:effectLst/>
                        <a:latin typeface="ＭＳ Ｐゴシック" panose="020B0600070205080204" pitchFamily="50" charset="-128"/>
                        <a:ea typeface="ＭＳ Ｐゴシック" panose="020B0600070205080204" pitchFamily="50" charset="-128"/>
                      </a:endParaRP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dirty="0">
                          <a:solidFill>
                            <a:schemeClr val="tx1"/>
                          </a:solidFill>
                          <a:effectLst/>
                          <a:latin typeface="ＭＳ Ｐゴシック" panose="020B0600070205080204" pitchFamily="50" charset="-128"/>
                          <a:ea typeface="ＭＳ Ｐゴシック" panose="020B0600070205080204" pitchFamily="50" charset="-128"/>
                        </a:rPr>
                        <a:t>78</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a:solidFill>
                            <a:schemeClr val="tx1"/>
                          </a:solidFill>
                          <a:effectLst/>
                          <a:latin typeface="ＭＳ Ｐゴシック" panose="020B0600070205080204" pitchFamily="50" charset="-128"/>
                          <a:ea typeface="ＭＳ Ｐゴシック" panose="020B0600070205080204" pitchFamily="50" charset="-128"/>
                        </a:rPr>
                        <a:t>21,797</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46207">
                <a:tc vMerge="1">
                  <a:txBody>
                    <a:bodyPr/>
                    <a:lstStyle/>
                    <a:p>
                      <a:endParaRPr kumimoji="1" lang="ja-JP" altLang="en-US"/>
                    </a:p>
                  </a:txBody>
                  <a:tcPr/>
                </a:tc>
                <a:tc>
                  <a:txBody>
                    <a:bodyPr/>
                    <a:lstStyle/>
                    <a:p>
                      <a:pPr algn="ctr"/>
                      <a:r>
                        <a:rPr lang="ja-JP" altLang="en-US" sz="2000" dirty="0">
                          <a:solidFill>
                            <a:schemeClr val="tx1"/>
                          </a:solidFill>
                          <a:effectLst/>
                          <a:latin typeface="ＭＳ Ｐゴシック" panose="020B0600070205080204" pitchFamily="50" charset="-128"/>
                          <a:ea typeface="ＭＳ Ｐゴシック" panose="020B0600070205080204" pitchFamily="50" charset="-128"/>
                        </a:rPr>
                        <a:t>北海道社会事業部協会</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chemeClr val="accent1">
                        <a:lumMod val="20000"/>
                        <a:lumOff val="80000"/>
                      </a:schemeClr>
                    </a:solidFill>
                  </a:tcPr>
                </a:tc>
                <a:tc>
                  <a:txBody>
                    <a:bodyPr/>
                    <a:lstStyle/>
                    <a:p>
                      <a:endParaRPr lang="en-US" altLang="ja-JP" sz="2000" dirty="0">
                        <a:solidFill>
                          <a:schemeClr val="tx1"/>
                        </a:solidFill>
                        <a:effectLst/>
                        <a:latin typeface="ＭＳ Ｐゴシック" panose="020B0600070205080204" pitchFamily="50" charset="-128"/>
                        <a:ea typeface="ＭＳ Ｐゴシック" panose="020B0600070205080204" pitchFamily="50" charset="-128"/>
                      </a:endParaRP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dirty="0">
                          <a:solidFill>
                            <a:schemeClr val="tx1"/>
                          </a:solidFill>
                          <a:effectLst/>
                          <a:latin typeface="ＭＳ Ｐゴシック" panose="020B0600070205080204" pitchFamily="50" charset="-128"/>
                          <a:ea typeface="ＭＳ Ｐゴシック" panose="020B0600070205080204" pitchFamily="50" charset="-128"/>
                        </a:rPr>
                        <a:t>7</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a:solidFill>
                            <a:schemeClr val="tx1"/>
                          </a:solidFill>
                          <a:effectLst/>
                          <a:latin typeface="ＭＳ Ｐゴシック" panose="020B0600070205080204" pitchFamily="50" charset="-128"/>
                          <a:ea typeface="ＭＳ Ｐゴシック" panose="020B0600070205080204" pitchFamily="50" charset="-128"/>
                        </a:rPr>
                        <a:t>1,785</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32632">
                <a:tc vMerge="1">
                  <a:txBody>
                    <a:bodyPr/>
                    <a:lstStyle/>
                    <a:p>
                      <a:endParaRPr kumimoji="1" lang="ja-JP" altLang="en-US"/>
                    </a:p>
                  </a:txBody>
                  <a:tcPr/>
                </a:tc>
                <a:tc>
                  <a:txBody>
                    <a:bodyPr/>
                    <a:lstStyle/>
                    <a:p>
                      <a:pPr algn="ctr"/>
                      <a:r>
                        <a:rPr lang="ja-JP" altLang="en-US" sz="2000" dirty="0">
                          <a:solidFill>
                            <a:schemeClr val="tx1"/>
                          </a:solidFill>
                          <a:effectLst/>
                          <a:latin typeface="ＭＳ Ｐゴシック" panose="020B0600070205080204" pitchFamily="50" charset="-128"/>
                          <a:ea typeface="ＭＳ Ｐゴシック" panose="020B0600070205080204" pitchFamily="50" charset="-128"/>
                        </a:rPr>
                        <a:t>厚生連</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chemeClr val="accent1">
                        <a:lumMod val="20000"/>
                        <a:lumOff val="80000"/>
                      </a:schemeClr>
                    </a:solidFill>
                  </a:tcPr>
                </a:tc>
                <a:tc>
                  <a:txBody>
                    <a:bodyPr/>
                    <a:lstStyle/>
                    <a:p>
                      <a:r>
                        <a:rPr kumimoji="1" lang="zh-TW" altLang="en-US" sz="2000" b="0" i="0" kern="1200" dirty="0">
                          <a:solidFill>
                            <a:schemeClr val="tx1"/>
                          </a:solidFill>
                          <a:effectLst/>
                          <a:latin typeface="ＭＳ Ｐゴシック" panose="020B0600070205080204" pitchFamily="50" charset="-128"/>
                          <a:ea typeface="ＭＳ Ｐゴシック" panose="020B0600070205080204" pitchFamily="50" charset="-128"/>
                          <a:cs typeface="+mn-cs"/>
                        </a:rPr>
                        <a:t>ＪＡ厚生連病院</a:t>
                      </a:r>
                      <a:endParaRPr lang="en-US" altLang="ja-JP" sz="2000" dirty="0">
                        <a:solidFill>
                          <a:schemeClr val="tx1"/>
                        </a:solidFill>
                        <a:effectLst/>
                        <a:latin typeface="ＭＳ Ｐゴシック" panose="020B0600070205080204" pitchFamily="50" charset="-128"/>
                        <a:ea typeface="ＭＳ Ｐゴシック" panose="020B0600070205080204" pitchFamily="50" charset="-128"/>
                      </a:endParaRP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dirty="0">
                          <a:solidFill>
                            <a:schemeClr val="tx1"/>
                          </a:solidFill>
                          <a:effectLst/>
                          <a:latin typeface="ＭＳ Ｐゴシック" panose="020B0600070205080204" pitchFamily="50" charset="-128"/>
                          <a:ea typeface="ＭＳ Ｐゴシック" panose="020B0600070205080204" pitchFamily="50" charset="-128"/>
                        </a:rPr>
                        <a:t>107</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a:solidFill>
                            <a:schemeClr val="tx1"/>
                          </a:solidFill>
                          <a:effectLst/>
                          <a:latin typeface="ＭＳ Ｐゴシック" panose="020B0600070205080204" pitchFamily="50" charset="-128"/>
                          <a:ea typeface="ＭＳ Ｐゴシック" panose="020B0600070205080204" pitchFamily="50" charset="-128"/>
                        </a:rPr>
                        <a:t>33,884</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29873">
                <a:tc vMerge="1">
                  <a:txBody>
                    <a:bodyPr/>
                    <a:lstStyle/>
                    <a:p>
                      <a:endParaRPr kumimoji="1" lang="ja-JP" altLang="en-US"/>
                    </a:p>
                  </a:txBody>
                  <a:tcPr/>
                </a:tc>
                <a:tc>
                  <a:txBody>
                    <a:bodyPr/>
                    <a:lstStyle/>
                    <a:p>
                      <a:pPr algn="ctr"/>
                      <a:r>
                        <a:rPr lang="zh-CN" altLang="en-US" sz="2000" dirty="0">
                          <a:solidFill>
                            <a:schemeClr val="tx1"/>
                          </a:solidFill>
                          <a:effectLst/>
                          <a:latin typeface="ＭＳ Ｐゴシック" panose="020B0600070205080204" pitchFamily="50" charset="-128"/>
                          <a:ea typeface="ＭＳ Ｐゴシック" panose="020B0600070205080204" pitchFamily="50" charset="-128"/>
                        </a:rPr>
                        <a:t>国民健康保険団体連合会</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chemeClr val="accent1">
                        <a:lumMod val="20000"/>
                        <a:lumOff val="80000"/>
                      </a:schemeClr>
                    </a:solidFill>
                  </a:tcPr>
                </a:tc>
                <a:tc>
                  <a:txBody>
                    <a:bodyPr/>
                    <a:lstStyle/>
                    <a:p>
                      <a:endParaRPr lang="en-US" altLang="ja-JP" sz="2000" dirty="0">
                        <a:solidFill>
                          <a:schemeClr val="tx1"/>
                        </a:solidFill>
                        <a:effectLst/>
                        <a:latin typeface="ＭＳ Ｐゴシック" panose="020B0600070205080204" pitchFamily="50" charset="-128"/>
                        <a:ea typeface="ＭＳ Ｐゴシック" panose="020B0600070205080204" pitchFamily="50" charset="-128"/>
                      </a:endParaRP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dirty="0">
                          <a:solidFill>
                            <a:schemeClr val="tx1"/>
                          </a:solidFill>
                          <a:effectLst/>
                          <a:latin typeface="ＭＳ Ｐゴシック" panose="020B0600070205080204" pitchFamily="50" charset="-128"/>
                          <a:ea typeface="ＭＳ Ｐゴシック" panose="020B0600070205080204" pitchFamily="50" charset="-128"/>
                        </a:rPr>
                        <a:t>-</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a:solidFill>
                            <a:schemeClr val="tx1"/>
                          </a:solidFill>
                          <a:effectLst/>
                          <a:latin typeface="ＭＳ Ｐゴシック" panose="020B0600070205080204" pitchFamily="50" charset="-128"/>
                          <a:ea typeface="ＭＳ Ｐゴシック" panose="020B0600070205080204" pitchFamily="50" charset="-128"/>
                        </a:rPr>
                        <a:t>-</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613535">
                <a:tc rowSpan="3">
                  <a:txBody>
                    <a:bodyPr/>
                    <a:lstStyle/>
                    <a:p>
                      <a:pPr algn="ctr"/>
                      <a:r>
                        <a:rPr lang="ja-JP" altLang="en-US" sz="2000" dirty="0">
                          <a:solidFill>
                            <a:schemeClr val="tx1"/>
                          </a:solidFill>
                          <a:effectLst/>
                          <a:latin typeface="ＭＳ Ｐゴシック" panose="020B0600070205080204" pitchFamily="50" charset="-128"/>
                          <a:ea typeface="ＭＳ Ｐゴシック" panose="020B0600070205080204" pitchFamily="50" charset="-128"/>
                        </a:rPr>
                        <a:t>社会保険関係団体</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chemeClr val="accent1">
                        <a:lumMod val="20000"/>
                        <a:lumOff val="80000"/>
                      </a:schemeClr>
                    </a:solidFill>
                  </a:tcPr>
                </a:tc>
                <a:tc>
                  <a:txBody>
                    <a:bodyPr/>
                    <a:lstStyle/>
                    <a:p>
                      <a:pPr algn="ctr"/>
                      <a:r>
                        <a:rPr lang="ja-JP" altLang="en-US" sz="2000" dirty="0">
                          <a:solidFill>
                            <a:schemeClr val="tx1"/>
                          </a:solidFill>
                          <a:effectLst/>
                          <a:latin typeface="ＭＳ Ｐゴシック" panose="020B0600070205080204" pitchFamily="50" charset="-128"/>
                          <a:ea typeface="ＭＳ Ｐゴシック" panose="020B0600070205080204" pitchFamily="50" charset="-128"/>
                        </a:rPr>
                        <a:t>健康保険組合およびその連合会</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chemeClr val="accent1">
                        <a:lumMod val="20000"/>
                        <a:lumOff val="80000"/>
                      </a:schemeClr>
                    </a:solidFill>
                  </a:tcPr>
                </a:tc>
                <a:tc>
                  <a:txBody>
                    <a:bodyPr/>
                    <a:lstStyle/>
                    <a:p>
                      <a:r>
                        <a:rPr kumimoji="1" lang="zh-TW" altLang="en-US" sz="2000" b="0" i="0" kern="1200" dirty="0">
                          <a:solidFill>
                            <a:schemeClr val="tx1"/>
                          </a:solidFill>
                          <a:effectLst/>
                          <a:latin typeface="ＭＳ Ｐゴシック" panose="020B0600070205080204" pitchFamily="50" charset="-128"/>
                          <a:ea typeface="ＭＳ Ｐゴシック" panose="020B0600070205080204" pitchFamily="50" charset="-128"/>
                          <a:cs typeface="+mn-cs"/>
                        </a:rPr>
                        <a:t>（企業等）健保立病院</a:t>
                      </a:r>
                      <a:endParaRPr lang="en-US" altLang="ja-JP" sz="2000" dirty="0">
                        <a:solidFill>
                          <a:schemeClr val="tx1"/>
                        </a:solidFill>
                        <a:effectLst/>
                        <a:latin typeface="ＭＳ Ｐゴシック" panose="020B0600070205080204" pitchFamily="50" charset="-128"/>
                        <a:ea typeface="ＭＳ Ｐゴシック" panose="020B0600070205080204" pitchFamily="50" charset="-128"/>
                      </a:endParaRP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dirty="0">
                          <a:solidFill>
                            <a:schemeClr val="tx1"/>
                          </a:solidFill>
                          <a:effectLst/>
                          <a:latin typeface="ＭＳ Ｐゴシック" panose="020B0600070205080204" pitchFamily="50" charset="-128"/>
                          <a:ea typeface="ＭＳ Ｐゴシック" panose="020B0600070205080204" pitchFamily="50" charset="-128"/>
                        </a:rPr>
                        <a:t>10</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a:solidFill>
                            <a:schemeClr val="tx1"/>
                          </a:solidFill>
                          <a:effectLst/>
                          <a:latin typeface="ＭＳ Ｐゴシック" panose="020B0600070205080204" pitchFamily="50" charset="-128"/>
                          <a:ea typeface="ＭＳ Ｐゴシック" panose="020B0600070205080204" pitchFamily="50" charset="-128"/>
                        </a:rPr>
                        <a:t>2,065</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942118">
                <a:tc vMerge="1">
                  <a:txBody>
                    <a:bodyPr/>
                    <a:lstStyle/>
                    <a:p>
                      <a:endParaRPr kumimoji="1" lang="ja-JP" altLang="en-US"/>
                    </a:p>
                  </a:txBody>
                  <a:tcPr/>
                </a:tc>
                <a:tc>
                  <a:txBody>
                    <a:bodyPr/>
                    <a:lstStyle/>
                    <a:p>
                      <a:pPr algn="ctr"/>
                      <a:r>
                        <a:rPr lang="ja-JP" altLang="en-US" sz="2000" dirty="0">
                          <a:solidFill>
                            <a:schemeClr val="tx1"/>
                          </a:solidFill>
                          <a:effectLst/>
                          <a:latin typeface="ＭＳ Ｐゴシック" panose="020B0600070205080204" pitchFamily="50" charset="-128"/>
                          <a:ea typeface="ＭＳ Ｐゴシック" panose="020B0600070205080204" pitchFamily="50" charset="-128"/>
                        </a:rPr>
                        <a:t>共済組合およびその連合会</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chemeClr val="accent1">
                        <a:lumMod val="20000"/>
                        <a:lumOff val="80000"/>
                      </a:schemeClr>
                    </a:solidFill>
                  </a:tcPr>
                </a:tc>
                <a:tc>
                  <a:txBody>
                    <a:bodyPr/>
                    <a:lstStyle/>
                    <a:p>
                      <a:r>
                        <a:rPr kumimoji="1" lang="ja-JP" altLang="en-US" sz="2000" b="0" i="0" kern="1200" dirty="0">
                          <a:solidFill>
                            <a:schemeClr val="tx1"/>
                          </a:solidFill>
                          <a:effectLst/>
                          <a:latin typeface="ＭＳ Ｐゴシック" panose="020B0600070205080204" pitchFamily="50" charset="-128"/>
                          <a:ea typeface="ＭＳ Ｐゴシック" panose="020B0600070205080204" pitchFamily="50" charset="-128"/>
                          <a:cs typeface="+mn-cs"/>
                        </a:rPr>
                        <a:t>国家公務員共済組合連合会（共済病院）、警察共済組合（一部の警察病院）など</a:t>
                      </a:r>
                      <a:endParaRPr lang="en-US" altLang="ja-JP" sz="2000" dirty="0">
                        <a:solidFill>
                          <a:schemeClr val="tx1"/>
                        </a:solidFill>
                        <a:effectLst/>
                        <a:latin typeface="ＭＳ Ｐゴシック" panose="020B0600070205080204" pitchFamily="50" charset="-128"/>
                        <a:ea typeface="ＭＳ Ｐゴシック" panose="020B0600070205080204" pitchFamily="50" charset="-128"/>
                      </a:endParaRP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dirty="0">
                          <a:solidFill>
                            <a:schemeClr val="tx1"/>
                          </a:solidFill>
                          <a:effectLst/>
                          <a:latin typeface="ＭＳ Ｐゴシック" panose="020B0600070205080204" pitchFamily="50" charset="-128"/>
                          <a:ea typeface="ＭＳ Ｐゴシック" panose="020B0600070205080204" pitchFamily="50" charset="-128"/>
                        </a:rPr>
                        <a:t>46</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a:solidFill>
                            <a:schemeClr val="tx1"/>
                          </a:solidFill>
                          <a:effectLst/>
                          <a:latin typeface="ＭＳ Ｐゴシック" panose="020B0600070205080204" pitchFamily="50" charset="-128"/>
                          <a:ea typeface="ＭＳ Ｐゴシック" panose="020B0600070205080204" pitchFamily="50" charset="-128"/>
                        </a:rPr>
                        <a:t>14,542</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62543">
                <a:tc vMerge="1">
                  <a:txBody>
                    <a:bodyPr/>
                    <a:lstStyle/>
                    <a:p>
                      <a:endParaRPr kumimoji="1" lang="ja-JP" altLang="en-US"/>
                    </a:p>
                  </a:txBody>
                  <a:tcPr/>
                </a:tc>
                <a:tc>
                  <a:txBody>
                    <a:bodyPr/>
                    <a:lstStyle/>
                    <a:p>
                      <a:pPr algn="ctr"/>
                      <a:r>
                        <a:rPr lang="ja-JP" altLang="en-US" sz="2000" dirty="0">
                          <a:solidFill>
                            <a:schemeClr val="tx1"/>
                          </a:solidFill>
                          <a:effectLst/>
                          <a:latin typeface="ＭＳ Ｐゴシック" panose="020B0600070205080204" pitchFamily="50" charset="-128"/>
                          <a:ea typeface="ＭＳ Ｐゴシック" panose="020B0600070205080204" pitchFamily="50" charset="-128"/>
                        </a:rPr>
                        <a:t>国民健康保健組合</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chemeClr val="accent1">
                        <a:lumMod val="20000"/>
                        <a:lumOff val="80000"/>
                      </a:schemeClr>
                    </a:solidFill>
                  </a:tcPr>
                </a:tc>
                <a:tc>
                  <a:txBody>
                    <a:bodyPr/>
                    <a:lstStyle/>
                    <a:p>
                      <a:endParaRPr lang="en-US" altLang="ja-JP" sz="2000" dirty="0">
                        <a:solidFill>
                          <a:schemeClr val="tx1"/>
                        </a:solidFill>
                        <a:effectLst/>
                        <a:latin typeface="ＭＳ Ｐゴシック" panose="020B0600070205080204" pitchFamily="50" charset="-128"/>
                        <a:ea typeface="ＭＳ Ｐゴシック" panose="020B0600070205080204" pitchFamily="50" charset="-128"/>
                      </a:endParaRP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dirty="0">
                          <a:solidFill>
                            <a:schemeClr val="tx1"/>
                          </a:solidFill>
                          <a:effectLst/>
                          <a:latin typeface="ＭＳ Ｐゴシック" panose="020B0600070205080204" pitchFamily="50" charset="-128"/>
                          <a:ea typeface="ＭＳ Ｐゴシック" panose="020B0600070205080204" pitchFamily="50" charset="-128"/>
                        </a:rPr>
                        <a:t>2</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dirty="0">
                          <a:solidFill>
                            <a:schemeClr val="tx1"/>
                          </a:solidFill>
                          <a:effectLst/>
                          <a:latin typeface="ＭＳ Ｐゴシック" panose="020B0600070205080204" pitchFamily="50" charset="-128"/>
                          <a:ea typeface="ＭＳ Ｐゴシック" panose="020B0600070205080204" pitchFamily="50" charset="-128"/>
                        </a:rPr>
                        <a:t>460</a:t>
                      </a:r>
                    </a:p>
                  </a:txBody>
                  <a:tcPr marL="27894" marR="27894" marT="13944" marB="1394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9287" name="正方形/長方形 2">
            <a:extLst>
              <a:ext uri="{FF2B5EF4-FFF2-40B4-BE49-F238E27FC236}">
                <a16:creationId xmlns:a16="http://schemas.microsoft.com/office/drawing/2014/main" id="{EA91FC4F-A252-25E3-311E-221535891999}"/>
              </a:ext>
            </a:extLst>
          </p:cNvPr>
          <p:cNvSpPr>
            <a:spLocks noChangeArrowheads="1"/>
          </p:cNvSpPr>
          <p:nvPr/>
        </p:nvSpPr>
        <p:spPr bwMode="auto">
          <a:xfrm>
            <a:off x="7991475" y="6319838"/>
            <a:ext cx="50006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zh-TW" altLang="en-US" sz="1100">
                <a:solidFill>
                  <a:srgbClr val="333333"/>
                </a:solidFill>
                <a:latin typeface="ＭＳ Ｐゴシック" panose="020B0600070205080204" pitchFamily="34" charset="-128"/>
              </a:rPr>
              <a:t>厚生労働省「医療施設動態調査」（平成</a:t>
            </a:r>
            <a:r>
              <a:rPr lang="en-US" altLang="zh-TW" sz="1100">
                <a:solidFill>
                  <a:srgbClr val="333333"/>
                </a:solidFill>
                <a:latin typeface="ＭＳ Ｐゴシック" panose="020B0600070205080204" pitchFamily="34" charset="-128"/>
              </a:rPr>
              <a:t>27</a:t>
            </a:r>
            <a:r>
              <a:rPr lang="zh-TW" altLang="en-US" sz="1100">
                <a:solidFill>
                  <a:srgbClr val="333333"/>
                </a:solidFill>
                <a:latin typeface="ＭＳ Ｐゴシック" panose="020B0600070205080204" pitchFamily="34" charset="-128"/>
              </a:rPr>
              <a:t>年</a:t>
            </a:r>
            <a:r>
              <a:rPr lang="en-US" altLang="zh-TW" sz="1100">
                <a:solidFill>
                  <a:srgbClr val="333333"/>
                </a:solidFill>
                <a:latin typeface="ＭＳ Ｐゴシック" panose="020B0600070205080204" pitchFamily="34" charset="-128"/>
              </a:rPr>
              <a:t>1</a:t>
            </a:r>
            <a:r>
              <a:rPr lang="zh-TW" altLang="en-US" sz="1100">
                <a:solidFill>
                  <a:srgbClr val="333333"/>
                </a:solidFill>
                <a:latin typeface="ＭＳ Ｐゴシック" panose="020B0600070205080204" pitchFamily="34" charset="-128"/>
              </a:rPr>
              <a:t>月末概数）</a:t>
            </a:r>
            <a:r>
              <a:rPr lang="ja-JP" altLang="en-US" sz="1100">
                <a:solidFill>
                  <a:srgbClr val="333333"/>
                </a:solidFill>
                <a:latin typeface="ＭＳ Ｐゴシック" panose="020B0600070205080204" pitchFamily="34" charset="-128"/>
              </a:rPr>
              <a:t>を引用・改変</a:t>
            </a:r>
            <a:endParaRPr lang="en-US" altLang="ja-JP" sz="1100">
              <a:solidFill>
                <a:srgbClr val="333333"/>
              </a:solidFill>
              <a:latin typeface="ＭＳ Ｐゴシック" panose="020B0600070205080204" pitchFamily="34" charset="-128"/>
            </a:endParaRPr>
          </a:p>
          <a:p>
            <a:r>
              <a:rPr lang="ja-JP" altLang="en-US" sz="1100">
                <a:solidFill>
                  <a:srgbClr val="333333"/>
                </a:solidFill>
                <a:latin typeface="ＭＳ Ｐゴシック" panose="020B0600070205080204" pitchFamily="34" charset="-128"/>
              </a:rPr>
              <a:t>一般社団法人 日本医療法人協会資料を引用</a:t>
            </a:r>
            <a:endParaRPr lang="ja-JP" altLang="en-US" sz="1100">
              <a:latin typeface="ＭＳ Ｐゴシック" panose="020B0600070205080204" pitchFamily="34" charset="-128"/>
            </a:endParaRPr>
          </a:p>
        </p:txBody>
      </p:sp>
      <p:sp>
        <p:nvSpPr>
          <p:cNvPr id="9288" name="テキスト ボックス 3">
            <a:extLst>
              <a:ext uri="{FF2B5EF4-FFF2-40B4-BE49-F238E27FC236}">
                <a16:creationId xmlns:a16="http://schemas.microsoft.com/office/drawing/2014/main" id="{EBD20F6F-01C8-FC52-4D3A-35DE8DDB63C9}"/>
              </a:ext>
            </a:extLst>
          </p:cNvPr>
          <p:cNvSpPr txBox="1">
            <a:spLocks noChangeArrowheads="1"/>
          </p:cNvSpPr>
          <p:nvPr/>
        </p:nvSpPr>
        <p:spPr bwMode="auto">
          <a:xfrm>
            <a:off x="190500" y="-28575"/>
            <a:ext cx="3182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2800"/>
              <a:t>医療施設の分類　</a:t>
            </a:r>
            <a:r>
              <a:rPr lang="en-US" altLang="ja-JP" sz="2800"/>
              <a:t>2</a:t>
            </a:r>
            <a:endParaRPr lang="ja-JP" alt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89E2A9B9-2CE3-8C97-39DE-F4508995C714}"/>
              </a:ext>
            </a:extLst>
          </p:cNvPr>
          <p:cNvGraphicFramePr>
            <a:graphicFrameLocks noGrp="1"/>
          </p:cNvGraphicFramePr>
          <p:nvPr/>
        </p:nvGraphicFramePr>
        <p:xfrm>
          <a:off x="107950" y="768350"/>
          <a:ext cx="11817350" cy="5157788"/>
        </p:xfrm>
        <a:graphic>
          <a:graphicData uri="http://schemas.openxmlformats.org/drawingml/2006/table">
            <a:tbl>
              <a:tblPr/>
              <a:tblGrid>
                <a:gridCol w="2149473">
                  <a:extLst>
                    <a:ext uri="{9D8B030D-6E8A-4147-A177-3AD203B41FA5}">
                      <a16:colId xmlns:a16="http://schemas.microsoft.com/office/drawing/2014/main" val="20000"/>
                    </a:ext>
                  </a:extLst>
                </a:gridCol>
                <a:gridCol w="3657602">
                  <a:extLst>
                    <a:ext uri="{9D8B030D-6E8A-4147-A177-3AD203B41FA5}">
                      <a16:colId xmlns:a16="http://schemas.microsoft.com/office/drawing/2014/main" val="20001"/>
                    </a:ext>
                  </a:extLst>
                </a:gridCol>
                <a:gridCol w="3829052">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114423">
                  <a:extLst>
                    <a:ext uri="{9D8B030D-6E8A-4147-A177-3AD203B41FA5}">
                      <a16:colId xmlns:a16="http://schemas.microsoft.com/office/drawing/2014/main" val="20004"/>
                    </a:ext>
                  </a:extLst>
                </a:gridCol>
              </a:tblGrid>
              <a:tr h="336149">
                <a:tc gridSpan="2">
                  <a:txBody>
                    <a:bodyPr/>
                    <a:lstStyle/>
                    <a:p>
                      <a:pPr algn="ctr"/>
                      <a:endParaRPr lang="ja-JP" altLang="en-US" sz="2000" dirty="0">
                        <a:solidFill>
                          <a:schemeClr val="tx1"/>
                        </a:solidFill>
                        <a:effectLst/>
                        <a:latin typeface="ＭＳ Ｐゴシック" panose="020B0600070205080204" pitchFamily="50" charset="-128"/>
                        <a:ea typeface="ＭＳ Ｐゴシック" panose="020B0600070205080204" pitchFamily="50" charset="-128"/>
                      </a:endParaRPr>
                    </a:p>
                  </a:txBody>
                  <a:tcPr marL="27893" marR="27893" marT="13949" marB="13949"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algn="ctr"/>
                      <a:r>
                        <a:rPr kumimoji="1" lang="ja-JP" altLang="en-US" sz="1800" dirty="0">
                          <a:latin typeface="ＭＳ Ｐゴシック" panose="020B0600070205080204" pitchFamily="50" charset="-128"/>
                          <a:ea typeface="ＭＳ Ｐゴシック" panose="020B0600070205080204" pitchFamily="50" charset="-128"/>
                        </a:rPr>
                        <a:t>例</a:t>
                      </a:r>
                    </a:p>
                  </a:txBody>
                  <a:tcPr marL="31305" marR="31305" marT="15654" marB="1565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ja-JP" altLang="en-US" sz="2000" dirty="0">
                          <a:effectLst/>
                          <a:latin typeface="ＭＳ Ｐゴシック" panose="020B0600070205080204" pitchFamily="50" charset="-128"/>
                          <a:ea typeface="ＭＳ Ｐゴシック" panose="020B0600070205080204" pitchFamily="50" charset="-128"/>
                        </a:rPr>
                        <a:t>施設数</a:t>
                      </a:r>
                    </a:p>
                  </a:txBody>
                  <a:tcPr marL="31305" marR="31305" marT="15654" marB="1565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ja-JP" altLang="en-US" sz="2000" dirty="0">
                          <a:effectLst/>
                          <a:latin typeface="ＭＳ Ｐゴシック" panose="020B0600070205080204" pitchFamily="50" charset="-128"/>
                          <a:ea typeface="ＭＳ Ｐゴシック" panose="020B0600070205080204" pitchFamily="50" charset="-128"/>
                        </a:rPr>
                        <a:t>病床数</a:t>
                      </a:r>
                    </a:p>
                  </a:txBody>
                  <a:tcPr marL="31305" marR="31305" marT="15654" marB="15654"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26427">
                <a:tc rowSpan="8">
                  <a:txBody>
                    <a:bodyPr/>
                    <a:lstStyle/>
                    <a:p>
                      <a:pPr algn="ctr"/>
                      <a:r>
                        <a:rPr lang="ja-JP" altLang="en-US" sz="2000" dirty="0">
                          <a:solidFill>
                            <a:schemeClr val="tx1"/>
                          </a:solidFill>
                          <a:effectLst/>
                          <a:latin typeface="ＭＳ Ｐゴシック" panose="020B0600070205080204" pitchFamily="50" charset="-128"/>
                          <a:ea typeface="ＭＳ Ｐゴシック" panose="020B0600070205080204" pitchFamily="50" charset="-128"/>
                        </a:rPr>
                        <a:t>私的団体</a:t>
                      </a: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000" dirty="0">
                          <a:solidFill>
                            <a:schemeClr val="tx1"/>
                          </a:solidFill>
                          <a:effectLst/>
                          <a:latin typeface="ＭＳ Ｐゴシック" panose="020B0600070205080204" pitchFamily="50" charset="-128"/>
                          <a:ea typeface="ＭＳ Ｐゴシック" panose="020B0600070205080204" pitchFamily="50" charset="-128"/>
                        </a:rPr>
                        <a:t>会社</a:t>
                      </a: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chemeClr val="accent1">
                        <a:lumMod val="20000"/>
                        <a:lumOff val="80000"/>
                      </a:schemeClr>
                    </a:solidFill>
                  </a:tcPr>
                </a:tc>
                <a:tc>
                  <a:txBody>
                    <a:bodyPr/>
                    <a:lstStyle/>
                    <a:p>
                      <a:r>
                        <a:rPr kumimoji="1" lang="en-US" altLang="ja-JP" sz="1800" b="0" i="0" kern="1200" dirty="0">
                          <a:solidFill>
                            <a:schemeClr val="tx1"/>
                          </a:solidFill>
                          <a:effectLst/>
                          <a:latin typeface="ＭＳ Ｐゴシック" panose="020B0600070205080204" pitchFamily="50" charset="-128"/>
                          <a:ea typeface="ＭＳ Ｐゴシック" panose="020B0600070205080204" pitchFamily="50" charset="-128"/>
                          <a:cs typeface="+mn-cs"/>
                        </a:rPr>
                        <a:t>JR</a:t>
                      </a:r>
                      <a:r>
                        <a:rPr kumimoji="1" lang="ja-JP" altLang="en-US" sz="1800" b="0" i="0" kern="1200" dirty="0">
                          <a:solidFill>
                            <a:schemeClr val="tx1"/>
                          </a:solidFill>
                          <a:effectLst/>
                          <a:latin typeface="ＭＳ Ｐゴシック" panose="020B0600070205080204" pitchFamily="50" charset="-128"/>
                          <a:ea typeface="ＭＳ Ｐゴシック" panose="020B0600070205080204" pitchFamily="50" charset="-128"/>
                          <a:cs typeface="+mn-cs"/>
                        </a:rPr>
                        <a:t>病院</a:t>
                      </a:r>
                      <a:r>
                        <a:rPr kumimoji="1" lang="en-US" altLang="ja-JP" sz="1800" b="0" i="0" kern="1200" dirty="0">
                          <a:solidFill>
                            <a:schemeClr val="tx1"/>
                          </a:solidFill>
                          <a:effectLst/>
                          <a:latin typeface="ＭＳ Ｐゴシック" panose="020B0600070205080204" pitchFamily="50" charset="-128"/>
                          <a:ea typeface="ＭＳ Ｐゴシック" panose="020B0600070205080204" pitchFamily="50" charset="-128"/>
                          <a:cs typeface="+mn-cs"/>
                        </a:rPr>
                        <a:t>,NTT</a:t>
                      </a:r>
                      <a:r>
                        <a:rPr kumimoji="1" lang="ja-JP" altLang="en-US" sz="1800" b="0" i="0" kern="1200" dirty="0">
                          <a:solidFill>
                            <a:schemeClr val="tx1"/>
                          </a:solidFill>
                          <a:effectLst/>
                          <a:latin typeface="ＭＳ Ｐゴシック" panose="020B0600070205080204" pitchFamily="50" charset="-128"/>
                          <a:ea typeface="ＭＳ Ｐゴシック" panose="020B0600070205080204" pitchFamily="50" charset="-128"/>
                          <a:cs typeface="+mn-cs"/>
                        </a:rPr>
                        <a:t>病院</a:t>
                      </a:r>
                      <a:r>
                        <a:rPr kumimoji="1" lang="en-US" altLang="ja-JP" sz="1800" b="0" i="0" kern="1200" dirty="0">
                          <a:solidFill>
                            <a:schemeClr val="tx1"/>
                          </a:solidFill>
                          <a:effectLst/>
                          <a:latin typeface="ＭＳ Ｐゴシック" panose="020B0600070205080204" pitchFamily="50" charset="-128"/>
                          <a:ea typeface="ＭＳ Ｐゴシック" panose="020B0600070205080204" pitchFamily="50" charset="-128"/>
                          <a:cs typeface="+mn-cs"/>
                        </a:rPr>
                        <a:t>,</a:t>
                      </a:r>
                      <a:r>
                        <a:rPr kumimoji="1" lang="ja-JP" altLang="en-US" sz="1800" b="0" i="0" kern="1200" dirty="0">
                          <a:solidFill>
                            <a:schemeClr val="tx1"/>
                          </a:solidFill>
                          <a:effectLst/>
                          <a:latin typeface="ＭＳ Ｐゴシック" panose="020B0600070205080204" pitchFamily="50" charset="-128"/>
                          <a:ea typeface="ＭＳ Ｐゴシック" panose="020B0600070205080204" pitchFamily="50" charset="-128"/>
                          <a:cs typeface="+mn-cs"/>
                        </a:rPr>
                        <a:t>逓信病院（日本郵政）など</a:t>
                      </a:r>
                      <a:endParaRPr lang="en-US" altLang="ja-JP" sz="2000" dirty="0">
                        <a:effectLst/>
                        <a:latin typeface="ＭＳ Ｐゴシック" panose="020B0600070205080204" pitchFamily="50" charset="-128"/>
                        <a:ea typeface="ＭＳ Ｐゴシック" panose="020B0600070205080204" pitchFamily="50" charset="-128"/>
                      </a:endParaRP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dirty="0">
                          <a:effectLst/>
                          <a:latin typeface="ＭＳ Ｐゴシック" panose="020B0600070205080204" pitchFamily="50" charset="-128"/>
                          <a:ea typeface="ＭＳ Ｐゴシック" panose="020B0600070205080204" pitchFamily="50" charset="-128"/>
                        </a:rPr>
                        <a:t>52</a:t>
                      </a: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dirty="0">
                          <a:effectLst/>
                          <a:latin typeface="ＭＳ Ｐゴシック" panose="020B0600070205080204" pitchFamily="50" charset="-128"/>
                          <a:ea typeface="ＭＳ Ｐゴシック" panose="020B0600070205080204" pitchFamily="50" charset="-128"/>
                        </a:rPr>
                        <a:t>11,389</a:t>
                      </a: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26427">
                <a:tc vMerge="1">
                  <a:txBody>
                    <a:bodyPr/>
                    <a:lstStyle/>
                    <a:p>
                      <a:endParaRPr kumimoji="1" lang="ja-JP" altLang="en-US" dirty="0"/>
                    </a:p>
                  </a:txBody>
                  <a:tcPr marL="77702" marR="77702" marT="38851" marB="38851"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DAB9"/>
                    </a:solidFill>
                  </a:tcPr>
                </a:tc>
                <a:tc>
                  <a:txBody>
                    <a:bodyPr/>
                    <a:lstStyle/>
                    <a:p>
                      <a:pPr algn="ctr"/>
                      <a:r>
                        <a:rPr lang="ja-JP" altLang="en-US" sz="2000" dirty="0">
                          <a:solidFill>
                            <a:schemeClr val="tx1"/>
                          </a:solidFill>
                          <a:effectLst/>
                          <a:latin typeface="ＭＳ Ｐゴシック" panose="020B0600070205080204" pitchFamily="50" charset="-128"/>
                          <a:ea typeface="ＭＳ Ｐゴシック" panose="020B0600070205080204" pitchFamily="50" charset="-128"/>
                        </a:rPr>
                        <a:t>公益法人</a:t>
                      </a: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chemeClr val="accent1">
                        <a:lumMod val="20000"/>
                        <a:lumOff val="80000"/>
                      </a:schemeClr>
                    </a:solidFill>
                  </a:tcPr>
                </a:tc>
                <a:tc>
                  <a:txBody>
                    <a:bodyPr/>
                    <a:lstStyle/>
                    <a:p>
                      <a:r>
                        <a:rPr kumimoji="1" lang="ja-JP" altLang="en-US" sz="1800" b="0" i="0" kern="1200" dirty="0">
                          <a:solidFill>
                            <a:schemeClr val="tx1"/>
                          </a:solidFill>
                          <a:effectLst/>
                          <a:latin typeface="+mn-lt"/>
                          <a:ea typeface="+mn-ea"/>
                          <a:cs typeface="+mn-cs"/>
                        </a:rPr>
                        <a:t>一般社団法人立又は財団法人立の病院（医師会病院など）</a:t>
                      </a:r>
                      <a:endParaRPr lang="en-US" altLang="ja-JP" sz="2000" dirty="0">
                        <a:effectLst/>
                        <a:latin typeface="ＭＳ Ｐゴシック" panose="020B0600070205080204" pitchFamily="50" charset="-128"/>
                        <a:ea typeface="ＭＳ Ｐゴシック" panose="020B0600070205080204" pitchFamily="50" charset="-128"/>
                      </a:endParaRP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dirty="0">
                          <a:effectLst/>
                          <a:latin typeface="ＭＳ Ｐゴシック" panose="020B0600070205080204" pitchFamily="50" charset="-128"/>
                          <a:ea typeface="ＭＳ Ｐゴシック" panose="020B0600070205080204" pitchFamily="50" charset="-128"/>
                        </a:rPr>
                        <a:t>272</a:t>
                      </a: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dirty="0">
                          <a:effectLst/>
                          <a:latin typeface="ＭＳ Ｐゴシック" panose="020B0600070205080204" pitchFamily="50" charset="-128"/>
                          <a:ea typeface="ＭＳ Ｐゴシック" panose="020B0600070205080204" pitchFamily="50" charset="-128"/>
                        </a:rPr>
                        <a:t>66,423</a:t>
                      </a: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3991">
                <a:tc vMerge="1">
                  <a:txBody>
                    <a:bodyPr/>
                    <a:lstStyle/>
                    <a:p>
                      <a:endParaRPr kumimoji="1" lang="ja-JP" altLang="en-US" dirty="0"/>
                    </a:p>
                  </a:txBody>
                  <a:tcPr marL="77702" marR="77702" marT="38851" marB="38851"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DAB9"/>
                    </a:solidFill>
                  </a:tcPr>
                </a:tc>
                <a:tc>
                  <a:txBody>
                    <a:bodyPr/>
                    <a:lstStyle/>
                    <a:p>
                      <a:pPr algn="ctr"/>
                      <a:r>
                        <a:rPr lang="ja-JP" altLang="en-US" sz="2000" b="1" dirty="0">
                          <a:solidFill>
                            <a:schemeClr val="tx1"/>
                          </a:solidFill>
                          <a:effectLst/>
                          <a:latin typeface="ＭＳ Ｐゴシック" panose="020B0600070205080204" pitchFamily="50" charset="-128"/>
                          <a:ea typeface="ＭＳ Ｐゴシック" panose="020B0600070205080204" pitchFamily="50" charset="-128"/>
                        </a:rPr>
                        <a:t>医療法人</a:t>
                      </a:r>
                      <a:endParaRPr lang="ja-JP" altLang="en-US" sz="2000" dirty="0">
                        <a:solidFill>
                          <a:schemeClr val="tx1"/>
                        </a:solidFill>
                        <a:effectLst/>
                        <a:latin typeface="ＭＳ Ｐゴシック" panose="020B0600070205080204" pitchFamily="50" charset="-128"/>
                        <a:ea typeface="ＭＳ Ｐゴシック" panose="020B0600070205080204" pitchFamily="50" charset="-128"/>
                      </a:endParaRP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chemeClr val="accent1">
                        <a:lumMod val="20000"/>
                        <a:lumOff val="80000"/>
                      </a:schemeClr>
                    </a:solidFill>
                  </a:tcPr>
                </a:tc>
                <a:tc>
                  <a:txBody>
                    <a:bodyPr/>
                    <a:lstStyle/>
                    <a:p>
                      <a:r>
                        <a:rPr lang="ja-JP" altLang="en-US" sz="1800" b="0" i="0" dirty="0">
                          <a:solidFill>
                            <a:srgbClr val="000000"/>
                          </a:solidFill>
                          <a:effectLst/>
                          <a:latin typeface="ＭＳ Ｐゴシック" panose="020B0600070205080204" pitchFamily="50" charset="-128"/>
                          <a:ea typeface="+mn-ea"/>
                        </a:rPr>
                        <a:t>「医療法人」の名が付く医療施設</a:t>
                      </a:r>
                      <a:endParaRPr lang="en-US" altLang="ja-JP" sz="2000" dirty="0">
                        <a:effectLst/>
                        <a:latin typeface="ＭＳ Ｐゴシック" panose="020B0600070205080204" pitchFamily="50" charset="-128"/>
                        <a:ea typeface="ＭＳ Ｐゴシック" panose="020B0600070205080204" pitchFamily="50" charset="-128"/>
                      </a:endParaRP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a:effectLst/>
                          <a:latin typeface="ＭＳ Ｐゴシック" panose="020B0600070205080204" pitchFamily="50" charset="-128"/>
                          <a:ea typeface="ＭＳ Ｐゴシック" panose="020B0600070205080204" pitchFamily="50" charset="-128"/>
                        </a:rPr>
                        <a:t>5,720</a:t>
                      </a: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a:effectLst/>
                          <a:latin typeface="ＭＳ Ｐゴシック" panose="020B0600070205080204" pitchFamily="50" charset="-128"/>
                          <a:ea typeface="ＭＳ Ｐゴシック" panose="020B0600070205080204" pitchFamily="50" charset="-128"/>
                        </a:rPr>
                        <a:t>857,957</a:t>
                      </a: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3991">
                <a:tc vMerge="1">
                  <a:txBody>
                    <a:bodyPr/>
                    <a:lstStyle/>
                    <a:p>
                      <a:endParaRPr kumimoji="1" lang="ja-JP" altLang="en-US"/>
                    </a:p>
                  </a:txBody>
                  <a:tcPr/>
                </a:tc>
                <a:tc>
                  <a:txBody>
                    <a:bodyPr/>
                    <a:lstStyle/>
                    <a:p>
                      <a:pPr algn="ctr"/>
                      <a:r>
                        <a:rPr lang="ja-JP" altLang="en-US" sz="2000">
                          <a:solidFill>
                            <a:schemeClr val="tx1"/>
                          </a:solidFill>
                          <a:effectLst/>
                          <a:latin typeface="ＭＳ Ｐゴシック" panose="020B0600070205080204" pitchFamily="50" charset="-128"/>
                          <a:ea typeface="ＭＳ Ｐゴシック" panose="020B0600070205080204" pitchFamily="50" charset="-128"/>
                        </a:rPr>
                        <a:t>学校法人</a:t>
                      </a: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chemeClr val="accent1">
                        <a:lumMod val="20000"/>
                        <a:lumOff val="80000"/>
                      </a:schemeClr>
                    </a:solidFill>
                  </a:tcPr>
                </a:tc>
                <a:tc>
                  <a:txBody>
                    <a:bodyPr/>
                    <a:lstStyle/>
                    <a:p>
                      <a:r>
                        <a:rPr lang="ja-JP" altLang="en-US" sz="1800" b="0" i="0" dirty="0">
                          <a:solidFill>
                            <a:srgbClr val="000000"/>
                          </a:solidFill>
                          <a:effectLst/>
                          <a:latin typeface="ＭＳ Ｐゴシック" panose="020B0600070205080204" pitchFamily="50" charset="-128"/>
                          <a:ea typeface="ＭＳ Ｐゴシック" panose="020B0600070205080204" pitchFamily="50" charset="-128"/>
                        </a:rPr>
                        <a:t>私立大学医学部等の付属病院</a:t>
                      </a:r>
                      <a:endParaRPr lang="en-US" altLang="ja-JP" sz="2000" dirty="0">
                        <a:effectLst/>
                        <a:latin typeface="ＭＳ Ｐゴシック" panose="020B0600070205080204" pitchFamily="50" charset="-128"/>
                        <a:ea typeface="ＭＳ Ｐゴシック" panose="020B0600070205080204" pitchFamily="50" charset="-128"/>
                      </a:endParaRP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a:effectLst/>
                          <a:latin typeface="ＭＳ Ｐゴシック" panose="020B0600070205080204" pitchFamily="50" charset="-128"/>
                          <a:ea typeface="ＭＳ Ｐゴシック" panose="020B0600070205080204" pitchFamily="50" charset="-128"/>
                        </a:rPr>
                        <a:t>110</a:t>
                      </a: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a:effectLst/>
                          <a:latin typeface="ＭＳ Ｐゴシック" panose="020B0600070205080204" pitchFamily="50" charset="-128"/>
                          <a:ea typeface="ＭＳ Ｐゴシック" panose="020B0600070205080204" pitchFamily="50" charset="-128"/>
                        </a:rPr>
                        <a:t>55,482</a:t>
                      </a: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77130">
                <a:tc vMerge="1">
                  <a:txBody>
                    <a:bodyPr/>
                    <a:lstStyle/>
                    <a:p>
                      <a:endParaRPr kumimoji="1" lang="ja-JP" altLang="en-US"/>
                    </a:p>
                  </a:txBody>
                  <a:tcPr/>
                </a:tc>
                <a:tc>
                  <a:txBody>
                    <a:bodyPr/>
                    <a:lstStyle/>
                    <a:p>
                      <a:pPr algn="ctr"/>
                      <a:r>
                        <a:rPr lang="zh-CN" altLang="en-US" sz="2000">
                          <a:solidFill>
                            <a:schemeClr val="tx1"/>
                          </a:solidFill>
                          <a:effectLst/>
                          <a:latin typeface="ＭＳ Ｐゴシック" panose="020B0600070205080204" pitchFamily="50" charset="-128"/>
                          <a:ea typeface="ＭＳ Ｐゴシック" panose="020B0600070205080204" pitchFamily="50" charset="-128"/>
                        </a:rPr>
                        <a:t>社会福祉法人</a:t>
                      </a: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0" i="0" dirty="0">
                          <a:solidFill>
                            <a:srgbClr val="000000"/>
                          </a:solidFill>
                          <a:effectLst/>
                          <a:latin typeface="ＭＳ Ｐゴシック" panose="020B0600070205080204" pitchFamily="50" charset="-128"/>
                          <a:ea typeface="+mn-ea"/>
                        </a:rPr>
                        <a:t>「社会福祉法人」の名が付く医療施設</a:t>
                      </a:r>
                      <a:endParaRPr lang="en-US" altLang="ja-JP" sz="2400" dirty="0">
                        <a:effectLst/>
                        <a:latin typeface="ＭＳ Ｐゴシック" panose="020B0600070205080204" pitchFamily="50" charset="-128"/>
                        <a:ea typeface="+mn-ea"/>
                      </a:endParaRP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a:effectLst/>
                          <a:latin typeface="ＭＳ Ｐゴシック" panose="020B0600070205080204" pitchFamily="50" charset="-128"/>
                          <a:ea typeface="ＭＳ Ｐゴシック" panose="020B0600070205080204" pitchFamily="50" charset="-128"/>
                        </a:rPr>
                        <a:t>202</a:t>
                      </a: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a:effectLst/>
                          <a:latin typeface="ＭＳ Ｐゴシック" panose="020B0600070205080204" pitchFamily="50" charset="-128"/>
                          <a:ea typeface="ＭＳ Ｐゴシック" panose="020B0600070205080204" pitchFamily="50" charset="-128"/>
                        </a:rPr>
                        <a:t>34,595</a:t>
                      </a: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3991">
                <a:tc vMerge="1">
                  <a:txBody>
                    <a:bodyPr/>
                    <a:lstStyle/>
                    <a:p>
                      <a:endParaRPr kumimoji="1" lang="ja-JP" altLang="en-US"/>
                    </a:p>
                  </a:txBody>
                  <a:tcPr/>
                </a:tc>
                <a:tc>
                  <a:txBody>
                    <a:bodyPr/>
                    <a:lstStyle/>
                    <a:p>
                      <a:pPr algn="ctr"/>
                      <a:r>
                        <a:rPr lang="ja-JP" altLang="en-US" sz="2000" dirty="0">
                          <a:solidFill>
                            <a:schemeClr val="tx1"/>
                          </a:solidFill>
                          <a:effectLst/>
                          <a:latin typeface="ＭＳ Ｐゴシック" panose="020B0600070205080204" pitchFamily="50" charset="-128"/>
                          <a:ea typeface="ＭＳ Ｐゴシック" panose="020B0600070205080204" pitchFamily="50" charset="-128"/>
                        </a:rPr>
                        <a:t>医療生協</a:t>
                      </a: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chemeClr val="accent1">
                        <a:lumMod val="20000"/>
                        <a:lumOff val="80000"/>
                      </a:schemeClr>
                    </a:solidFill>
                  </a:tcPr>
                </a:tc>
                <a:tc>
                  <a:txBody>
                    <a:bodyPr/>
                    <a:lstStyle/>
                    <a:p>
                      <a:r>
                        <a:rPr kumimoji="1" lang="zh-TW" altLang="en-US" sz="1800" b="0" i="0" kern="1200" dirty="0">
                          <a:solidFill>
                            <a:schemeClr val="tx1"/>
                          </a:solidFill>
                          <a:effectLst/>
                          <a:latin typeface="ＭＳ Ｐゴシック" panose="020B0600070205080204" pitchFamily="50" charset="-128"/>
                          <a:ea typeface="ＭＳ Ｐゴシック" panose="020B0600070205080204" pitchFamily="50" charset="-128"/>
                          <a:cs typeface="+mn-cs"/>
                        </a:rPr>
                        <a:t>医療生協病院</a:t>
                      </a:r>
                      <a:endParaRPr lang="en-US" altLang="ja-JP" sz="2000" dirty="0">
                        <a:effectLst/>
                        <a:latin typeface="ＭＳ Ｐゴシック" panose="020B0600070205080204" pitchFamily="50" charset="-128"/>
                        <a:ea typeface="ＭＳ Ｐゴシック" panose="020B0600070205080204" pitchFamily="50" charset="-128"/>
                      </a:endParaRP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a:effectLst/>
                          <a:latin typeface="ＭＳ Ｐゴシック" panose="020B0600070205080204" pitchFamily="50" charset="-128"/>
                          <a:ea typeface="ＭＳ Ｐゴシック" panose="020B0600070205080204" pitchFamily="50" charset="-128"/>
                        </a:rPr>
                        <a:t>83</a:t>
                      </a: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a:effectLst/>
                          <a:latin typeface="ＭＳ Ｐゴシック" panose="020B0600070205080204" pitchFamily="50" charset="-128"/>
                          <a:ea typeface="ＭＳ Ｐゴシック" panose="020B0600070205080204" pitchFamily="50" charset="-128"/>
                        </a:rPr>
                        <a:t>13,873</a:t>
                      </a: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777130">
                <a:tc vMerge="1">
                  <a:txBody>
                    <a:bodyPr/>
                    <a:lstStyle/>
                    <a:p>
                      <a:endParaRPr kumimoji="1" lang="ja-JP" altLang="en-US"/>
                    </a:p>
                  </a:txBody>
                  <a:tcPr/>
                </a:tc>
                <a:tc>
                  <a:txBody>
                    <a:bodyPr/>
                    <a:lstStyle/>
                    <a:p>
                      <a:pPr algn="ctr"/>
                      <a:r>
                        <a:rPr lang="ja-JP" altLang="en-US" sz="2000" dirty="0">
                          <a:solidFill>
                            <a:schemeClr val="tx1"/>
                          </a:solidFill>
                          <a:effectLst/>
                          <a:latin typeface="ＭＳ Ｐゴシック" panose="020B0600070205080204" pitchFamily="50" charset="-128"/>
                          <a:ea typeface="ＭＳ Ｐゴシック" panose="020B0600070205080204" pitchFamily="50" charset="-128"/>
                        </a:rPr>
                        <a:t>その他の法人</a:t>
                      </a: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chemeClr val="accent1">
                        <a:lumMod val="20000"/>
                        <a:lumOff val="80000"/>
                      </a:schemeClr>
                    </a:solidFill>
                  </a:tcPr>
                </a:tc>
                <a:tc>
                  <a:txBody>
                    <a:bodyPr/>
                    <a:lstStyle/>
                    <a:p>
                      <a:r>
                        <a:rPr kumimoji="1" lang="ja-JP" altLang="en-US" sz="1800" b="0" i="0" kern="1200" dirty="0">
                          <a:solidFill>
                            <a:schemeClr val="tx1"/>
                          </a:solidFill>
                          <a:effectLst/>
                          <a:latin typeface="ＭＳ Ｐゴシック" panose="020B0600070205080204" pitchFamily="50" charset="-128"/>
                          <a:ea typeface="ＭＳ Ｐゴシック" panose="020B0600070205080204" pitchFamily="50" charset="-128"/>
                          <a:cs typeface="+mn-cs"/>
                        </a:rPr>
                        <a:t>宗教法人の病院など</a:t>
                      </a:r>
                      <a:endParaRPr lang="en-US" altLang="ja-JP" sz="2000" dirty="0">
                        <a:effectLst/>
                        <a:latin typeface="ＭＳ Ｐゴシック" panose="020B0600070205080204" pitchFamily="50" charset="-128"/>
                        <a:ea typeface="ＭＳ Ｐゴシック" panose="020B0600070205080204" pitchFamily="50" charset="-128"/>
                      </a:endParaRP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dirty="0">
                          <a:effectLst/>
                          <a:latin typeface="ＭＳ Ｐゴシック" panose="020B0600070205080204" pitchFamily="50" charset="-128"/>
                          <a:ea typeface="ＭＳ Ｐゴシック" panose="020B0600070205080204" pitchFamily="50" charset="-128"/>
                        </a:rPr>
                        <a:t>152</a:t>
                      </a: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a:effectLst/>
                          <a:latin typeface="ＭＳ Ｐゴシック" panose="020B0600070205080204" pitchFamily="50" charset="-128"/>
                          <a:ea typeface="ＭＳ Ｐゴシック" panose="020B0600070205080204" pitchFamily="50" charset="-128"/>
                        </a:rPr>
                        <a:t>31,430</a:t>
                      </a: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82554">
                <a:tc vMerge="1">
                  <a:txBody>
                    <a:bodyPr/>
                    <a:lstStyle/>
                    <a:p>
                      <a:endParaRPr kumimoji="1" lang="ja-JP" altLang="en-US"/>
                    </a:p>
                  </a:txBody>
                  <a:tcPr/>
                </a:tc>
                <a:tc>
                  <a:txBody>
                    <a:bodyPr/>
                    <a:lstStyle/>
                    <a:p>
                      <a:pPr algn="ctr"/>
                      <a:r>
                        <a:rPr lang="ja-JP" altLang="en-US" sz="2000" dirty="0">
                          <a:solidFill>
                            <a:schemeClr val="tx1"/>
                          </a:solidFill>
                          <a:effectLst/>
                          <a:latin typeface="ＭＳ Ｐゴシック" panose="020B0600070205080204" pitchFamily="50" charset="-128"/>
                          <a:ea typeface="ＭＳ Ｐゴシック" panose="020B0600070205080204" pitchFamily="50" charset="-128"/>
                        </a:rPr>
                        <a:t>個人</a:t>
                      </a: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chemeClr val="accent1">
                        <a:lumMod val="20000"/>
                        <a:lumOff val="80000"/>
                      </a:schemeClr>
                    </a:solidFill>
                  </a:tcPr>
                </a:tc>
                <a:tc>
                  <a:txBody>
                    <a:bodyPr/>
                    <a:lstStyle/>
                    <a:p>
                      <a:r>
                        <a:rPr kumimoji="1" lang="ja-JP" altLang="en-US" sz="1800" b="0" i="0" kern="1200" dirty="0">
                          <a:solidFill>
                            <a:schemeClr val="tx1"/>
                          </a:solidFill>
                          <a:effectLst/>
                          <a:latin typeface="ＭＳ Ｐゴシック" panose="020B0600070205080204" pitchFamily="50" charset="-128"/>
                          <a:ea typeface="ＭＳ Ｐゴシック" panose="020B0600070205080204" pitchFamily="50" charset="-128"/>
                          <a:cs typeface="+mn-cs"/>
                        </a:rPr>
                        <a:t>個人立病院</a:t>
                      </a:r>
                      <a:endParaRPr lang="en-US" altLang="ja-JP" sz="2000" dirty="0">
                        <a:effectLst/>
                        <a:latin typeface="ＭＳ Ｐゴシック" panose="020B0600070205080204" pitchFamily="50" charset="-128"/>
                        <a:ea typeface="ＭＳ Ｐゴシック" panose="020B0600070205080204" pitchFamily="50" charset="-128"/>
                      </a:endParaRP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dirty="0">
                          <a:effectLst/>
                          <a:latin typeface="ＭＳ Ｐゴシック" panose="020B0600070205080204" pitchFamily="50" charset="-128"/>
                          <a:ea typeface="ＭＳ Ｐゴシック" panose="020B0600070205080204" pitchFamily="50" charset="-128"/>
                        </a:rPr>
                        <a:t>285</a:t>
                      </a: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tc>
                  <a:txBody>
                    <a:bodyPr/>
                    <a:lstStyle/>
                    <a:p>
                      <a:r>
                        <a:rPr lang="en-US" altLang="ja-JP" sz="2000" dirty="0">
                          <a:effectLst/>
                          <a:latin typeface="ＭＳ Ｐゴシック" panose="020B0600070205080204" pitchFamily="50" charset="-128"/>
                          <a:ea typeface="ＭＳ Ｐゴシック" panose="020B0600070205080204" pitchFamily="50" charset="-128"/>
                        </a:rPr>
                        <a:t>28,542</a:t>
                      </a:r>
                    </a:p>
                  </a:txBody>
                  <a:tcPr marL="77702" marR="77702" marT="38856" marB="38856" anchor="ctr">
                    <a:lnL w="9525" cap="flat" cmpd="sng" algn="ctr">
                      <a:solidFill>
                        <a:srgbClr val="663300"/>
                      </a:solidFill>
                      <a:prstDash val="solid"/>
                      <a:round/>
                      <a:headEnd type="none" w="med" len="med"/>
                      <a:tailEnd type="none" w="med" len="med"/>
                    </a:lnL>
                    <a:lnR w="9525" cap="flat" cmpd="sng" algn="ctr">
                      <a:solidFill>
                        <a:srgbClr val="663300"/>
                      </a:solidFill>
                      <a:prstDash val="solid"/>
                      <a:round/>
                      <a:headEnd type="none" w="med" len="med"/>
                      <a:tailEnd type="none" w="med" len="med"/>
                    </a:lnR>
                    <a:lnT w="9525" cap="flat" cmpd="sng" algn="ctr">
                      <a:solidFill>
                        <a:srgbClr val="663300"/>
                      </a:solidFill>
                      <a:prstDash val="solid"/>
                      <a:round/>
                      <a:headEnd type="none" w="med" len="med"/>
                      <a:tailEnd type="none" w="med" len="med"/>
                    </a:lnT>
                    <a:lnB w="9525" cap="flat" cmpd="sng" algn="ctr">
                      <a:solidFill>
                        <a:srgbClr val="6633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0295" name="Rectangle 1">
            <a:extLst>
              <a:ext uri="{FF2B5EF4-FFF2-40B4-BE49-F238E27FC236}">
                <a16:creationId xmlns:a16="http://schemas.microsoft.com/office/drawing/2014/main" id="{0B192BE4-9D60-939C-9FD7-3E8F263EA931}"/>
              </a:ext>
            </a:extLst>
          </p:cNvPr>
          <p:cNvSpPr>
            <a:spLocks noChangeArrowheads="1"/>
          </p:cNvSpPr>
          <p:nvPr/>
        </p:nvSpPr>
        <p:spPr bwMode="auto">
          <a:xfrm>
            <a:off x="3222625"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pPr eaLnBrk="0" hangingPunct="0"/>
            <a:br>
              <a:rPr kumimoji="0" lang="ja-JP" altLang="ja-JP">
                <a:latin typeface="Arial" panose="020B0604020202020204" pitchFamily="34" charset="0"/>
              </a:rPr>
            </a:br>
            <a:endParaRPr kumimoji="0" lang="ja-JP" altLang="ja-JP">
              <a:latin typeface="Arial" panose="020B0604020202020204" pitchFamily="34" charset="0"/>
            </a:endParaRPr>
          </a:p>
        </p:txBody>
      </p:sp>
      <p:sp>
        <p:nvSpPr>
          <p:cNvPr id="10296" name="正方形/長方形 4">
            <a:extLst>
              <a:ext uri="{FF2B5EF4-FFF2-40B4-BE49-F238E27FC236}">
                <a16:creationId xmlns:a16="http://schemas.microsoft.com/office/drawing/2014/main" id="{3377EFA7-5165-1AE3-7A63-80F4D57D01A9}"/>
              </a:ext>
            </a:extLst>
          </p:cNvPr>
          <p:cNvSpPr>
            <a:spLocks noChangeArrowheads="1"/>
          </p:cNvSpPr>
          <p:nvPr/>
        </p:nvSpPr>
        <p:spPr bwMode="auto">
          <a:xfrm>
            <a:off x="7991475" y="6319838"/>
            <a:ext cx="50006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zh-TW" altLang="en-US" sz="1100">
                <a:solidFill>
                  <a:srgbClr val="333333"/>
                </a:solidFill>
                <a:latin typeface="ＭＳ Ｐゴシック" panose="020B0600070205080204" pitchFamily="34" charset="-128"/>
              </a:rPr>
              <a:t>厚生労働省「医療施設動態調査」（平成</a:t>
            </a:r>
            <a:r>
              <a:rPr lang="en-US" altLang="zh-TW" sz="1100">
                <a:solidFill>
                  <a:srgbClr val="333333"/>
                </a:solidFill>
                <a:latin typeface="ＭＳ Ｐゴシック" panose="020B0600070205080204" pitchFamily="34" charset="-128"/>
              </a:rPr>
              <a:t>27</a:t>
            </a:r>
            <a:r>
              <a:rPr lang="zh-TW" altLang="en-US" sz="1100">
                <a:solidFill>
                  <a:srgbClr val="333333"/>
                </a:solidFill>
                <a:latin typeface="ＭＳ Ｐゴシック" panose="020B0600070205080204" pitchFamily="34" charset="-128"/>
              </a:rPr>
              <a:t>年</a:t>
            </a:r>
            <a:r>
              <a:rPr lang="en-US" altLang="zh-TW" sz="1100">
                <a:solidFill>
                  <a:srgbClr val="333333"/>
                </a:solidFill>
                <a:latin typeface="ＭＳ Ｐゴシック" panose="020B0600070205080204" pitchFamily="34" charset="-128"/>
              </a:rPr>
              <a:t>1</a:t>
            </a:r>
            <a:r>
              <a:rPr lang="zh-TW" altLang="en-US" sz="1100">
                <a:solidFill>
                  <a:srgbClr val="333333"/>
                </a:solidFill>
                <a:latin typeface="ＭＳ Ｐゴシック" panose="020B0600070205080204" pitchFamily="34" charset="-128"/>
              </a:rPr>
              <a:t>月末概数）</a:t>
            </a:r>
            <a:r>
              <a:rPr lang="ja-JP" altLang="en-US" sz="1100">
                <a:solidFill>
                  <a:srgbClr val="333333"/>
                </a:solidFill>
                <a:latin typeface="ＭＳ Ｐゴシック" panose="020B0600070205080204" pitchFamily="34" charset="-128"/>
              </a:rPr>
              <a:t>を引用・改変</a:t>
            </a:r>
            <a:endParaRPr lang="en-US" altLang="ja-JP" sz="1100">
              <a:solidFill>
                <a:srgbClr val="333333"/>
              </a:solidFill>
              <a:latin typeface="ＭＳ Ｐゴシック" panose="020B0600070205080204" pitchFamily="34" charset="-128"/>
            </a:endParaRPr>
          </a:p>
          <a:p>
            <a:r>
              <a:rPr lang="ja-JP" altLang="en-US" sz="1100">
                <a:solidFill>
                  <a:srgbClr val="333333"/>
                </a:solidFill>
                <a:latin typeface="ＭＳ Ｐゴシック" panose="020B0600070205080204" pitchFamily="34" charset="-128"/>
              </a:rPr>
              <a:t>一般社団法人 日本医療法人協会ホームページを引用</a:t>
            </a:r>
            <a:endParaRPr lang="ja-JP" altLang="en-US" sz="1100">
              <a:latin typeface="ＭＳ Ｐゴシック" panose="020B0600070205080204" pitchFamily="34" charset="-128"/>
            </a:endParaRPr>
          </a:p>
        </p:txBody>
      </p:sp>
      <p:sp>
        <p:nvSpPr>
          <p:cNvPr id="6" name="正方形/長方形 5">
            <a:extLst>
              <a:ext uri="{FF2B5EF4-FFF2-40B4-BE49-F238E27FC236}">
                <a16:creationId xmlns:a16="http://schemas.microsoft.com/office/drawing/2014/main" id="{053B4DBD-32A1-1513-D28D-E84181F1E5E0}"/>
              </a:ext>
            </a:extLst>
          </p:cNvPr>
          <p:cNvSpPr>
            <a:spLocks noChangeArrowheads="1"/>
          </p:cNvSpPr>
          <p:nvPr/>
        </p:nvSpPr>
        <p:spPr bwMode="auto">
          <a:xfrm>
            <a:off x="325438" y="6103938"/>
            <a:ext cx="6096000" cy="646112"/>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a:solidFill>
                  <a:srgbClr val="000000"/>
                </a:solidFill>
                <a:latin typeface="メイリオ" panose="020B0604030504040204" pitchFamily="34" charset="-128"/>
                <a:ea typeface="メイリオ" panose="020B0604030504040204" pitchFamily="34" charset="-128"/>
              </a:rPr>
              <a:t>全国の病院の </a:t>
            </a:r>
            <a:r>
              <a:rPr lang="ja-JP" altLang="en-US" b="1">
                <a:solidFill>
                  <a:srgbClr val="990000"/>
                </a:solidFill>
                <a:latin typeface="メイリオ" panose="020B0604030504040204" pitchFamily="34" charset="-128"/>
                <a:ea typeface="メイリオ" panose="020B0604030504040204" pitchFamily="34" charset="-128"/>
              </a:rPr>
              <a:t>約</a:t>
            </a:r>
            <a:r>
              <a:rPr lang="en-US" altLang="ja-JP" b="1">
                <a:solidFill>
                  <a:srgbClr val="990000"/>
                </a:solidFill>
                <a:latin typeface="メイリオ" panose="020B0604030504040204" pitchFamily="34" charset="-128"/>
                <a:ea typeface="メイリオ" panose="020B0604030504040204" pitchFamily="34" charset="-128"/>
              </a:rPr>
              <a:t>67</a:t>
            </a:r>
            <a:r>
              <a:rPr lang="ja-JP" altLang="en-US" b="1">
                <a:solidFill>
                  <a:srgbClr val="990000"/>
                </a:solidFill>
                <a:latin typeface="メイリオ" panose="020B0604030504040204" pitchFamily="34" charset="-128"/>
                <a:ea typeface="メイリオ" panose="020B0604030504040204" pitchFamily="34" charset="-128"/>
              </a:rPr>
              <a:t>％</a:t>
            </a:r>
            <a:r>
              <a:rPr lang="ja-JP" altLang="en-US">
                <a:solidFill>
                  <a:srgbClr val="000000"/>
                </a:solidFill>
                <a:latin typeface="メイリオ" panose="020B0604030504040204" pitchFamily="34" charset="-128"/>
                <a:ea typeface="メイリオ" panose="020B0604030504040204" pitchFamily="34" charset="-128"/>
              </a:rPr>
              <a:t> （分類中</a:t>
            </a:r>
            <a:r>
              <a:rPr lang="en-US" altLang="ja-JP">
                <a:solidFill>
                  <a:srgbClr val="000000"/>
                </a:solidFill>
                <a:latin typeface="メイリオ" panose="020B0604030504040204" pitchFamily="34" charset="-128"/>
                <a:ea typeface="メイリオ" panose="020B0604030504040204" pitchFamily="34" charset="-128"/>
              </a:rPr>
              <a:t>1</a:t>
            </a:r>
            <a:r>
              <a:rPr lang="ja-JP" altLang="en-US">
                <a:solidFill>
                  <a:srgbClr val="000000"/>
                </a:solidFill>
                <a:latin typeface="メイリオ" panose="020B0604030504040204" pitchFamily="34" charset="-128"/>
                <a:ea typeface="メイリオ" panose="020B0604030504040204" pitchFamily="34" charset="-128"/>
              </a:rPr>
              <a:t>位）を開設しているのは</a:t>
            </a:r>
            <a:r>
              <a:rPr lang="ja-JP" altLang="en-US" b="1">
                <a:solidFill>
                  <a:srgbClr val="000000"/>
                </a:solidFill>
                <a:latin typeface="メイリオ" panose="020B0604030504040204" pitchFamily="34" charset="-128"/>
                <a:ea typeface="メイリオ" panose="020B0604030504040204" pitchFamily="34" charset="-128"/>
              </a:rPr>
              <a:t>医療法人</a:t>
            </a:r>
            <a:endParaRPr lang="ja-JP" altLang="en-US">
              <a:solidFill>
                <a:srgbClr val="000000"/>
              </a:solidFill>
            </a:endParaRPr>
          </a:p>
        </p:txBody>
      </p:sp>
      <p:sp>
        <p:nvSpPr>
          <p:cNvPr id="10298" name="テキスト ボックス 6">
            <a:extLst>
              <a:ext uri="{FF2B5EF4-FFF2-40B4-BE49-F238E27FC236}">
                <a16:creationId xmlns:a16="http://schemas.microsoft.com/office/drawing/2014/main" id="{EE17F520-8BDB-648C-1DDE-D097974BFD2D}"/>
              </a:ext>
            </a:extLst>
          </p:cNvPr>
          <p:cNvSpPr txBox="1">
            <a:spLocks noChangeArrowheads="1"/>
          </p:cNvSpPr>
          <p:nvPr/>
        </p:nvSpPr>
        <p:spPr bwMode="auto">
          <a:xfrm>
            <a:off x="190500" y="-28575"/>
            <a:ext cx="3182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34" charset="-128"/>
              </a:defRPr>
            </a:lvl1pPr>
            <a:lvl2pPr marL="742950" indent="-285750">
              <a:defRPr kumimoji="1">
                <a:solidFill>
                  <a:schemeClr val="tx1"/>
                </a:solidFill>
                <a:latin typeface="Calibri" panose="020F0502020204030204" pitchFamily="34" charset="0"/>
                <a:ea typeface="ＭＳ Ｐゴシック" panose="020B0600070205080204" pitchFamily="34" charset="-128"/>
              </a:defRPr>
            </a:lvl2pPr>
            <a:lvl3pPr marL="1143000" indent="-228600">
              <a:defRPr kumimoji="1">
                <a:solidFill>
                  <a:schemeClr val="tx1"/>
                </a:solidFill>
                <a:latin typeface="Calibri" panose="020F0502020204030204" pitchFamily="34" charset="0"/>
                <a:ea typeface="ＭＳ Ｐゴシック" panose="020B0600070205080204" pitchFamily="34" charset="-128"/>
              </a:defRPr>
            </a:lvl3pPr>
            <a:lvl4pPr marL="1600200" indent="-228600">
              <a:defRPr kumimoji="1">
                <a:solidFill>
                  <a:schemeClr val="tx1"/>
                </a:solidFill>
                <a:latin typeface="Calibri" panose="020F0502020204030204" pitchFamily="34" charset="0"/>
                <a:ea typeface="ＭＳ Ｐゴシック" panose="020B0600070205080204" pitchFamily="34" charset="-128"/>
              </a:defRPr>
            </a:lvl4pPr>
            <a:lvl5pPr marL="2057400" indent="-228600">
              <a:defRPr kumimoji="1">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34" charset="-128"/>
              </a:defRPr>
            </a:lvl9pPr>
          </a:lstStyle>
          <a:p>
            <a:r>
              <a:rPr lang="ja-JP" altLang="en-US" sz="2800"/>
              <a:t>医療施設の分類　</a:t>
            </a:r>
            <a:r>
              <a:rPr lang="en-US" altLang="ja-JP" sz="2800"/>
              <a:t>3</a:t>
            </a:r>
            <a:endParaRPr lang="ja-JP" altLang="en-US" sz="2800"/>
          </a:p>
        </p:txBody>
      </p:sp>
    </p:spTree>
  </p:cSld>
  <p:clrMapOvr>
    <a:masterClrMapping/>
  </p:clrMapOvr>
</p:sld>
</file>

<file path=ppt/theme/theme1.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日本病院薬剤師会★村田</Template>
  <TotalTime>2249</TotalTime>
  <Words>7602</Words>
  <Application>Microsoft Macintosh PowerPoint</Application>
  <PresentationFormat>ワイド画面</PresentationFormat>
  <Paragraphs>669</Paragraphs>
  <Slides>36</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36</vt:i4>
      </vt:variant>
    </vt:vector>
  </HeadingPairs>
  <TitlesOfParts>
    <vt:vector size="46" baseType="lpstr">
      <vt:lpstr>Calibri</vt:lpstr>
      <vt:lpstr>ＭＳ Ｐゴシック</vt:lpstr>
      <vt:lpstr>Arial</vt:lpstr>
      <vt:lpstr>ShinGoPro-Medium</vt:lpstr>
      <vt:lpstr>メイリオ</vt:lpstr>
      <vt:lpstr>Lucida Sans</vt:lpstr>
      <vt:lpstr>新細明體</vt:lpstr>
      <vt:lpstr>ƒƒCƒŠƒI</vt:lpstr>
      <vt:lpstr>Arial Serif</vt:lpstr>
      <vt:lpstr>テーマ1</vt:lpstr>
      <vt:lpstr>病院を知る！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 y</dc:creator>
  <cp:lastModifiedBy>Hiro K</cp:lastModifiedBy>
  <cp:revision>82</cp:revision>
  <cp:lastPrinted>2015-07-04T09:11:36Z</cp:lastPrinted>
  <dcterms:created xsi:type="dcterms:W3CDTF">2015-07-01T06:08:17Z</dcterms:created>
  <dcterms:modified xsi:type="dcterms:W3CDTF">2023-03-18T18:03:58Z</dcterms:modified>
</cp:coreProperties>
</file>