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77" r:id="rId3"/>
    <p:sldId id="3917" r:id="rId4"/>
    <p:sldId id="298" r:id="rId5"/>
    <p:sldId id="3913" r:id="rId6"/>
    <p:sldId id="2147480689" r:id="rId7"/>
    <p:sldId id="3914" r:id="rId8"/>
    <p:sldId id="3915" r:id="rId9"/>
    <p:sldId id="3916" r:id="rId10"/>
    <p:sldId id="258" r:id="rId11"/>
    <p:sldId id="284" r:id="rId12"/>
    <p:sldId id="2147480690" r:id="rId13"/>
    <p:sldId id="285" r:id="rId14"/>
    <p:sldId id="286" r:id="rId15"/>
    <p:sldId id="288" r:id="rId16"/>
    <p:sldId id="289" r:id="rId17"/>
    <p:sldId id="291" r:id="rId18"/>
    <p:sldId id="292" r:id="rId19"/>
    <p:sldId id="281" r:id="rId20"/>
    <p:sldId id="299" r:id="rId21"/>
    <p:sldId id="271" r:id="rId22"/>
    <p:sldId id="294" r:id="rId23"/>
    <p:sldId id="296" r:id="rId24"/>
    <p:sldId id="297" r:id="rId25"/>
    <p:sldId id="262" r:id="rId26"/>
    <p:sldId id="300" r:id="rId27"/>
    <p:sldId id="302" r:id="rId28"/>
    <p:sldId id="303" r:id="rId29"/>
    <p:sldId id="266" r:id="rId30"/>
    <p:sldId id="267" r:id="rId31"/>
    <p:sldId id="268" r:id="rId32"/>
    <p:sldId id="304" r:id="rId33"/>
  </p:sldIdLst>
  <p:sldSz cx="18288000" cy="10287000"/>
  <p:notesSz cx="6858000" cy="9144000"/>
  <p:embeddedFontLst>
    <p:embeddedFont>
      <p:font typeface="モトヤゴシック w" panose="020B0600070205080204" charset="-128"/>
      <p:regular r:id="rId35"/>
    </p:embeddedFont>
    <p:embeddedFont>
      <p:font typeface="モトヤゴシック w Semi-Bold" panose="020B0600070205080204" charset="-128"/>
      <p:regular r:id="rId36"/>
    </p:embeddedFont>
    <p:embeddedFont>
      <p:font typeface="Alata" panose="020B0600070205080204" charset="0"/>
      <p:regular r:id="rId37"/>
    </p:embeddedFont>
    <p:embeddedFont>
      <p:font typeface="BIZ UDPゴシック" panose="020B0400000000000000" pitchFamily="50" charset="-128"/>
      <p:regular r:id="rId38"/>
      <p:bold r:id="rId39"/>
    </p:embeddedFont>
    <p:embeddedFont>
      <p:font typeface="HGSｺﾞｼｯｸM" panose="020B0600000000000000" pitchFamily="50" charset="-128"/>
      <p:regular r:id="rId40"/>
    </p:embeddedFont>
    <p:embeddedFont>
      <p:font typeface="游ゴシック" panose="020B0400000000000000" pitchFamily="50" charset="-128"/>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8C753-8443-4442-B8F5-7FD848EA4B78}" v="338" dt="2024-08-14T13:18:07.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2" autoAdjust="0"/>
  </p:normalViewPr>
  <p:slideViewPr>
    <p:cSldViewPr>
      <p:cViewPr varScale="1">
        <p:scale>
          <a:sx n="37" d="100"/>
          <a:sy n="37" d="100"/>
        </p:scale>
        <p:origin x="24" y="1002"/>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cap="all" baseline="0">
                <a:solidFill>
                  <a:schemeClr val="tx1">
                    <a:lumMod val="65000"/>
                    <a:lumOff val="35000"/>
                  </a:schemeClr>
                </a:solidFill>
                <a:latin typeface="HGSｺﾞｼｯｸM" panose="020B0600000000000000" pitchFamily="50" charset="-128"/>
                <a:ea typeface="HGSｺﾞｼｯｸM" panose="020B0600000000000000" pitchFamily="50" charset="-128"/>
                <a:cs typeface="+mn-cs"/>
              </a:defRPr>
            </a:pPr>
            <a:r>
              <a:rPr lang="ja-JP" sz="3200" b="0" dirty="0">
                <a:latin typeface="HGSｺﾞｼｯｸM" panose="020B0600000000000000" pitchFamily="50" charset="-128"/>
                <a:ea typeface="HGSｺﾞｼｯｸM" panose="020B0600000000000000" pitchFamily="50" charset="-128"/>
              </a:rPr>
              <a:t>日病薬の会員施設の病床規模別割合（</a:t>
            </a:r>
            <a:r>
              <a:rPr lang="en-US" sz="3200" b="0" dirty="0">
                <a:latin typeface="HGSｺﾞｼｯｸM" panose="020B0600000000000000" pitchFamily="50" charset="-128"/>
                <a:ea typeface="HGSｺﾞｼｯｸM" panose="020B0600000000000000" pitchFamily="50" charset="-128"/>
              </a:rPr>
              <a:t>2024.5)</a:t>
            </a:r>
          </a:p>
        </c:rich>
      </c:tx>
      <c:layout>
        <c:manualLayout>
          <c:xMode val="edge"/>
          <c:yMode val="edge"/>
          <c:x val="0.1076923076923077"/>
          <c:y val="0.83131567898845271"/>
        </c:manualLayout>
      </c:layout>
      <c:overlay val="0"/>
      <c:spPr>
        <a:noFill/>
        <a:ln>
          <a:noFill/>
        </a:ln>
        <a:effectLst/>
      </c:spPr>
      <c:txPr>
        <a:bodyPr rot="0" spcFirstLastPara="1" vertOverflow="ellipsis" vert="horz" wrap="square" anchor="ctr" anchorCtr="1"/>
        <a:lstStyle/>
        <a:p>
          <a:pPr>
            <a:defRPr sz="3200" b="0" i="0" u="none" strike="noStrike" kern="1200" cap="all" baseline="0">
              <a:solidFill>
                <a:schemeClr val="tx1">
                  <a:lumMod val="65000"/>
                  <a:lumOff val="35000"/>
                </a:schemeClr>
              </a:solidFill>
              <a:latin typeface="HGSｺﾞｼｯｸM" panose="020B0600000000000000" pitchFamily="50" charset="-128"/>
              <a:ea typeface="HGSｺﾞｼｯｸM" panose="020B0600000000000000" pitchFamily="50" charset="-128"/>
              <a:cs typeface="+mn-cs"/>
            </a:defRPr>
          </a:pPr>
          <a:endParaRPr lang="ja-JP"/>
        </a:p>
      </c:txPr>
    </c:title>
    <c:autoTitleDeleted val="0"/>
    <c:view3D>
      <c:rotX val="25"/>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555925701595007E-2"/>
          <c:y val="0"/>
          <c:w val="0.8194387240056531"/>
          <c:h val="1"/>
        </c:manualLayout>
      </c:layout>
      <c:pie3DChart>
        <c:varyColors val="1"/>
        <c:ser>
          <c:idx val="0"/>
          <c:order val="0"/>
          <c:dPt>
            <c:idx val="0"/>
            <c:bubble3D val="0"/>
            <c:spPr>
              <a:solidFill>
                <a:schemeClr val="accent6">
                  <a:lumMod val="75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CCE-4D27-BDE4-E46831A0018C}"/>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DCCE-4D27-BDE4-E46831A0018C}"/>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DCCE-4D27-BDE4-E46831A0018C}"/>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DCCE-4D27-BDE4-E46831A0018C}"/>
              </c:ext>
            </c:extLst>
          </c:dPt>
          <c:dLbls>
            <c:dLbl>
              <c:idx val="0"/>
              <c:layout>
                <c:manualLayout>
                  <c:x val="-5.5438666096970533E-2"/>
                  <c:y val="-6.8725564330884878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055E51E5-9D5D-445F-8E75-3B01551610B9}" type="CATEGORYNAME">
                      <a:rPr lang="ja-JP" altLang="en-US" sz="2800">
                        <a:solidFill>
                          <a:schemeClr val="tx1"/>
                        </a:solidFill>
                        <a:latin typeface="BIZ UDPゴシック" panose="020B0400000000000000" pitchFamily="50" charset="-128"/>
                        <a:ea typeface="BIZ UDPゴシック" panose="020B0400000000000000" pitchFamily="50" charset="-128"/>
                      </a:rPr>
                      <a:pPr>
                        <a:defRPr/>
                      </a:pPr>
                      <a:t>[分類名]</a:t>
                    </a:fld>
                    <a:endParaRPr lang="ja-JP" altLang="en-US" sz="2800">
                      <a:solidFill>
                        <a:schemeClr val="tx1"/>
                      </a:solidFill>
                      <a:latin typeface="BIZ UDPゴシック" panose="020B0400000000000000" pitchFamily="50" charset="-128"/>
                      <a:ea typeface="BIZ UDPゴシック" panose="020B0400000000000000" pitchFamily="50" charset="-128"/>
                    </a:endParaRPr>
                  </a:p>
                  <a:p>
                    <a:pPr>
                      <a:defRPr/>
                    </a:pPr>
                    <a:r>
                      <a:rPr lang="ja-JP" altLang="en-US" sz="2800" baseline="0">
                        <a:solidFill>
                          <a:schemeClr val="tx1"/>
                        </a:solidFill>
                        <a:latin typeface="BIZ UDPゴシック" panose="020B0400000000000000" pitchFamily="50" charset="-128"/>
                        <a:ea typeface="BIZ UDPゴシック" panose="020B0400000000000000" pitchFamily="50" charset="-128"/>
                      </a:rPr>
                      <a:t>（ </a:t>
                    </a:r>
                    <a:fld id="{66B47D17-777B-44E3-B33F-C1603938FCBE}" type="VALUE">
                      <a:rPr lang="en-US" altLang="ja-JP" sz="2800" baseline="0">
                        <a:solidFill>
                          <a:schemeClr val="tx1"/>
                        </a:solidFill>
                        <a:latin typeface="BIZ UDPゴシック" panose="020B0400000000000000" pitchFamily="50" charset="-128"/>
                        <a:ea typeface="BIZ UDPゴシック" panose="020B0400000000000000" pitchFamily="50" charset="-128"/>
                      </a:rPr>
                      <a:pPr>
                        <a:defRPr/>
                      </a:pPr>
                      <a:t>[値]</a:t>
                    </a:fld>
                    <a:r>
                      <a:rPr lang="ja-JP" altLang="en-US" sz="2800" baseline="0">
                        <a:solidFill>
                          <a:schemeClr val="tx1"/>
                        </a:solidFill>
                        <a:latin typeface="BIZ UDPゴシック" panose="020B0400000000000000" pitchFamily="50" charset="-128"/>
                        <a:ea typeface="BIZ UDPゴシック" panose="020B0400000000000000" pitchFamily="50" charset="-128"/>
                      </a:rPr>
                      <a:t>％）</a:t>
                    </a:r>
                  </a:p>
                </c:rich>
              </c:tx>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ja-JP" alt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CE-4D27-BDE4-E46831A0018C}"/>
                </c:ext>
              </c:extLst>
            </c:dLbl>
            <c:dLbl>
              <c:idx val="1"/>
              <c:layout>
                <c:manualLayout>
                  <c:x val="0.11153851201292146"/>
                  <c:y val="-0.25974369856520563"/>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bg1">
                            <a:lumMod val="95000"/>
                          </a:schemeClr>
                        </a:solidFill>
                        <a:effectLst/>
                        <a:latin typeface="+mn-lt"/>
                        <a:ea typeface="+mn-ea"/>
                        <a:cs typeface="+mn-cs"/>
                      </a:defRPr>
                    </a:pPr>
                    <a:fld id="{572B0B75-3133-41AE-A379-72257905E1D0}" type="CATEGORYNAME">
                      <a:rPr lang="ja-JP" altLang="en-US" sz="3200">
                        <a:solidFill>
                          <a:schemeClr val="bg1">
                            <a:lumMod val="95000"/>
                          </a:schemeClr>
                        </a:solidFill>
                        <a:latin typeface="BIZ UDPゴシック" panose="020B0400000000000000" pitchFamily="50" charset="-128"/>
                        <a:ea typeface="BIZ UDPゴシック" panose="020B0400000000000000" pitchFamily="50" charset="-128"/>
                      </a:rPr>
                      <a:pPr>
                        <a:defRPr>
                          <a:solidFill>
                            <a:schemeClr val="bg1">
                              <a:lumMod val="95000"/>
                            </a:schemeClr>
                          </a:solidFill>
                        </a:defRPr>
                      </a:pPr>
                      <a:t>[分類名]</a:t>
                    </a:fld>
                    <a:r>
                      <a:rPr lang="ja-JP" altLang="en-US" sz="3200" baseline="0">
                        <a:solidFill>
                          <a:schemeClr val="bg1">
                            <a:lumMod val="95000"/>
                          </a:schemeClr>
                        </a:solidFill>
                        <a:latin typeface="BIZ UDPゴシック" panose="020B0400000000000000" pitchFamily="50" charset="-128"/>
                        <a:ea typeface="BIZ UDPゴシック" panose="020B0400000000000000" pitchFamily="50" charset="-128"/>
                      </a:rPr>
                      <a:t> </a:t>
                    </a:r>
                  </a:p>
                  <a:p>
                    <a:pPr>
                      <a:defRPr>
                        <a:solidFill>
                          <a:schemeClr val="bg1">
                            <a:lumMod val="95000"/>
                          </a:schemeClr>
                        </a:solidFill>
                      </a:defRPr>
                    </a:pPr>
                    <a:r>
                      <a:rPr lang="ja-JP" altLang="en-US" sz="3200" baseline="0">
                        <a:solidFill>
                          <a:schemeClr val="bg1">
                            <a:lumMod val="95000"/>
                          </a:schemeClr>
                        </a:solidFill>
                        <a:latin typeface="BIZ UDPゴシック" panose="020B0400000000000000" pitchFamily="50" charset="-128"/>
                        <a:ea typeface="BIZ UDPゴシック" panose="020B0400000000000000" pitchFamily="50" charset="-128"/>
                      </a:rPr>
                      <a:t>（</a:t>
                    </a:r>
                    <a:fld id="{4DE31AA0-28BA-42D1-B2BA-7B472862BE93}" type="VALUE">
                      <a:rPr lang="en-US" altLang="ja-JP" sz="3200" baseline="0">
                        <a:solidFill>
                          <a:schemeClr val="bg1">
                            <a:lumMod val="95000"/>
                          </a:schemeClr>
                        </a:solidFill>
                        <a:latin typeface="BIZ UDPゴシック" panose="020B0400000000000000" pitchFamily="50" charset="-128"/>
                        <a:ea typeface="BIZ UDPゴシック" panose="020B0400000000000000" pitchFamily="50" charset="-128"/>
                      </a:rPr>
                      <a:pPr>
                        <a:defRPr>
                          <a:solidFill>
                            <a:schemeClr val="bg1">
                              <a:lumMod val="95000"/>
                            </a:schemeClr>
                          </a:solidFill>
                        </a:defRPr>
                      </a:pPr>
                      <a:t>[値]</a:t>
                    </a:fld>
                    <a:r>
                      <a:rPr lang="ja-JP" altLang="en-US" sz="3200" baseline="0">
                        <a:solidFill>
                          <a:schemeClr val="bg1">
                            <a:lumMod val="95000"/>
                          </a:schemeClr>
                        </a:solidFill>
                        <a:latin typeface="BIZ UDPゴシック" panose="020B0400000000000000" pitchFamily="50" charset="-128"/>
                        <a:ea typeface="BIZ UDPゴシック" panose="020B0400000000000000" pitchFamily="50" charset="-128"/>
                      </a:rPr>
                      <a:t>％）</a:t>
                    </a:r>
                  </a:p>
                </c:rich>
              </c:tx>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bg1">
                          <a:lumMod val="95000"/>
                        </a:schemeClr>
                      </a:solidFill>
                      <a:effectLst/>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4289405684754523"/>
                      <c:h val="0.23076449494605447"/>
                    </c:manualLayout>
                  </c15:layout>
                  <c15:dlblFieldTable/>
                  <c15:showDataLabelsRange val="0"/>
                </c:ext>
                <c:ext xmlns:c16="http://schemas.microsoft.com/office/drawing/2014/chart" uri="{C3380CC4-5D6E-409C-BE32-E72D297353CC}">
                  <c16:uniqueId val="{00000003-DCCE-4D27-BDE4-E46831A0018C}"/>
                </c:ext>
              </c:extLst>
            </c:dLbl>
            <c:dLbl>
              <c:idx val="2"/>
              <c:layout>
                <c:manualLayout>
                  <c:x val="-4.5806774153232924E-4"/>
                  <c:y val="-4.6593122256086528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5610A0C2-0F5D-459A-AEBF-280E57874A12}" type="CATEGORYNAME">
                      <a:rPr lang="ja-JP" altLang="en-US" sz="2800">
                        <a:solidFill>
                          <a:schemeClr val="tx1"/>
                        </a:solidFill>
                        <a:latin typeface="BIZ UDPゴシック" panose="020B0400000000000000" pitchFamily="50" charset="-128"/>
                        <a:ea typeface="BIZ UDPゴシック" panose="020B0400000000000000" pitchFamily="50" charset="-128"/>
                      </a:rPr>
                      <a:pPr>
                        <a:defRPr>
                          <a:solidFill>
                            <a:schemeClr val="accent1"/>
                          </a:solidFill>
                        </a:defRPr>
                      </a:pPr>
                      <a:t>[分類名]</a:t>
                    </a:fld>
                    <a:r>
                      <a:rPr lang="ja-JP" altLang="en-US" sz="2800" baseline="0">
                        <a:solidFill>
                          <a:schemeClr val="tx1"/>
                        </a:solidFill>
                        <a:latin typeface="BIZ UDPゴシック" panose="020B0400000000000000" pitchFamily="50" charset="-128"/>
                        <a:ea typeface="BIZ UDPゴシック" panose="020B0400000000000000" pitchFamily="50" charset="-128"/>
                      </a:rPr>
                      <a:t>
（</a:t>
                    </a:r>
                    <a:r>
                      <a:rPr lang="en-US" altLang="ja-JP" sz="2800" baseline="0">
                        <a:solidFill>
                          <a:schemeClr val="tx1"/>
                        </a:solidFill>
                        <a:latin typeface="BIZ UDPゴシック" panose="020B0400000000000000" pitchFamily="50" charset="-128"/>
                        <a:ea typeface="BIZ UDPゴシック" panose="020B0400000000000000" pitchFamily="50" charset="-128"/>
                      </a:rPr>
                      <a:t>16.2</a:t>
                    </a:r>
                    <a:r>
                      <a:rPr lang="ja-JP" altLang="en-US" sz="2800" baseline="0">
                        <a:solidFill>
                          <a:schemeClr val="tx1"/>
                        </a:solidFill>
                        <a:latin typeface="BIZ UDPゴシック" panose="020B0400000000000000" pitchFamily="50" charset="-128"/>
                        <a:ea typeface="BIZ UDPゴシック" panose="020B0400000000000000" pitchFamily="50" charset="-128"/>
                      </a:rPr>
                      <a:t>％）</a:t>
                    </a:r>
                  </a:p>
                </c:rich>
              </c:tx>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CCE-4D27-BDE4-E46831A0018C}"/>
                </c:ext>
              </c:extLst>
            </c:dLbl>
            <c:dLbl>
              <c:idx val="3"/>
              <c:layout>
                <c:manualLayout>
                  <c:x val="0.11657230346206725"/>
                  <c:y val="-3.5743735048584191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670CD365-3F34-40E7-99E0-2BEE407372AA}" type="CATEGORYNAME">
                      <a:rPr lang="ja-JP" altLang="en-US" sz="2800">
                        <a:solidFill>
                          <a:schemeClr val="tx1"/>
                        </a:solidFill>
                        <a:latin typeface="BIZ UDPゴシック" panose="020B0400000000000000" pitchFamily="50" charset="-128"/>
                        <a:ea typeface="BIZ UDPゴシック" panose="020B0400000000000000" pitchFamily="50" charset="-128"/>
                      </a:rPr>
                      <a:pPr>
                        <a:defRPr>
                          <a:solidFill>
                            <a:schemeClr val="accent1"/>
                          </a:solidFill>
                        </a:defRPr>
                      </a:pPr>
                      <a:t>[分類名]</a:t>
                    </a:fld>
                    <a:r>
                      <a:rPr lang="ja-JP" altLang="en-US" sz="2800" baseline="0">
                        <a:solidFill>
                          <a:schemeClr val="tx1"/>
                        </a:solidFill>
                        <a:latin typeface="BIZ UDPゴシック" panose="020B0400000000000000" pitchFamily="50" charset="-128"/>
                        <a:ea typeface="BIZ UDPゴシック" panose="020B0400000000000000" pitchFamily="50" charset="-128"/>
                      </a:rPr>
                      <a:t> （</a:t>
                    </a:r>
                    <a:fld id="{82BBFCD2-4D57-4426-A08A-97E2482E9764}" type="VALUE">
                      <a:rPr lang="en-US" altLang="ja-JP" sz="2800" baseline="0">
                        <a:solidFill>
                          <a:schemeClr val="tx1"/>
                        </a:solidFill>
                        <a:latin typeface="BIZ UDPゴシック" panose="020B0400000000000000" pitchFamily="50" charset="-128"/>
                        <a:ea typeface="BIZ UDPゴシック" panose="020B0400000000000000" pitchFamily="50" charset="-128"/>
                      </a:rPr>
                      <a:pPr>
                        <a:defRPr>
                          <a:solidFill>
                            <a:schemeClr val="accent1"/>
                          </a:solidFill>
                        </a:defRPr>
                      </a:pPr>
                      <a:t>[値]</a:t>
                    </a:fld>
                    <a:r>
                      <a:rPr lang="ja-JP" altLang="en-US" sz="2800" baseline="0">
                        <a:solidFill>
                          <a:schemeClr val="tx1"/>
                        </a:solidFill>
                        <a:latin typeface="BIZ UDPゴシック" panose="020B0400000000000000" pitchFamily="50" charset="-128"/>
                        <a:ea typeface="BIZ UDPゴシック" panose="020B0400000000000000" pitchFamily="50" charset="-128"/>
                      </a:rPr>
                      <a:t>％）</a:t>
                    </a:r>
                  </a:p>
                </c:rich>
              </c:tx>
              <c:spPr>
                <a:noFill/>
                <a:ln w="12700" cap="flat" cmpd="sng" algn="ctr">
                  <a:noFill/>
                  <a:roun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CCE-4D27-BDE4-E46831A0018C}"/>
                </c:ext>
              </c:extLst>
            </c:dLbl>
            <c:spPr>
              <a:noFill/>
              <a:ln>
                <a:noFill/>
              </a:ln>
              <a:effectLst/>
            </c:spPr>
            <c:dLblPos val="inEnd"/>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100床未満</c:v>
                </c:pt>
                <c:pt idx="1">
                  <c:v>300床未満</c:v>
                </c:pt>
                <c:pt idx="2">
                  <c:v>500床未満</c:v>
                </c:pt>
                <c:pt idx="3">
                  <c:v>500床以上</c:v>
                </c:pt>
              </c:strCache>
            </c:strRef>
          </c:cat>
          <c:val>
            <c:numRef>
              <c:f>Sheet1!$B$2:$B$5</c:f>
              <c:numCache>
                <c:formatCode>General</c:formatCode>
                <c:ptCount val="4"/>
                <c:pt idx="0">
                  <c:v>26.6</c:v>
                </c:pt>
                <c:pt idx="1">
                  <c:v>50.2</c:v>
                </c:pt>
                <c:pt idx="2">
                  <c:v>16.600000000000001</c:v>
                </c:pt>
                <c:pt idx="3">
                  <c:v>6.5</c:v>
                </c:pt>
              </c:numCache>
            </c:numRef>
          </c:val>
          <c:extLst>
            <c:ext xmlns:c16="http://schemas.microsoft.com/office/drawing/2014/chart" uri="{C3380CC4-5D6E-409C-BE32-E72D297353CC}">
              <c16:uniqueId val="{00000008-DCCE-4D27-BDE4-E46831A0018C}"/>
            </c:ext>
          </c:extLst>
        </c:ser>
        <c:dLbls>
          <c:dLblPos val="inEnd"/>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DB55F-B33B-4D3A-8C41-54D9C00746E5}" type="datetimeFigureOut">
              <a:rPr kumimoji="1" lang="ja-JP" altLang="en-US" smtClean="0"/>
              <a:t>2025/6/5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B9EF5-36E6-4EC2-9B09-7CEA38AE9A2F}" type="slidenum">
              <a:rPr kumimoji="1" lang="ja-JP" altLang="en-US" smtClean="0"/>
              <a:t>‹#›</a:t>
            </a:fld>
            <a:endParaRPr kumimoji="1" lang="ja-JP" altLang="en-US"/>
          </a:p>
        </p:txBody>
      </p:sp>
    </p:spTree>
    <p:extLst>
      <p:ext uri="{BB962C8B-B14F-4D97-AF65-F5344CB8AC3E}">
        <p14:creationId xmlns:p14="http://schemas.microsoft.com/office/powerpoint/2010/main" val="42113653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B9EF5-36E6-4EC2-9B09-7CEA38AE9A2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44940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B9EF5-36E6-4EC2-9B09-7CEA38AE9A2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11901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B9EF5-36E6-4EC2-9B09-7CEA38AE9A2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05049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B9EF5-36E6-4EC2-9B09-7CEA38AE9A2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6738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300"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B9EF5-36E6-4EC2-9B09-7CEA38AE9A2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778191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slide" Target="slide19.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9.png"/><Relationship Id="rId4" Type="http://schemas.openxmlformats.org/officeDocument/2006/relationships/image" Target="../media/image46.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emf"/><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71.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72.svg"/></Relationships>
</file>

<file path=ppt/slides/_rels/slide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slide" Target="slide10.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0.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3" name="AutoShape 3"/>
          <p:cNvSpPr/>
          <p:nvPr/>
        </p:nvSpPr>
        <p:spPr>
          <a:xfrm flipV="1">
            <a:off x="0" y="971549"/>
            <a:ext cx="18288000" cy="0"/>
          </a:xfrm>
          <a:prstGeom prst="line">
            <a:avLst/>
          </a:prstGeom>
          <a:ln w="57150" cap="flat">
            <a:solidFill>
              <a:srgbClr val="2F3132"/>
            </a:solidFill>
            <a:prstDash val="solid"/>
            <a:headEnd type="none" w="sm" len="sm"/>
            <a:tailEnd type="none" w="sm" len="sm"/>
          </a:ln>
        </p:spPr>
        <p:txBody>
          <a:bodyPr/>
          <a:lstStyle/>
          <a:p>
            <a:endParaRPr lang="ja-JP" altLang="en-US" b="1">
              <a:latin typeface="HGSｺﾞｼｯｸM" panose="020B0600000000000000" pitchFamily="50" charset="-128"/>
              <a:ea typeface="HGSｺﾞｼｯｸM" panose="020B0600000000000000" pitchFamily="50" charset="-128"/>
            </a:endParaRPr>
          </a:p>
        </p:txBody>
      </p:sp>
      <p:sp>
        <p:nvSpPr>
          <p:cNvPr id="9" name="AutoShape 9"/>
          <p:cNvSpPr/>
          <p:nvPr/>
        </p:nvSpPr>
        <p:spPr>
          <a:xfrm>
            <a:off x="4262072" y="5575033"/>
            <a:ext cx="9864647" cy="0"/>
          </a:xfrm>
          <a:prstGeom prst="line">
            <a:avLst/>
          </a:prstGeom>
          <a:ln w="523875" cap="rnd">
            <a:solidFill>
              <a:srgbClr val="FFFFFF"/>
            </a:solidFill>
            <a:prstDash val="solid"/>
            <a:headEnd type="none" w="sm" len="sm"/>
            <a:tailEnd type="none" w="sm" len="sm"/>
          </a:ln>
        </p:spPr>
        <p:txBody>
          <a:bodyPr/>
          <a:lstStyle/>
          <a:p>
            <a:endParaRPr lang="ja-JP" altLang="en-US" b="1">
              <a:latin typeface="HGSｺﾞｼｯｸM" panose="020B0600000000000000" pitchFamily="50" charset="-128"/>
              <a:ea typeface="HGSｺﾞｼｯｸM" panose="020B0600000000000000" pitchFamily="50" charset="-128"/>
            </a:endParaRPr>
          </a:p>
        </p:txBody>
      </p:sp>
      <p:sp>
        <p:nvSpPr>
          <p:cNvPr id="12" name="TextBox 12"/>
          <p:cNvSpPr txBox="1"/>
          <p:nvPr/>
        </p:nvSpPr>
        <p:spPr>
          <a:xfrm>
            <a:off x="7137154" y="6664555"/>
            <a:ext cx="4013692" cy="524631"/>
          </a:xfrm>
          <a:prstGeom prst="rect">
            <a:avLst/>
          </a:prstGeom>
        </p:spPr>
        <p:txBody>
          <a:bodyPr lIns="0" tIns="0" rIns="0" bIns="0" rtlCol="0" anchor="t">
            <a:spAutoFit/>
          </a:bodyPr>
          <a:lstStyle/>
          <a:p>
            <a:pPr algn="ctr">
              <a:lnSpc>
                <a:spcPts val="4559"/>
              </a:lnSpc>
              <a:spcBef>
                <a:spcPct val="0"/>
              </a:spcBef>
            </a:pPr>
            <a:r>
              <a:rPr lang="en-US" altLang="ja-JP" sz="3799" b="1" spc="341">
                <a:solidFill>
                  <a:srgbClr val="2F3132"/>
                </a:solidFill>
                <a:latin typeface="HGSｺﾞｼｯｸM" panose="020B0600000000000000" pitchFamily="50" charset="-128"/>
                <a:ea typeface="HGSｺﾞｼｯｸM" panose="020B0600000000000000" pitchFamily="50" charset="-128"/>
              </a:rPr>
              <a:t>Ver.1.0</a:t>
            </a:r>
            <a:endParaRPr lang="en-US" sz="3799" b="1" spc="341" dirty="0">
              <a:solidFill>
                <a:srgbClr val="2F3132"/>
              </a:solidFill>
              <a:latin typeface="HGSｺﾞｼｯｸM" panose="020B0600000000000000" pitchFamily="50" charset="-128"/>
              <a:ea typeface="HGSｺﾞｼｯｸM" panose="020B0600000000000000" pitchFamily="50" charset="-128"/>
            </a:endParaRPr>
          </a:p>
        </p:txBody>
      </p:sp>
      <p:pic>
        <p:nvPicPr>
          <p:cNvPr id="15" name="図 14" descr="背景パターン&#10;&#10;自動的に生成された説明">
            <a:extLst>
              <a:ext uri="{FF2B5EF4-FFF2-40B4-BE49-F238E27FC236}">
                <a16:creationId xmlns:a16="http://schemas.microsoft.com/office/drawing/2014/main" id="{BD03275A-61EF-7A67-0221-009E15D7C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82155"/>
            <a:ext cx="8488004" cy="4473178"/>
          </a:xfrm>
          <a:prstGeom prst="rect">
            <a:avLst/>
          </a:prstGeom>
        </p:spPr>
      </p:pic>
      <p:pic>
        <p:nvPicPr>
          <p:cNvPr id="23" name="図 22">
            <a:extLst>
              <a:ext uri="{FF2B5EF4-FFF2-40B4-BE49-F238E27FC236}">
                <a16:creationId xmlns:a16="http://schemas.microsoft.com/office/drawing/2014/main" id="{1A1EEEB3-D15A-4860-8125-9A10378A68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3661"/>
            <a:ext cx="5562600" cy="3131744"/>
          </a:xfrm>
          <a:prstGeom prst="rect">
            <a:avLst/>
          </a:prstGeom>
        </p:spPr>
      </p:pic>
      <p:pic>
        <p:nvPicPr>
          <p:cNvPr id="25" name="図 24" descr="背景パターン&#10;&#10;自動的に生成された説明">
            <a:extLst>
              <a:ext uri="{FF2B5EF4-FFF2-40B4-BE49-F238E27FC236}">
                <a16:creationId xmlns:a16="http://schemas.microsoft.com/office/drawing/2014/main" id="{C82D55EE-CC6C-D95F-FD50-BE8011C70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5804" y="762000"/>
            <a:ext cx="9525000" cy="9525000"/>
          </a:xfrm>
          <a:prstGeom prst="rect">
            <a:avLst/>
          </a:prstGeom>
        </p:spPr>
      </p:pic>
      <p:sp>
        <p:nvSpPr>
          <p:cNvPr id="10" name="TextBox 10"/>
          <p:cNvSpPr txBox="1"/>
          <p:nvPr/>
        </p:nvSpPr>
        <p:spPr>
          <a:xfrm>
            <a:off x="-2" y="3596273"/>
            <a:ext cx="18287999" cy="2285882"/>
          </a:xfrm>
          <a:prstGeom prst="rect">
            <a:avLst/>
          </a:prstGeom>
          <a:solidFill>
            <a:srgbClr val="99D9D9">
              <a:alpha val="50000"/>
            </a:srgbClr>
          </a:solidFill>
        </p:spPr>
        <p:txBody>
          <a:bodyPr wrap="square" lIns="0" tIns="0" rIns="0" bIns="0" rtlCol="0" anchor="t">
            <a:spAutoFit/>
          </a:bodyPr>
          <a:lstStyle/>
          <a:p>
            <a:pPr algn="ctr">
              <a:lnSpc>
                <a:spcPts val="9838"/>
              </a:lnSpc>
            </a:pPr>
            <a:r>
              <a:rPr lang="ja-JP" altLang="en-US" sz="8198" b="1" spc="204" dirty="0">
                <a:solidFill>
                  <a:srgbClr val="2F3132"/>
                </a:solidFill>
                <a:latin typeface="HGSｺﾞｼｯｸM" panose="020B0600000000000000" pitchFamily="50" charset="-128"/>
                <a:ea typeface="HGSｺﾞｼｯｸM" panose="020B0600000000000000" pitchFamily="50" charset="-128"/>
              </a:rPr>
              <a:t>病院薬剤師への招待</a:t>
            </a:r>
            <a:endParaRPr lang="en-US" altLang="ja-JP" sz="8198" b="1" spc="204" dirty="0">
              <a:solidFill>
                <a:srgbClr val="2F3132"/>
              </a:solidFill>
              <a:latin typeface="HGSｺﾞｼｯｸM" panose="020B0600000000000000" pitchFamily="50" charset="-128"/>
              <a:ea typeface="HGSｺﾞｼｯｸM" panose="020B0600000000000000" pitchFamily="50" charset="-128"/>
            </a:endParaRPr>
          </a:p>
          <a:p>
            <a:pPr algn="ctr">
              <a:lnSpc>
                <a:spcPts val="9838"/>
              </a:lnSpc>
            </a:pPr>
            <a:r>
              <a:rPr lang="ja-JP" altLang="en-US" sz="4000" b="1" spc="204" dirty="0">
                <a:solidFill>
                  <a:srgbClr val="2F3132"/>
                </a:solidFill>
                <a:latin typeface="HGSｺﾞｼｯｸM" panose="020B0600000000000000" pitchFamily="50" charset="-128"/>
                <a:ea typeface="HGSｺﾞｼｯｸM" panose="020B0600000000000000" pitchFamily="50" charset="-128"/>
              </a:rPr>
              <a:t>中小病院紹介版</a:t>
            </a:r>
            <a:endParaRPr lang="en-US" sz="4000" b="1" spc="204" dirty="0">
              <a:solidFill>
                <a:srgbClr val="2F3132"/>
              </a:solidFill>
              <a:latin typeface="HGSｺﾞｼｯｸM" panose="020B0600000000000000" pitchFamily="50" charset="-128"/>
              <a:ea typeface="HGSｺﾞｼｯｸM" panose="020B0600000000000000"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Freeform 2"/>
          <p:cNvSpPr/>
          <p:nvPr/>
        </p:nvSpPr>
        <p:spPr>
          <a:xfrm>
            <a:off x="7400822" y="5143915"/>
            <a:ext cx="3486359" cy="4114800"/>
          </a:xfrm>
          <a:custGeom>
            <a:avLst/>
            <a:gdLst/>
            <a:ahLst/>
            <a:cxnLst/>
            <a:rect l="l" t="t" r="r" b="b"/>
            <a:pathLst>
              <a:path w="3486358" h="4114800">
                <a:moveTo>
                  <a:pt x="0" y="0"/>
                </a:moveTo>
                <a:lnTo>
                  <a:pt x="3486358" y="0"/>
                </a:lnTo>
                <a:lnTo>
                  <a:pt x="34863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3" name="AutoShape 3"/>
          <p:cNvSpPr/>
          <p:nvPr/>
        </p:nvSpPr>
        <p:spPr>
          <a:xfrm>
            <a:off x="-1" y="9258714"/>
            <a:ext cx="18288001" cy="1"/>
          </a:xfrm>
          <a:prstGeom prst="line">
            <a:avLst/>
          </a:prstGeom>
          <a:ln w="66675" cap="flat">
            <a:solidFill>
              <a:srgbClr val="2F3132"/>
            </a:solidFill>
            <a:prstDash val="solid"/>
            <a:headEnd type="none" w="sm" len="sm"/>
            <a:tailEnd type="none" w="sm" len="sm"/>
          </a:ln>
        </p:spPr>
        <p:txBody>
          <a:bodyPr/>
          <a:lstStyle/>
          <a:p>
            <a:endParaRPr lang="ja-JP" altLang="en-US"/>
          </a:p>
        </p:txBody>
      </p:sp>
      <p:sp>
        <p:nvSpPr>
          <p:cNvPr id="4" name="TextBox 4"/>
          <p:cNvSpPr txBox="1"/>
          <p:nvPr/>
        </p:nvSpPr>
        <p:spPr>
          <a:xfrm>
            <a:off x="2662509" y="4701608"/>
            <a:ext cx="2959420" cy="2244204"/>
          </a:xfrm>
          <a:prstGeom prst="rect">
            <a:avLst/>
          </a:prstGeom>
        </p:spPr>
        <p:txBody>
          <a:bodyPr lIns="0" tIns="0" rIns="0" bIns="0" rtlCol="0" anchor="t">
            <a:spAutoFit/>
          </a:bodyPr>
          <a:lstStyle/>
          <a:p>
            <a:pPr algn="r">
              <a:lnSpc>
                <a:spcPts val="17504"/>
              </a:lnSpc>
            </a:pPr>
            <a:r>
              <a:rPr lang="en-US" sz="14586" dirty="0">
                <a:solidFill>
                  <a:srgbClr val="2F3132"/>
                </a:solidFill>
                <a:latin typeface="モトヤゴシック w"/>
              </a:rPr>
              <a:t>02</a:t>
            </a:r>
          </a:p>
        </p:txBody>
      </p:sp>
      <p:sp>
        <p:nvSpPr>
          <p:cNvPr id="5" name="TextBox 5"/>
          <p:cNvSpPr txBox="1"/>
          <p:nvPr/>
        </p:nvSpPr>
        <p:spPr>
          <a:xfrm>
            <a:off x="10515601" y="6403588"/>
            <a:ext cx="6820577" cy="1013098"/>
          </a:xfrm>
          <a:prstGeom prst="rect">
            <a:avLst/>
          </a:prstGeom>
        </p:spPr>
        <p:txBody>
          <a:bodyPr wrap="square" lIns="0" tIns="0" rIns="0" bIns="0" rtlCol="0" anchor="t">
            <a:spAutoFit/>
          </a:bodyPr>
          <a:lstStyle/>
          <a:p>
            <a:pP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p:sp>
        <p:nvSpPr>
          <p:cNvPr id="6" name="TextBox 6"/>
          <p:cNvSpPr txBox="1"/>
          <p:nvPr/>
        </p:nvSpPr>
        <p:spPr>
          <a:xfrm>
            <a:off x="6181260" y="3225365"/>
            <a:ext cx="5925480" cy="769441"/>
          </a:xfrm>
          <a:prstGeom prst="rect">
            <a:avLst/>
          </a:prstGeom>
        </p:spPr>
        <p:txBody>
          <a:bodyPr lIns="0" tIns="0" rIns="0" bIns="0" rtlCol="0" anchor="t">
            <a:spAutoFit/>
          </a:bodyPr>
          <a:lstStyle/>
          <a:p>
            <a:pPr algn="ctr">
              <a:lnSpc>
                <a:spcPts val="6000"/>
              </a:lnSpc>
            </a:pPr>
            <a:r>
              <a:rPr lang="en-US" sz="6000" b="1" spc="420" dirty="0">
                <a:solidFill>
                  <a:srgbClr val="2F3132"/>
                </a:solidFill>
                <a:latin typeface="HGSｺﾞｼｯｸM" panose="020B0600000000000000" pitchFamily="50" charset="-128"/>
                <a:ea typeface="HGSｺﾞｼｯｸM" panose="020B0600000000000000" pitchFamily="50" charset="-128"/>
              </a:rPr>
              <a:t>Facility scale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Freeform 2"/>
          <p:cNvSpPr/>
          <p:nvPr/>
        </p:nvSpPr>
        <p:spPr>
          <a:xfrm flipH="1">
            <a:off x="7233138" y="5143914"/>
            <a:ext cx="3417992" cy="4114800"/>
          </a:xfrm>
          <a:custGeom>
            <a:avLst/>
            <a:gdLst/>
            <a:ahLst/>
            <a:cxnLst/>
            <a:rect l="l" t="t" r="r" b="b"/>
            <a:pathLst>
              <a:path w="3486358" h="4114800">
                <a:moveTo>
                  <a:pt x="0" y="0"/>
                </a:moveTo>
                <a:lnTo>
                  <a:pt x="3486358" y="0"/>
                </a:lnTo>
                <a:lnTo>
                  <a:pt x="34863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3" name="AutoShape 3"/>
          <p:cNvSpPr/>
          <p:nvPr/>
        </p:nvSpPr>
        <p:spPr>
          <a:xfrm>
            <a:off x="-1" y="9258714"/>
            <a:ext cx="18288001" cy="1"/>
          </a:xfrm>
          <a:prstGeom prst="line">
            <a:avLst/>
          </a:prstGeom>
          <a:ln w="66675" cap="flat">
            <a:solidFill>
              <a:srgbClr val="2F3132"/>
            </a:solidFill>
            <a:prstDash val="solid"/>
            <a:headEnd type="none" w="sm" len="sm"/>
            <a:tailEnd type="none" w="sm" len="sm"/>
          </a:ln>
        </p:spPr>
        <p:txBody>
          <a:bodyPr/>
          <a:lstStyle/>
          <a:p>
            <a:endParaRPr lang="ja-JP" altLang="en-US"/>
          </a:p>
        </p:txBody>
      </p:sp>
      <p:sp>
        <p:nvSpPr>
          <p:cNvPr id="4" name="TextBox 4"/>
          <p:cNvSpPr txBox="1"/>
          <p:nvPr/>
        </p:nvSpPr>
        <p:spPr>
          <a:xfrm>
            <a:off x="2662509" y="4701608"/>
            <a:ext cx="2959420" cy="2244204"/>
          </a:xfrm>
          <a:prstGeom prst="rect">
            <a:avLst/>
          </a:prstGeom>
        </p:spPr>
        <p:txBody>
          <a:bodyPr lIns="0" tIns="0" rIns="0" bIns="0" rtlCol="0" anchor="t">
            <a:spAutoFit/>
          </a:bodyPr>
          <a:lstStyle/>
          <a:p>
            <a:pPr algn="r">
              <a:lnSpc>
                <a:spcPts val="17504"/>
              </a:lnSpc>
            </a:pPr>
            <a:r>
              <a:rPr lang="en-US" sz="14586" dirty="0">
                <a:solidFill>
                  <a:srgbClr val="2F3132"/>
                </a:solidFill>
                <a:latin typeface="モトヤゴシック w"/>
              </a:rPr>
              <a:t>02</a:t>
            </a:r>
          </a:p>
        </p:txBody>
      </p:sp>
      <p:sp>
        <p:nvSpPr>
          <p:cNvPr id="5" name="TextBox 5"/>
          <p:cNvSpPr txBox="1"/>
          <p:nvPr/>
        </p:nvSpPr>
        <p:spPr>
          <a:xfrm>
            <a:off x="11035830" y="6439263"/>
            <a:ext cx="6820577" cy="1013098"/>
          </a:xfrm>
          <a:prstGeom prst="rect">
            <a:avLst/>
          </a:prstGeom>
        </p:spPr>
        <p:txBody>
          <a:bodyPr wrap="square" lIns="0" tIns="0" rIns="0" bIns="0" rtlCol="0" anchor="t">
            <a:spAutoFit/>
          </a:bodyPr>
          <a:lstStyle/>
          <a:p>
            <a:pP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p:sp>
        <p:nvSpPr>
          <p:cNvPr id="6" name="TextBox 6"/>
          <p:cNvSpPr txBox="1"/>
          <p:nvPr/>
        </p:nvSpPr>
        <p:spPr>
          <a:xfrm>
            <a:off x="6181260" y="3225365"/>
            <a:ext cx="5925480" cy="769441"/>
          </a:xfrm>
          <a:prstGeom prst="rect">
            <a:avLst/>
          </a:prstGeom>
        </p:spPr>
        <p:txBody>
          <a:bodyPr lIns="0" tIns="0" rIns="0" bIns="0" rtlCol="0" anchor="t">
            <a:spAutoFit/>
          </a:bodyPr>
          <a:lstStyle/>
          <a:p>
            <a:pPr algn="ctr">
              <a:lnSpc>
                <a:spcPts val="6000"/>
              </a:lnSpc>
            </a:pPr>
            <a:r>
              <a:rPr lang="en-US" sz="6000" b="1" spc="420" dirty="0">
                <a:solidFill>
                  <a:srgbClr val="2F3132"/>
                </a:solidFill>
                <a:latin typeface="HGSｺﾞｼｯｸM" panose="020B0600000000000000" pitchFamily="50" charset="-128"/>
                <a:ea typeface="HGSｺﾞｼｯｸM" panose="020B0600000000000000" pitchFamily="50" charset="-128"/>
              </a:rPr>
              <a:t>Facility scale</a:t>
            </a:r>
          </a:p>
        </p:txBody>
      </p:sp>
    </p:spTree>
    <p:extLst>
      <p:ext uri="{BB962C8B-B14F-4D97-AF65-F5344CB8AC3E}">
        <p14:creationId xmlns:p14="http://schemas.microsoft.com/office/powerpoint/2010/main" val="757921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3" name="AutoShape 3"/>
          <p:cNvSpPr/>
          <p:nvPr/>
        </p:nvSpPr>
        <p:spPr>
          <a:xfrm>
            <a:off x="-1" y="9258714"/>
            <a:ext cx="18288001" cy="1"/>
          </a:xfrm>
          <a:prstGeom prst="line">
            <a:avLst/>
          </a:prstGeom>
          <a:ln w="66675" cap="flat">
            <a:solidFill>
              <a:srgbClr val="2F3132"/>
            </a:solidFill>
            <a:prstDash val="solid"/>
            <a:headEnd type="none" w="sm" len="sm"/>
            <a:tailEnd type="none" w="sm" len="sm"/>
          </a:ln>
        </p:spPr>
        <p:txBody>
          <a:bodyPr/>
          <a:lstStyle/>
          <a:p>
            <a:endParaRPr lang="ja-JP" altLang="en-US"/>
          </a:p>
        </p:txBody>
      </p:sp>
      <mc:AlternateContent xmlns:mc="http://schemas.openxmlformats.org/markup-compatibility/2006" xmlns:pslz="http://schemas.microsoft.com/office/powerpoint/2016/slidezoom">
        <mc:Choice Requires="pslz">
          <p:graphicFrame>
            <p:nvGraphicFramePr>
              <p:cNvPr id="8" name="スライド ズーム 7">
                <a:extLst>
                  <a:ext uri="{FF2B5EF4-FFF2-40B4-BE49-F238E27FC236}">
                    <a16:creationId xmlns:a16="http://schemas.microsoft.com/office/drawing/2014/main" id="{56C43F45-7055-F6B2-69D4-99A7A4312C4C}"/>
                  </a:ext>
                </a:extLst>
              </p:cNvPr>
              <p:cNvGraphicFramePr>
                <a:graphicFrameLocks noChangeAspect="1"/>
              </p:cNvGraphicFramePr>
              <p:nvPr/>
            </p:nvGraphicFramePr>
            <p:xfrm>
              <a:off x="1430216" y="1487073"/>
              <a:ext cx="4560276" cy="2571750"/>
            </p:xfrm>
            <a:graphic>
              <a:graphicData uri="http://schemas.microsoft.com/office/powerpoint/2016/slidezoom">
                <pslz:sldZm>
                  <pslz:sldZmObj sldId="285" cId="356856609">
                    <pslz:zmPr id="{B0584EE2-D0D9-4EE8-BAF8-044C0FD3B67A}" returnToParent="0"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4560276" cy="2571750"/>
                        </a:xfrm>
                        <a:prstGeom prst="rect">
                          <a:avLst/>
                        </a:prstGeom>
                        <a:ln w="3175">
                          <a:solidFill>
                            <a:prstClr val="ltGray"/>
                          </a:solidFill>
                        </a:ln>
                      </p166:spPr>
                    </pslz:zmPr>
                  </pslz:sldZmObj>
                </pslz:sldZm>
              </a:graphicData>
            </a:graphic>
          </p:graphicFrame>
        </mc:Choice>
        <mc:Fallback xmlns="">
          <p:pic>
            <p:nvPicPr>
              <p:cNvPr id="8" name="スライド ズーム 7">
                <a:extLst>
                  <a:ext uri="{FF2B5EF4-FFF2-40B4-BE49-F238E27FC236}">
                    <a16:creationId xmlns:a16="http://schemas.microsoft.com/office/drawing/2014/main" id="{56C43F45-7055-F6B2-69D4-99A7A4312C4C}"/>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1430216" y="1487073"/>
                <a:ext cx="4560276"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スライド ズーム 9">
                <a:extLst>
                  <a:ext uri="{FF2B5EF4-FFF2-40B4-BE49-F238E27FC236}">
                    <a16:creationId xmlns:a16="http://schemas.microsoft.com/office/drawing/2014/main" id="{0942898D-47FE-4F7A-2621-0C660E089253}"/>
                  </a:ext>
                </a:extLst>
              </p:cNvPr>
              <p:cNvGraphicFramePr>
                <a:graphicFrameLocks noChangeAspect="1"/>
              </p:cNvGraphicFramePr>
              <p:nvPr/>
            </p:nvGraphicFramePr>
            <p:xfrm>
              <a:off x="6688016" y="1487073"/>
              <a:ext cx="4572000" cy="2571750"/>
            </p:xfrm>
            <a:graphic>
              <a:graphicData uri="http://schemas.microsoft.com/office/powerpoint/2016/slidezoom">
                <pslz:sldZm>
                  <pslz:sldZmObj sldId="286" cId="283845170">
                    <pslz:zmPr id="{A33DA5C7-05FF-4BFE-970F-60C1DBCAFC10}"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4572000" cy="2571750"/>
                        </a:xfrm>
                        <a:prstGeom prst="rect">
                          <a:avLst/>
                        </a:prstGeom>
                        <a:ln w="3175">
                          <a:solidFill>
                            <a:prstClr val="ltGray"/>
                          </a:solidFill>
                        </a:ln>
                      </p166:spPr>
                    </pslz:zmPr>
                  </pslz:sldZmObj>
                </pslz:sldZm>
              </a:graphicData>
            </a:graphic>
          </p:graphicFrame>
        </mc:Choice>
        <mc:Fallback xmlns="">
          <p:pic>
            <p:nvPicPr>
              <p:cNvPr id="10" name="スライド ズーム 9">
                <a:extLst>
                  <a:ext uri="{FF2B5EF4-FFF2-40B4-BE49-F238E27FC236}">
                    <a16:creationId xmlns:a16="http://schemas.microsoft.com/office/drawing/2014/main" id="{0942898D-47FE-4F7A-2621-0C660E089253}"/>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6688016" y="1487073"/>
                <a:ext cx="4572000"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スライド ズーム 11">
                <a:extLst>
                  <a:ext uri="{FF2B5EF4-FFF2-40B4-BE49-F238E27FC236}">
                    <a16:creationId xmlns:a16="http://schemas.microsoft.com/office/drawing/2014/main" id="{01BAFC71-642B-C706-97E5-BCD35FE9D74F}"/>
                  </a:ext>
                </a:extLst>
              </p:cNvPr>
              <p:cNvGraphicFramePr>
                <a:graphicFrameLocks noChangeAspect="1"/>
              </p:cNvGraphicFramePr>
              <p:nvPr/>
            </p:nvGraphicFramePr>
            <p:xfrm>
              <a:off x="11928232" y="1487073"/>
              <a:ext cx="4572000" cy="2571750"/>
            </p:xfrm>
            <a:graphic>
              <a:graphicData uri="http://schemas.microsoft.com/office/powerpoint/2016/slidezoom">
                <pslz:sldZm>
                  <pslz:sldZmObj sldId="288" cId="4196608152">
                    <pslz:zmPr id="{0666170B-A6BE-4028-9D4C-119F2D4CB605}" returnToParent="0"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4572000" cy="2571750"/>
                        </a:xfrm>
                        <a:prstGeom prst="rect">
                          <a:avLst/>
                        </a:prstGeom>
                        <a:ln w="3175">
                          <a:solidFill>
                            <a:prstClr val="ltGray"/>
                          </a:solidFill>
                        </a:ln>
                      </p166:spPr>
                    </pslz:zmPr>
                  </pslz:sldZmObj>
                </pslz:sldZm>
              </a:graphicData>
            </a:graphic>
          </p:graphicFrame>
        </mc:Choice>
        <mc:Fallback xmlns="">
          <p:pic>
            <p:nvPicPr>
              <p:cNvPr id="12" name="スライド ズーム 11">
                <a:extLst>
                  <a:ext uri="{FF2B5EF4-FFF2-40B4-BE49-F238E27FC236}">
                    <a16:creationId xmlns:a16="http://schemas.microsoft.com/office/drawing/2014/main" id="{01BAFC71-642B-C706-97E5-BCD35FE9D74F}"/>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928232" y="1487073"/>
                <a:ext cx="4572000"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スライド ズーム 13">
                <a:extLst>
                  <a:ext uri="{FF2B5EF4-FFF2-40B4-BE49-F238E27FC236}">
                    <a16:creationId xmlns:a16="http://schemas.microsoft.com/office/drawing/2014/main" id="{48C70C2A-4F11-4E65-C210-E32415F4B139}"/>
                  </a:ext>
                </a:extLst>
              </p:cNvPr>
              <p:cNvGraphicFramePr>
                <a:graphicFrameLocks noChangeAspect="1"/>
              </p:cNvGraphicFramePr>
              <p:nvPr/>
            </p:nvGraphicFramePr>
            <p:xfrm>
              <a:off x="1430216" y="6201800"/>
              <a:ext cx="4560276" cy="2571750"/>
            </p:xfrm>
            <a:graphic>
              <a:graphicData uri="http://schemas.microsoft.com/office/powerpoint/2016/slidezoom">
                <pslz:sldZm>
                  <pslz:sldZmObj sldId="289" cId="1354852681">
                    <pslz:zmPr id="{23CFAAAF-5CC4-425E-B875-8891DCB80BFF}" returnToParent="0" imageType="cover" transitionDur="1000">
                      <p166:blipFill xmlns:p166="http://schemas.microsoft.com/office/powerpoint/2016/6/main">
                        <a:blip r:embed="rId8">
                          <a:extLst>
                            <a:ext uri="{28A0092B-C50C-407E-A947-70E740481C1C}">
                              <a14:useLocalDpi xmlns:a14="http://schemas.microsoft.com/office/drawing/2010/main" val="0"/>
                            </a:ext>
                          </a:extLst>
                        </a:blip>
                        <a:stretch>
                          <a:fillRect/>
                        </a:stretch>
                      </p166:blipFill>
                      <p166:spPr xmlns:p166="http://schemas.microsoft.com/office/powerpoint/2016/6/main">
                        <a:xfrm>
                          <a:off x="0" y="0"/>
                          <a:ext cx="4560276" cy="2571750"/>
                        </a:xfrm>
                        <a:prstGeom prst="rect">
                          <a:avLst/>
                        </a:prstGeom>
                        <a:ln w="3175">
                          <a:solidFill>
                            <a:prstClr val="ltGray"/>
                          </a:solidFill>
                        </a:ln>
                      </p166:spPr>
                    </pslz:zmPr>
                  </pslz:sldZmObj>
                </pslz:sldZm>
              </a:graphicData>
            </a:graphic>
          </p:graphicFrame>
        </mc:Choice>
        <mc:Fallback xmlns="">
          <p:pic>
            <p:nvPicPr>
              <p:cNvPr id="14" name="スライド ズーム 13">
                <a:extLst>
                  <a:ext uri="{FF2B5EF4-FFF2-40B4-BE49-F238E27FC236}">
                    <a16:creationId xmlns:a16="http://schemas.microsoft.com/office/drawing/2014/main" id="{48C70C2A-4F11-4E65-C210-E32415F4B139}"/>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1430216" y="6201800"/>
                <a:ext cx="4560276"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スライド ズーム 15">
                <a:extLst>
                  <a:ext uri="{FF2B5EF4-FFF2-40B4-BE49-F238E27FC236}">
                    <a16:creationId xmlns:a16="http://schemas.microsoft.com/office/drawing/2014/main" id="{C7FEC90B-EC96-2C30-6898-C76F24B43504}"/>
                  </a:ext>
                </a:extLst>
              </p:cNvPr>
              <p:cNvGraphicFramePr>
                <a:graphicFrameLocks noChangeAspect="1"/>
              </p:cNvGraphicFramePr>
              <p:nvPr/>
            </p:nvGraphicFramePr>
            <p:xfrm>
              <a:off x="6688016" y="6185737"/>
              <a:ext cx="4589584" cy="2571750"/>
            </p:xfrm>
            <a:graphic>
              <a:graphicData uri="http://schemas.microsoft.com/office/powerpoint/2016/slidezoom">
                <pslz:sldZm>
                  <pslz:sldZmObj sldId="291" cId="103279080">
                    <pslz:zmPr id="{C3336547-218F-44CF-A26F-BD3FD4DE0389}" returnToParent="0"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4589584" cy="2571750"/>
                        </a:xfrm>
                        <a:prstGeom prst="rect">
                          <a:avLst/>
                        </a:prstGeom>
                        <a:ln w="3175">
                          <a:solidFill>
                            <a:prstClr val="ltGray"/>
                          </a:solidFill>
                        </a:ln>
                      </p166:spPr>
                    </pslz:zmPr>
                  </pslz:sldZmObj>
                </pslz:sldZm>
              </a:graphicData>
            </a:graphic>
          </p:graphicFrame>
        </mc:Choice>
        <mc:Fallback xmlns="">
          <p:pic>
            <p:nvPicPr>
              <p:cNvPr id="16" name="スライド ズーム 15">
                <a:extLst>
                  <a:ext uri="{FF2B5EF4-FFF2-40B4-BE49-F238E27FC236}">
                    <a16:creationId xmlns:a16="http://schemas.microsoft.com/office/drawing/2014/main" id="{C7FEC90B-EC96-2C30-6898-C76F24B43504}"/>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6688016" y="6185737"/>
                <a:ext cx="4589584"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スライド ズーム 17">
                <a:extLst>
                  <a:ext uri="{FF2B5EF4-FFF2-40B4-BE49-F238E27FC236}">
                    <a16:creationId xmlns:a16="http://schemas.microsoft.com/office/drawing/2014/main" id="{50EBA14B-E4F3-7BA3-5EC5-CCA485D19B1B}"/>
                  </a:ext>
                </a:extLst>
              </p:cNvPr>
              <p:cNvGraphicFramePr>
                <a:graphicFrameLocks noChangeAspect="1"/>
              </p:cNvGraphicFramePr>
              <p:nvPr/>
            </p:nvGraphicFramePr>
            <p:xfrm>
              <a:off x="11928232" y="6141074"/>
              <a:ext cx="4572000" cy="2571750"/>
            </p:xfrm>
            <a:graphic>
              <a:graphicData uri="http://schemas.microsoft.com/office/powerpoint/2016/slidezoom">
                <pslz:sldZm>
                  <pslz:sldZmObj sldId="292" cId="3248070973">
                    <pslz:zmPr id="{9529E111-2E49-44BB-A707-4B51C5A9CEB7}" returnToParent="0"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4572000" cy="2571750"/>
                        </a:xfrm>
                        <a:prstGeom prst="rect">
                          <a:avLst/>
                        </a:prstGeom>
                        <a:ln w="3175">
                          <a:solidFill>
                            <a:prstClr val="ltGray"/>
                          </a:solidFill>
                        </a:ln>
                      </p166:spPr>
                    </pslz:zmPr>
                  </pslz:sldZmObj>
                </pslz:sldZm>
              </a:graphicData>
            </a:graphic>
          </p:graphicFrame>
        </mc:Choice>
        <mc:Fallback xmlns="">
          <p:pic>
            <p:nvPicPr>
              <p:cNvPr id="18" name="スライド ズーム 17">
                <a:extLst>
                  <a:ext uri="{FF2B5EF4-FFF2-40B4-BE49-F238E27FC236}">
                    <a16:creationId xmlns:a16="http://schemas.microsoft.com/office/drawing/2014/main" id="{50EBA14B-E4F3-7BA3-5EC5-CCA485D19B1B}"/>
                  </a:ext>
                </a:extLst>
              </p:cNvPr>
              <p:cNvPicPr>
                <a:picLocks noGrp="1" noRot="1" noChangeAspec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11928232" y="6141074"/>
                <a:ext cx="4572000" cy="2571750"/>
              </a:xfrm>
              <a:prstGeom prst="rect">
                <a:avLst/>
              </a:prstGeom>
              <a:ln w="3175">
                <a:solidFill>
                  <a:prstClr val="ltGray"/>
                </a:solidFill>
              </a:ln>
            </p:spPr>
          </p:pic>
        </mc:Fallback>
      </mc:AlternateContent>
      <p:sp>
        <p:nvSpPr>
          <p:cNvPr id="20" name="TextBox 5">
            <a:extLst>
              <a:ext uri="{FF2B5EF4-FFF2-40B4-BE49-F238E27FC236}">
                <a16:creationId xmlns:a16="http://schemas.microsoft.com/office/drawing/2014/main" id="{BDF2D0D6-56EA-2063-E6AF-B56EC1C1D150}"/>
              </a:ext>
            </a:extLst>
          </p:cNvPr>
          <p:cNvSpPr txBox="1"/>
          <p:nvPr/>
        </p:nvSpPr>
        <p:spPr>
          <a:xfrm>
            <a:off x="0" y="4636951"/>
            <a:ext cx="18288000" cy="1013098"/>
          </a:xfrm>
          <a:prstGeom prst="rect">
            <a:avLst/>
          </a:prstGeom>
        </p:spPr>
        <p:txBody>
          <a:bodyPr wrap="square" lIns="0" tIns="0" rIns="0" bIns="0" rtlCol="0" anchor="t">
            <a:spAutoFit/>
          </a:bodyPr>
          <a:lstStyle/>
          <a:p>
            <a:pPr algn="ct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p:pic>
        <p:nvPicPr>
          <p:cNvPr id="1028" name="Picture 4" descr="クリック｜カーソル - アイコン｜イラスト｜フリー素材｜背景透明">
            <a:extLst>
              <a:ext uri="{FF2B5EF4-FFF2-40B4-BE49-F238E27FC236}">
                <a16:creationId xmlns:a16="http://schemas.microsoft.com/office/drawing/2014/main" id="{2297FF8C-2835-D237-5B3F-A1A76C4BF5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0654" y="3921368"/>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クリック｜カーソル - アイコン｜イラスト｜フリー素材｜背景透明">
            <a:extLst>
              <a:ext uri="{FF2B5EF4-FFF2-40B4-BE49-F238E27FC236}">
                <a16:creationId xmlns:a16="http://schemas.microsoft.com/office/drawing/2014/main" id="{88B481D4-08B3-C6B3-57D8-A70C112E36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8397" y="3921368"/>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動作設定ボタン: 進む/次へ 5">
            <a:hlinkClick r:id="rId15" action="ppaction://hlinksldjump" highlightClick="1"/>
            <a:extLst>
              <a:ext uri="{FF2B5EF4-FFF2-40B4-BE49-F238E27FC236}">
                <a16:creationId xmlns:a16="http://schemas.microsoft.com/office/drawing/2014/main" id="{933C5743-8B9D-CF63-9C08-6F8A9B27A594}"/>
              </a:ext>
            </a:extLst>
          </p:cNvPr>
          <p:cNvSpPr/>
          <p:nvPr/>
        </p:nvSpPr>
        <p:spPr>
          <a:xfrm>
            <a:off x="17068800" y="7962900"/>
            <a:ext cx="1016978" cy="1013096"/>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latin typeface="モトヤゴシック w" panose="020B0600070205080204" charset="-128"/>
                <a:ea typeface="モトヤゴシック w" panose="020B0600070205080204" charset="-128"/>
              </a:rPr>
              <a:t>03</a:t>
            </a:r>
            <a:endParaRPr kumimoji="1" lang="ja-JP" altLang="en-US" sz="4400" b="1" dirty="0">
              <a:latin typeface="モトヤゴシック w" panose="020B0600070205080204" charset="-128"/>
              <a:ea typeface="モトヤゴシック w" panose="020B0600070205080204" charset="-128"/>
            </a:endParaRPr>
          </a:p>
        </p:txBody>
      </p:sp>
    </p:spTree>
    <p:extLst>
      <p:ext uri="{BB962C8B-B14F-4D97-AF65-F5344CB8AC3E}">
        <p14:creationId xmlns:p14="http://schemas.microsoft.com/office/powerpoint/2010/main" val="215047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2139930" y="3114099"/>
            <a:ext cx="14008143" cy="0"/>
          </a:xfrm>
          <a:prstGeom prst="line">
            <a:avLst/>
          </a:prstGeom>
          <a:ln w="428625" cap="rnd">
            <a:solidFill>
              <a:srgbClr val="99D9D9"/>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5943600" y="4325577"/>
            <a:ext cx="8336180" cy="571040"/>
          </a:xfrm>
          <a:prstGeom prst="rect">
            <a:avLst/>
          </a:prstGeom>
        </p:spPr>
        <p:txBody>
          <a:bodyPr wrap="square" lIns="0" tIns="0" rIns="0" bIns="0" rtlCol="0" anchor="t">
            <a:spAutoFit/>
          </a:bodyPr>
          <a:lstStyle/>
          <a:p>
            <a:pPr>
              <a:lnSpc>
                <a:spcPts val="4439"/>
              </a:lnSpc>
            </a:pPr>
            <a:r>
              <a:rPr lang="ja-JP" altLang="en-US" sz="5400" b="1" dirty="0">
                <a:solidFill>
                  <a:srgbClr val="000000"/>
                </a:solidFill>
                <a:latin typeface="HGSｺﾞｼｯｸM" panose="020B0600000000000000" pitchFamily="50" charset="-128"/>
                <a:ea typeface="HGSｺﾞｼｯｸM" panose="020B0600000000000000" pitchFamily="50" charset="-128"/>
              </a:rPr>
              <a:t>職員同士の</a:t>
            </a:r>
            <a:r>
              <a:rPr kumimoji="1" lang="ja-JP" altLang="en-US" sz="5400" b="1" dirty="0">
                <a:latin typeface="HGSｺﾞｼｯｸM" panose="020B0600000000000000" pitchFamily="50" charset="-128"/>
                <a:ea typeface="HGSｺﾞｼｯｸM" panose="020B0600000000000000" pitchFamily="50" charset="-128"/>
              </a:rPr>
              <a:t>距離感が近い</a:t>
            </a:r>
            <a:endParaRPr lang="en-US" sz="54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7"/>
          <p:cNvSpPr txBox="1"/>
          <p:nvPr/>
        </p:nvSpPr>
        <p:spPr>
          <a:xfrm>
            <a:off x="3426899" y="5660857"/>
            <a:ext cx="9204286" cy="4025141"/>
          </a:xfrm>
          <a:prstGeom prst="rect">
            <a:avLst/>
          </a:prstGeom>
        </p:spPr>
        <p:txBody>
          <a:bodyPr wrap="square" lIns="0" tIns="0" rIns="0" bIns="0" rtlCol="0" anchor="t">
            <a:spAutoFit/>
          </a:bodyPr>
          <a:lstStyle/>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相談しやすい関係性も構築されやすい。</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名前で呼んでくれることは期待に応えたい！というマインドを刺激する。</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他職種とクロストーク。</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協力関係が構築されやすい。</a:t>
            </a:r>
          </a:p>
        </p:txBody>
      </p:sp>
      <p:sp>
        <p:nvSpPr>
          <p:cNvPr id="9" name="TextBox 9"/>
          <p:cNvSpPr txBox="1"/>
          <p:nvPr/>
        </p:nvSpPr>
        <p:spPr>
          <a:xfrm>
            <a:off x="-29308" y="1647161"/>
            <a:ext cx="18235482" cy="923330"/>
          </a:xfrm>
          <a:prstGeom prst="rect">
            <a:avLst/>
          </a:prstGeom>
        </p:spPr>
        <p:txBody>
          <a:bodyPr wrap="square" lIns="0" tIns="0" rIns="0" bIns="0" rtlCol="0" anchor="t">
            <a:spAutoFit/>
          </a:bodyPr>
          <a:lstStyle/>
          <a:p>
            <a:pPr algn="ctr">
              <a:lnSpc>
                <a:spcPts val="7217"/>
              </a:lnSpc>
            </a:pPr>
            <a:r>
              <a:rPr kumimoji="1" lang="ja-JP" altLang="en-US" sz="7200" dirty="0">
                <a:latin typeface="HGSｺﾞｼｯｸM" panose="020B0600000000000000" pitchFamily="50" charset="-128"/>
                <a:ea typeface="HGSｺﾞｼｯｸM" panose="020B0600000000000000" pitchFamily="50" charset="-128"/>
              </a:rPr>
              <a:t>施設規模がコンパクトなら</a:t>
            </a:r>
            <a:endParaRPr lang="en-US" sz="4800" dirty="0">
              <a:solidFill>
                <a:srgbClr val="000000"/>
              </a:solidFill>
              <a:latin typeface="HGSｺﾞｼｯｸM" panose="020B0600000000000000" pitchFamily="50" charset="-128"/>
              <a:ea typeface="HGSｺﾞｼｯｸM" panose="020B0600000000000000" pitchFamily="50" charset="-128"/>
            </a:endParaRPr>
          </a:p>
        </p:txBody>
      </p:sp>
      <p:sp>
        <p:nvSpPr>
          <p:cNvPr id="10" name="TextBox 10"/>
          <p:cNvSpPr txBox="1"/>
          <p:nvPr/>
        </p:nvSpPr>
        <p:spPr>
          <a:xfrm>
            <a:off x="3624055" y="3357111"/>
            <a:ext cx="2086723" cy="2000548"/>
          </a:xfrm>
          <a:prstGeom prst="rect">
            <a:avLst/>
          </a:prstGeom>
        </p:spPr>
        <p:txBody>
          <a:bodyPr wrap="square" lIns="0" tIns="0" rIns="0" bIns="0" rtlCol="0" anchor="t">
            <a:spAutoFit/>
          </a:bodyPr>
          <a:lstStyle/>
          <a:p>
            <a:pPr algn="r">
              <a:lnSpc>
                <a:spcPts val="15620"/>
              </a:lnSpc>
            </a:pPr>
            <a:r>
              <a:rPr lang="en-US" sz="13017" b="1" dirty="0">
                <a:solidFill>
                  <a:srgbClr val="99D9D9"/>
                </a:solidFill>
                <a:latin typeface="HGSｺﾞｼｯｸM" panose="020B0600000000000000" pitchFamily="50" charset="-128"/>
                <a:ea typeface="HGSｺﾞｼｯｸM" panose="020B0600000000000000" pitchFamily="50" charset="-128"/>
              </a:rPr>
              <a:t>01</a:t>
            </a:r>
          </a:p>
        </p:txBody>
      </p:sp>
      <p:sp>
        <p:nvSpPr>
          <p:cNvPr id="12" name="Freeform 16">
            <a:extLst>
              <a:ext uri="{FF2B5EF4-FFF2-40B4-BE49-F238E27FC236}">
                <a16:creationId xmlns:a16="http://schemas.microsoft.com/office/drawing/2014/main" id="{D87855B5-5015-A3E0-1D06-06D9DA5AC744}"/>
              </a:ext>
            </a:extLst>
          </p:cNvPr>
          <p:cNvSpPr/>
          <p:nvPr/>
        </p:nvSpPr>
        <p:spPr>
          <a:xfrm>
            <a:off x="902487" y="6114154"/>
            <a:ext cx="2264439" cy="2194447"/>
          </a:xfrm>
          <a:custGeom>
            <a:avLst/>
            <a:gdLst/>
            <a:ahLst/>
            <a:cxnLst/>
            <a:rect l="l" t="t" r="r" b="b"/>
            <a:pathLst>
              <a:path w="2264439" h="2194447">
                <a:moveTo>
                  <a:pt x="0" y="0"/>
                </a:moveTo>
                <a:lnTo>
                  <a:pt x="2264439" y="0"/>
                </a:lnTo>
                <a:lnTo>
                  <a:pt x="2264439" y="2194446"/>
                </a:lnTo>
                <a:lnTo>
                  <a:pt x="0" y="21944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b="1">
              <a:latin typeface="HGSｺﾞｼｯｸM" panose="020B0600000000000000" pitchFamily="50" charset="-128"/>
              <a:ea typeface="HGSｺﾞｼｯｸM" panose="020B0600000000000000" pitchFamily="50" charset="-128"/>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algn="ctr">
              <a:lnSpc>
                <a:spcPts val="7920"/>
              </a:lnSpc>
            </a:pPr>
            <a:r>
              <a:rPr lang="ja-JP" altLang="en-US" sz="32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3200" b="1" dirty="0">
              <a:solidFill>
                <a:srgbClr val="2F3132"/>
              </a:solidFill>
              <a:latin typeface="HGSｺﾞｼｯｸM" panose="020B0600000000000000" pitchFamily="50" charset="-128"/>
              <a:ea typeface="HGSｺﾞｼｯｸM" panose="020B0600000000000000" pitchFamily="50" charset="-128"/>
            </a:endParaRPr>
          </a:p>
        </p:txBody>
      </p:sp>
      <p:pic>
        <p:nvPicPr>
          <p:cNvPr id="4" name="図 3">
            <a:extLst>
              <a:ext uri="{FF2B5EF4-FFF2-40B4-BE49-F238E27FC236}">
                <a16:creationId xmlns:a16="http://schemas.microsoft.com/office/drawing/2014/main" id="{13F5F94B-C4BE-096B-AE64-F181E96114FB}"/>
              </a:ext>
            </a:extLst>
          </p:cNvPr>
          <p:cNvPicPr>
            <a:picLocks noChangeAspect="1"/>
          </p:cNvPicPr>
          <p:nvPr/>
        </p:nvPicPr>
        <p:blipFill>
          <a:blip r:embed="rId4"/>
          <a:stretch>
            <a:fillRect/>
          </a:stretch>
        </p:blipFill>
        <p:spPr>
          <a:xfrm>
            <a:off x="12631185" y="6291074"/>
            <a:ext cx="4823388" cy="3394923"/>
          </a:xfrm>
          <a:prstGeom prst="rect">
            <a:avLst/>
          </a:prstGeom>
        </p:spPr>
      </p:pic>
    </p:spTree>
    <p:extLst>
      <p:ext uri="{BB962C8B-B14F-4D97-AF65-F5344CB8AC3E}">
        <p14:creationId xmlns:p14="http://schemas.microsoft.com/office/powerpoint/2010/main" val="35685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2139930" y="3114099"/>
            <a:ext cx="14008143" cy="0"/>
          </a:xfrm>
          <a:prstGeom prst="line">
            <a:avLst/>
          </a:prstGeom>
          <a:ln w="428625" cap="rnd">
            <a:solidFill>
              <a:srgbClr val="99D9D9"/>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6011171" y="4070884"/>
            <a:ext cx="10414259" cy="1661993"/>
          </a:xfrm>
          <a:prstGeom prst="rect">
            <a:avLst/>
          </a:prstGeom>
        </p:spPr>
        <p:txBody>
          <a:bodyPr wrap="square" lIns="0" tIns="0" rIns="0" bIns="0" rtlCol="0" anchor="t">
            <a:spAutoFit/>
          </a:bodyPr>
          <a:lstStyle/>
          <a:p>
            <a:r>
              <a:rPr lang="ja-JP" altLang="en-US" sz="5400" b="1" dirty="0">
                <a:solidFill>
                  <a:srgbClr val="000000"/>
                </a:solidFill>
                <a:latin typeface="HGSｺﾞｼｯｸM" panose="020B0600000000000000" pitchFamily="50" charset="-128"/>
                <a:ea typeface="HGSｺﾞｼｯｸM" panose="020B0600000000000000" pitchFamily="50" charset="-128"/>
              </a:rPr>
              <a:t>治療での最大のパートナー</a:t>
            </a:r>
            <a:endParaRPr lang="en-US" altLang="ja-JP" sz="5400" b="1" dirty="0">
              <a:solidFill>
                <a:srgbClr val="000000"/>
              </a:solidFill>
              <a:latin typeface="HGSｺﾞｼｯｸM" panose="020B0600000000000000" pitchFamily="50" charset="-128"/>
              <a:ea typeface="HGSｺﾞｼｯｸM" panose="020B0600000000000000" pitchFamily="50" charset="-128"/>
            </a:endParaRPr>
          </a:p>
          <a:p>
            <a:pPr algn="r"/>
            <a:r>
              <a:rPr lang="ja-JP" altLang="en-US" sz="5400" b="1" dirty="0">
                <a:solidFill>
                  <a:srgbClr val="000000"/>
                </a:solidFill>
                <a:latin typeface="HGSｺﾞｼｯｸM" panose="020B0600000000000000" pitchFamily="50" charset="-128"/>
                <a:ea typeface="HGSｺﾞｼｯｸM" panose="020B0600000000000000" pitchFamily="50" charset="-128"/>
              </a:rPr>
              <a:t>医師とも近い</a:t>
            </a:r>
            <a:endParaRPr lang="en-US" altLang="ja-JP" sz="54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7"/>
          <p:cNvSpPr txBox="1"/>
          <p:nvPr/>
        </p:nvSpPr>
        <p:spPr>
          <a:xfrm>
            <a:off x="3048878" y="6304795"/>
            <a:ext cx="14008143" cy="3194144"/>
          </a:xfrm>
          <a:prstGeom prst="rect">
            <a:avLst/>
          </a:prstGeom>
        </p:spPr>
        <p:txBody>
          <a:bodyPr wrap="square" lIns="0" tIns="0" rIns="0" bIns="0" rtlCol="0" anchor="t">
            <a:spAutoFit/>
          </a:bodyPr>
          <a:lstStyle/>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医師ともよく会う。「さっきはありがとう」と。</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薬剤部門に直接来てくれる。</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（薬の相談、雑談、ドリンクタイムは次の仕事のヒント）</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逆に医局にも自ら足を運ぶ。</a:t>
            </a:r>
          </a:p>
        </p:txBody>
      </p:sp>
      <p:sp>
        <p:nvSpPr>
          <p:cNvPr id="9" name="TextBox 9"/>
          <p:cNvSpPr txBox="1"/>
          <p:nvPr/>
        </p:nvSpPr>
        <p:spPr>
          <a:xfrm>
            <a:off x="-29308" y="1647161"/>
            <a:ext cx="18235482" cy="923330"/>
          </a:xfrm>
          <a:prstGeom prst="rect">
            <a:avLst/>
          </a:prstGeom>
        </p:spPr>
        <p:txBody>
          <a:bodyPr wrap="square" lIns="0" tIns="0" rIns="0" bIns="0" rtlCol="0" anchor="t">
            <a:spAutoFit/>
          </a:bodyPr>
          <a:lstStyle/>
          <a:p>
            <a:pPr algn="ctr">
              <a:lnSpc>
                <a:spcPts val="7217"/>
              </a:lnSpc>
            </a:pPr>
            <a:r>
              <a:rPr kumimoji="1" lang="ja-JP" altLang="en-US" sz="7200" dirty="0">
                <a:latin typeface="HGSｺﾞｼｯｸM" panose="020B0600000000000000" pitchFamily="50" charset="-128"/>
                <a:ea typeface="HGSｺﾞｼｯｸM" panose="020B0600000000000000" pitchFamily="50" charset="-128"/>
              </a:rPr>
              <a:t>施設規模がコンパクトなら</a:t>
            </a:r>
            <a:endParaRPr lang="en-US" sz="4800" dirty="0">
              <a:solidFill>
                <a:srgbClr val="000000"/>
              </a:solidFill>
              <a:latin typeface="HGSｺﾞｼｯｸM" panose="020B0600000000000000" pitchFamily="50" charset="-128"/>
              <a:ea typeface="HGSｺﾞｼｯｸM" panose="020B0600000000000000" pitchFamily="50" charset="-128"/>
            </a:endParaRPr>
          </a:p>
        </p:txBody>
      </p:sp>
      <p:sp>
        <p:nvSpPr>
          <p:cNvPr id="10" name="TextBox 10"/>
          <p:cNvSpPr txBox="1"/>
          <p:nvPr/>
        </p:nvSpPr>
        <p:spPr>
          <a:xfrm>
            <a:off x="3624055" y="3357111"/>
            <a:ext cx="2086723" cy="2000548"/>
          </a:xfrm>
          <a:prstGeom prst="rect">
            <a:avLst/>
          </a:prstGeom>
        </p:spPr>
        <p:txBody>
          <a:bodyPr wrap="square" lIns="0" tIns="0" rIns="0" bIns="0" rtlCol="0" anchor="t">
            <a:spAutoFit/>
          </a:bodyPr>
          <a:lstStyle/>
          <a:p>
            <a:pPr algn="r">
              <a:lnSpc>
                <a:spcPts val="15620"/>
              </a:lnSpc>
            </a:pPr>
            <a:r>
              <a:rPr lang="en-US" sz="13017" b="1" dirty="0">
                <a:solidFill>
                  <a:srgbClr val="99D9D9"/>
                </a:solidFill>
                <a:latin typeface="HGSｺﾞｼｯｸM" panose="020B0600000000000000" pitchFamily="50" charset="-128"/>
                <a:ea typeface="HGSｺﾞｼｯｸM" panose="020B0600000000000000" pitchFamily="50" charset="-128"/>
              </a:rPr>
              <a:t>0</a:t>
            </a:r>
            <a:r>
              <a:rPr lang="en-US" altLang="ja-JP" sz="13017" b="1" dirty="0">
                <a:solidFill>
                  <a:srgbClr val="99D9D9"/>
                </a:solidFill>
                <a:latin typeface="HGSｺﾞｼｯｸM" panose="020B0600000000000000" pitchFamily="50" charset="-128"/>
                <a:ea typeface="HGSｺﾞｼｯｸM" panose="020B0600000000000000" pitchFamily="50" charset="-128"/>
              </a:rPr>
              <a:t>2</a:t>
            </a:r>
            <a:endParaRPr lang="en-US" sz="13017" b="1" dirty="0">
              <a:solidFill>
                <a:srgbClr val="99D9D9"/>
              </a:solidFill>
              <a:latin typeface="HGSｺﾞｼｯｸM" panose="020B0600000000000000" pitchFamily="50" charset="-128"/>
              <a:ea typeface="HGSｺﾞｼｯｸM" panose="020B0600000000000000" pitchFamily="50" charset="-128"/>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algn="ctr">
              <a:lnSpc>
                <a:spcPts val="7920"/>
              </a:lnSpc>
            </a:pPr>
            <a:r>
              <a:rPr lang="ja-JP" altLang="en-US" sz="32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3200" b="1" dirty="0">
              <a:solidFill>
                <a:srgbClr val="2F3132"/>
              </a:solidFill>
              <a:latin typeface="HGSｺﾞｼｯｸM" panose="020B0600000000000000" pitchFamily="50" charset="-128"/>
              <a:ea typeface="HGSｺﾞｼｯｸM" panose="020B0600000000000000" pitchFamily="50" charset="-128"/>
            </a:endParaRPr>
          </a:p>
        </p:txBody>
      </p:sp>
      <p:pic>
        <p:nvPicPr>
          <p:cNvPr id="15" name="図 14">
            <a:extLst>
              <a:ext uri="{FF2B5EF4-FFF2-40B4-BE49-F238E27FC236}">
                <a16:creationId xmlns:a16="http://schemas.microsoft.com/office/drawing/2014/main" id="{FC48ED25-1951-A8F1-F464-4A353604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6224" y="6477367"/>
            <a:ext cx="2685156" cy="3220403"/>
          </a:xfrm>
          <a:prstGeom prst="rect">
            <a:avLst/>
          </a:prstGeom>
        </p:spPr>
      </p:pic>
      <p:pic>
        <p:nvPicPr>
          <p:cNvPr id="17" name="図 16">
            <a:extLst>
              <a:ext uri="{FF2B5EF4-FFF2-40B4-BE49-F238E27FC236}">
                <a16:creationId xmlns:a16="http://schemas.microsoft.com/office/drawing/2014/main" id="{F601848B-6C4F-8ADC-5AF8-09D87392C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22" y="7100045"/>
            <a:ext cx="2667878" cy="1539794"/>
          </a:xfrm>
          <a:prstGeom prst="rect">
            <a:avLst/>
          </a:prstGeom>
        </p:spPr>
      </p:pic>
    </p:spTree>
    <p:extLst>
      <p:ext uri="{BB962C8B-B14F-4D97-AF65-F5344CB8AC3E}">
        <p14:creationId xmlns:p14="http://schemas.microsoft.com/office/powerpoint/2010/main" val="28384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2139930" y="3114099"/>
            <a:ext cx="14008143" cy="0"/>
          </a:xfrm>
          <a:prstGeom prst="line">
            <a:avLst/>
          </a:prstGeom>
          <a:ln w="428625" cap="rnd">
            <a:solidFill>
              <a:srgbClr val="99D9D9"/>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6025348" y="4357385"/>
            <a:ext cx="10414259" cy="564257"/>
          </a:xfrm>
          <a:prstGeom prst="rect">
            <a:avLst/>
          </a:prstGeom>
        </p:spPr>
        <p:txBody>
          <a:bodyPr wrap="square" lIns="0" tIns="0" rIns="0" bIns="0" rtlCol="0" anchor="t">
            <a:spAutoFit/>
          </a:bodyPr>
          <a:lstStyle/>
          <a:p>
            <a:pPr>
              <a:lnSpc>
                <a:spcPts val="4439"/>
              </a:lnSpc>
            </a:pPr>
            <a:r>
              <a:rPr lang="ja-JP" altLang="en-US" sz="5400" b="1" dirty="0">
                <a:solidFill>
                  <a:srgbClr val="000000"/>
                </a:solidFill>
                <a:latin typeface="HGSｺﾞｼｯｸM" panose="020B0600000000000000" pitchFamily="50" charset="-128"/>
                <a:ea typeface="HGSｺﾞｼｯｸM" panose="020B0600000000000000" pitchFamily="50" charset="-128"/>
              </a:rPr>
              <a:t>皆で行う業務の協力感</a:t>
            </a:r>
            <a:endParaRPr lang="en-US" altLang="ja-JP" sz="54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7"/>
          <p:cNvSpPr txBox="1"/>
          <p:nvPr/>
        </p:nvSpPr>
        <p:spPr>
          <a:xfrm>
            <a:off x="3549186" y="6108095"/>
            <a:ext cx="14008143" cy="2363147"/>
          </a:xfrm>
          <a:prstGeom prst="rect">
            <a:avLst/>
          </a:prstGeom>
        </p:spPr>
        <p:txBody>
          <a:bodyPr wrap="square" lIns="0" tIns="0" rIns="0" bIns="0" rtlCol="0" anchor="t">
            <a:spAutoFit/>
          </a:bodyPr>
          <a:lstStyle/>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中央調剤、病棟業務、</a:t>
            </a:r>
            <a:r>
              <a:rPr lang="en-US" altLang="ja-JP" sz="3600" dirty="0">
                <a:solidFill>
                  <a:srgbClr val="000000"/>
                </a:solidFill>
                <a:latin typeface="HGSｺﾞｼｯｸM" panose="020B0600000000000000" pitchFamily="50" charset="-128"/>
                <a:ea typeface="HGSｺﾞｼｯｸM" panose="020B0600000000000000" pitchFamily="50" charset="-128"/>
              </a:rPr>
              <a:t>DI</a:t>
            </a:r>
            <a:r>
              <a:rPr lang="ja-JP" altLang="en-US" sz="3600" dirty="0">
                <a:solidFill>
                  <a:srgbClr val="000000"/>
                </a:solidFill>
                <a:latin typeface="HGSｺﾞｼｯｸM" panose="020B0600000000000000" pitchFamily="50" charset="-128"/>
                <a:ea typeface="HGSｺﾞｼｯｸM" panose="020B0600000000000000" pitchFamily="50" charset="-128"/>
              </a:rPr>
              <a:t>という基本業務を総力で対応。</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働き方改革もあり、定時退勤をする病院は増加。</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プライベート時間を大切にする病院も。</a:t>
            </a:r>
          </a:p>
        </p:txBody>
      </p:sp>
      <p:sp>
        <p:nvSpPr>
          <p:cNvPr id="9" name="TextBox 9"/>
          <p:cNvSpPr txBox="1"/>
          <p:nvPr/>
        </p:nvSpPr>
        <p:spPr>
          <a:xfrm>
            <a:off x="-29308" y="1647161"/>
            <a:ext cx="18235482" cy="923330"/>
          </a:xfrm>
          <a:prstGeom prst="rect">
            <a:avLst/>
          </a:prstGeom>
        </p:spPr>
        <p:txBody>
          <a:bodyPr wrap="square" lIns="0" tIns="0" rIns="0" bIns="0" rtlCol="0" anchor="t">
            <a:spAutoFit/>
          </a:bodyPr>
          <a:lstStyle/>
          <a:p>
            <a:pPr algn="ctr">
              <a:lnSpc>
                <a:spcPts val="7217"/>
              </a:lnSpc>
            </a:pPr>
            <a:r>
              <a:rPr kumimoji="1" lang="ja-JP" altLang="en-US" sz="7200" dirty="0">
                <a:latin typeface="HGSｺﾞｼｯｸM" panose="020B0600000000000000" pitchFamily="50" charset="-128"/>
                <a:ea typeface="HGSｺﾞｼｯｸM" panose="020B0600000000000000" pitchFamily="50" charset="-128"/>
              </a:rPr>
              <a:t>施設規模がコンパクトなら</a:t>
            </a:r>
            <a:endParaRPr lang="en-US" sz="4800" dirty="0">
              <a:solidFill>
                <a:srgbClr val="000000"/>
              </a:solidFill>
              <a:latin typeface="HGSｺﾞｼｯｸM" panose="020B0600000000000000" pitchFamily="50" charset="-128"/>
              <a:ea typeface="HGSｺﾞｼｯｸM" panose="020B0600000000000000" pitchFamily="50" charset="-128"/>
            </a:endParaRPr>
          </a:p>
        </p:txBody>
      </p:sp>
      <p:sp>
        <p:nvSpPr>
          <p:cNvPr id="10" name="TextBox 10"/>
          <p:cNvSpPr txBox="1"/>
          <p:nvPr/>
        </p:nvSpPr>
        <p:spPr>
          <a:xfrm>
            <a:off x="3624055" y="3357111"/>
            <a:ext cx="2086723" cy="2000548"/>
          </a:xfrm>
          <a:prstGeom prst="rect">
            <a:avLst/>
          </a:prstGeom>
        </p:spPr>
        <p:txBody>
          <a:bodyPr wrap="square" lIns="0" tIns="0" rIns="0" bIns="0" rtlCol="0" anchor="t">
            <a:spAutoFit/>
          </a:bodyPr>
          <a:lstStyle/>
          <a:p>
            <a:pPr algn="r">
              <a:lnSpc>
                <a:spcPts val="15620"/>
              </a:lnSpc>
            </a:pPr>
            <a:r>
              <a:rPr lang="en-US" sz="13017" b="1" dirty="0">
                <a:solidFill>
                  <a:srgbClr val="99D9D9"/>
                </a:solidFill>
                <a:latin typeface="HGSｺﾞｼｯｸM" panose="020B0600000000000000" pitchFamily="50" charset="-128"/>
                <a:ea typeface="HGSｺﾞｼｯｸM" panose="020B0600000000000000" pitchFamily="50" charset="-128"/>
              </a:rPr>
              <a:t>0</a:t>
            </a:r>
            <a:r>
              <a:rPr lang="en-US" altLang="ja-JP" sz="13017" b="1" dirty="0">
                <a:solidFill>
                  <a:srgbClr val="99D9D9"/>
                </a:solidFill>
                <a:latin typeface="HGSｺﾞｼｯｸM" panose="020B0600000000000000" pitchFamily="50" charset="-128"/>
                <a:ea typeface="HGSｺﾞｼｯｸM" panose="020B0600000000000000" pitchFamily="50" charset="-128"/>
              </a:rPr>
              <a:t>3</a:t>
            </a:r>
            <a:endParaRPr lang="en-US" sz="13017" b="1" dirty="0">
              <a:solidFill>
                <a:srgbClr val="99D9D9"/>
              </a:solidFill>
              <a:latin typeface="HGSｺﾞｼｯｸM" panose="020B0600000000000000" pitchFamily="50" charset="-128"/>
              <a:ea typeface="HGSｺﾞｼｯｸM" panose="020B0600000000000000" pitchFamily="50" charset="-128"/>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algn="ctr">
              <a:lnSpc>
                <a:spcPts val="7920"/>
              </a:lnSpc>
            </a:pPr>
            <a:r>
              <a:rPr lang="ja-JP" altLang="en-US" sz="32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3200" b="1" dirty="0">
              <a:solidFill>
                <a:srgbClr val="2F3132"/>
              </a:solidFill>
              <a:latin typeface="HGSｺﾞｼｯｸM" panose="020B0600000000000000" pitchFamily="50" charset="-128"/>
              <a:ea typeface="HGSｺﾞｼｯｸM" panose="020B0600000000000000" pitchFamily="50" charset="-128"/>
            </a:endParaRPr>
          </a:p>
        </p:txBody>
      </p:sp>
      <p:pic>
        <p:nvPicPr>
          <p:cNvPr id="8" name="図 7">
            <a:extLst>
              <a:ext uri="{FF2B5EF4-FFF2-40B4-BE49-F238E27FC236}">
                <a16:creationId xmlns:a16="http://schemas.microsoft.com/office/drawing/2014/main" id="{3E9F2DD5-5A27-F990-E37C-0EE7FFFF2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434266"/>
            <a:ext cx="2480368" cy="1330929"/>
          </a:xfrm>
          <a:prstGeom prst="rect">
            <a:avLst/>
          </a:prstGeom>
        </p:spPr>
      </p:pic>
      <p:pic>
        <p:nvPicPr>
          <p:cNvPr id="12" name="図 11">
            <a:extLst>
              <a:ext uri="{FF2B5EF4-FFF2-40B4-BE49-F238E27FC236}">
                <a16:creationId xmlns:a16="http://schemas.microsoft.com/office/drawing/2014/main" id="{1EEDB2F5-1ACF-1CF7-27A3-F54D39612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868" y="7188267"/>
            <a:ext cx="4436879" cy="2903143"/>
          </a:xfrm>
          <a:prstGeom prst="rect">
            <a:avLst/>
          </a:prstGeom>
        </p:spPr>
      </p:pic>
    </p:spTree>
    <p:extLst>
      <p:ext uri="{BB962C8B-B14F-4D97-AF65-F5344CB8AC3E}">
        <p14:creationId xmlns:p14="http://schemas.microsoft.com/office/powerpoint/2010/main" val="4196608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2139930" y="3114099"/>
            <a:ext cx="14008143" cy="0"/>
          </a:xfrm>
          <a:prstGeom prst="line">
            <a:avLst/>
          </a:prstGeom>
          <a:ln w="428625" cap="rnd">
            <a:solidFill>
              <a:srgbClr val="99D9D9"/>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6034208" y="4409479"/>
            <a:ext cx="10414259" cy="564257"/>
          </a:xfrm>
          <a:prstGeom prst="rect">
            <a:avLst/>
          </a:prstGeom>
        </p:spPr>
        <p:txBody>
          <a:bodyPr wrap="square" lIns="0" tIns="0" rIns="0" bIns="0" rtlCol="0" anchor="t">
            <a:spAutoFit/>
          </a:bodyPr>
          <a:lstStyle/>
          <a:p>
            <a:pPr>
              <a:lnSpc>
                <a:spcPts val="4439"/>
              </a:lnSpc>
            </a:pPr>
            <a:r>
              <a:rPr lang="ja-JP" altLang="en-US" sz="5400" b="1" dirty="0">
                <a:solidFill>
                  <a:srgbClr val="000000"/>
                </a:solidFill>
                <a:latin typeface="HGSｺﾞｼｯｸM" panose="020B0600000000000000" pitchFamily="50" charset="-128"/>
                <a:ea typeface="HGSｺﾞｼｯｸM" panose="020B0600000000000000" pitchFamily="50" charset="-128"/>
              </a:rPr>
              <a:t>委員会活動も兼務やマルチに</a:t>
            </a:r>
          </a:p>
        </p:txBody>
      </p:sp>
      <p:sp>
        <p:nvSpPr>
          <p:cNvPr id="7" name="TextBox 7"/>
          <p:cNvSpPr txBox="1"/>
          <p:nvPr/>
        </p:nvSpPr>
        <p:spPr>
          <a:xfrm>
            <a:off x="3200400" y="6460763"/>
            <a:ext cx="14008143" cy="2363147"/>
          </a:xfrm>
          <a:prstGeom prst="rect">
            <a:avLst/>
          </a:prstGeom>
        </p:spPr>
        <p:txBody>
          <a:bodyPr wrap="square" lIns="0" tIns="0" rIns="0" bIns="0" rtlCol="0" anchor="t">
            <a:spAutoFit/>
          </a:bodyPr>
          <a:lstStyle/>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医療安全、</a:t>
            </a:r>
            <a:r>
              <a:rPr lang="en-US" altLang="ja-JP" sz="3600" dirty="0">
                <a:solidFill>
                  <a:srgbClr val="000000"/>
                </a:solidFill>
                <a:latin typeface="HGSｺﾞｼｯｸM" panose="020B0600000000000000" pitchFamily="50" charset="-128"/>
                <a:ea typeface="HGSｺﾞｼｯｸM" panose="020B0600000000000000" pitchFamily="50" charset="-128"/>
              </a:rPr>
              <a:t>ICT</a:t>
            </a:r>
            <a:r>
              <a:rPr lang="ja-JP" altLang="en-US" sz="3600" dirty="0">
                <a:solidFill>
                  <a:srgbClr val="000000"/>
                </a:solidFill>
                <a:latin typeface="HGSｺﾞｼｯｸM" panose="020B0600000000000000" pitchFamily="50" charset="-128"/>
                <a:ea typeface="HGSｺﾞｼｯｸM" panose="020B0600000000000000" pitchFamily="50" charset="-128"/>
              </a:rPr>
              <a:t>、</a:t>
            </a:r>
            <a:r>
              <a:rPr lang="en-US" altLang="ja-JP" sz="3600" dirty="0">
                <a:solidFill>
                  <a:srgbClr val="000000"/>
                </a:solidFill>
                <a:latin typeface="HGSｺﾞｼｯｸM" panose="020B0600000000000000" pitchFamily="50" charset="-128"/>
                <a:ea typeface="HGSｺﾞｼｯｸM" panose="020B0600000000000000" pitchFamily="50" charset="-128"/>
              </a:rPr>
              <a:t>NST</a:t>
            </a:r>
            <a:r>
              <a:rPr lang="ja-JP" altLang="en-US" sz="3600" dirty="0">
                <a:solidFill>
                  <a:srgbClr val="000000"/>
                </a:solidFill>
                <a:latin typeface="HGSｺﾞｼｯｸM" panose="020B0600000000000000" pitchFamily="50" charset="-128"/>
                <a:ea typeface="HGSｺﾞｼｯｸM" panose="020B0600000000000000" pitchFamily="50" charset="-128"/>
              </a:rPr>
              <a:t>、褥瘡等、医療的な委員会活動も。</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先輩のサポートのもと、兼務やマルチに行われる。</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学習や発想も集学的となる。</a:t>
            </a:r>
          </a:p>
        </p:txBody>
      </p:sp>
      <p:sp>
        <p:nvSpPr>
          <p:cNvPr id="9" name="TextBox 9"/>
          <p:cNvSpPr txBox="1"/>
          <p:nvPr/>
        </p:nvSpPr>
        <p:spPr>
          <a:xfrm>
            <a:off x="-29308" y="1647161"/>
            <a:ext cx="18235482" cy="923330"/>
          </a:xfrm>
          <a:prstGeom prst="rect">
            <a:avLst/>
          </a:prstGeom>
        </p:spPr>
        <p:txBody>
          <a:bodyPr wrap="square" lIns="0" tIns="0" rIns="0" bIns="0" rtlCol="0" anchor="t">
            <a:spAutoFit/>
          </a:bodyPr>
          <a:lstStyle/>
          <a:p>
            <a:pPr algn="ctr">
              <a:lnSpc>
                <a:spcPts val="7217"/>
              </a:lnSpc>
            </a:pPr>
            <a:r>
              <a:rPr kumimoji="1" lang="ja-JP" altLang="en-US" sz="7200" dirty="0">
                <a:latin typeface="HGSｺﾞｼｯｸM" panose="020B0600000000000000" pitchFamily="50" charset="-128"/>
                <a:ea typeface="HGSｺﾞｼｯｸM" panose="020B0600000000000000" pitchFamily="50" charset="-128"/>
              </a:rPr>
              <a:t>施設規模がコンパクトなら</a:t>
            </a:r>
            <a:endParaRPr lang="en-US" sz="4800" dirty="0">
              <a:solidFill>
                <a:srgbClr val="000000"/>
              </a:solidFill>
              <a:latin typeface="HGSｺﾞｼｯｸM" panose="020B0600000000000000" pitchFamily="50" charset="-128"/>
              <a:ea typeface="HGSｺﾞｼｯｸM" panose="020B0600000000000000" pitchFamily="50" charset="-128"/>
            </a:endParaRPr>
          </a:p>
        </p:txBody>
      </p:sp>
      <p:sp>
        <p:nvSpPr>
          <p:cNvPr id="10" name="TextBox 10"/>
          <p:cNvSpPr txBox="1"/>
          <p:nvPr/>
        </p:nvSpPr>
        <p:spPr>
          <a:xfrm>
            <a:off x="3624055" y="3357111"/>
            <a:ext cx="2086723" cy="2000548"/>
          </a:xfrm>
          <a:prstGeom prst="rect">
            <a:avLst/>
          </a:prstGeom>
        </p:spPr>
        <p:txBody>
          <a:bodyPr wrap="square" lIns="0" tIns="0" rIns="0" bIns="0" rtlCol="0" anchor="t">
            <a:spAutoFit/>
          </a:bodyPr>
          <a:lstStyle/>
          <a:p>
            <a:pPr algn="r">
              <a:lnSpc>
                <a:spcPts val="15620"/>
              </a:lnSpc>
            </a:pPr>
            <a:r>
              <a:rPr lang="en-US" sz="13017" b="1" dirty="0">
                <a:solidFill>
                  <a:srgbClr val="99D9D9"/>
                </a:solidFill>
                <a:latin typeface="HGSｺﾞｼｯｸM" panose="020B0600000000000000" pitchFamily="50" charset="-128"/>
                <a:ea typeface="HGSｺﾞｼｯｸM" panose="020B0600000000000000" pitchFamily="50" charset="-128"/>
              </a:rPr>
              <a:t>0</a:t>
            </a:r>
            <a:r>
              <a:rPr lang="en-US" altLang="ja-JP" sz="13017" b="1" dirty="0">
                <a:solidFill>
                  <a:srgbClr val="99D9D9"/>
                </a:solidFill>
                <a:latin typeface="HGSｺﾞｼｯｸM" panose="020B0600000000000000" pitchFamily="50" charset="-128"/>
                <a:ea typeface="HGSｺﾞｼｯｸM" panose="020B0600000000000000" pitchFamily="50" charset="-128"/>
              </a:rPr>
              <a:t>4</a:t>
            </a:r>
            <a:endParaRPr lang="en-US" sz="13017" b="1" dirty="0">
              <a:solidFill>
                <a:srgbClr val="99D9D9"/>
              </a:solidFill>
              <a:latin typeface="HGSｺﾞｼｯｸM" panose="020B0600000000000000" pitchFamily="50" charset="-128"/>
              <a:ea typeface="HGSｺﾞｼｯｸM" panose="020B0600000000000000" pitchFamily="50" charset="-128"/>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algn="ctr">
              <a:lnSpc>
                <a:spcPts val="7920"/>
              </a:lnSpc>
            </a:pPr>
            <a:r>
              <a:rPr lang="ja-JP" altLang="en-US" sz="32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3200" b="1" dirty="0">
              <a:solidFill>
                <a:srgbClr val="2F3132"/>
              </a:solidFill>
              <a:latin typeface="HGSｺﾞｼｯｸM" panose="020B0600000000000000" pitchFamily="50" charset="-128"/>
              <a:ea typeface="HGSｺﾞｼｯｸM" panose="020B0600000000000000" pitchFamily="50" charset="-128"/>
            </a:endParaRPr>
          </a:p>
        </p:txBody>
      </p:sp>
      <p:pic>
        <p:nvPicPr>
          <p:cNvPr id="13" name="図 12">
            <a:extLst>
              <a:ext uri="{FF2B5EF4-FFF2-40B4-BE49-F238E27FC236}">
                <a16:creationId xmlns:a16="http://schemas.microsoft.com/office/drawing/2014/main" id="{F630FA14-9009-BDBF-5C30-06CE1736D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53" y="6578796"/>
            <a:ext cx="2234812" cy="1983669"/>
          </a:xfrm>
          <a:prstGeom prst="rect">
            <a:avLst/>
          </a:prstGeom>
        </p:spPr>
      </p:pic>
      <p:pic>
        <p:nvPicPr>
          <p:cNvPr id="15" name="図 14">
            <a:extLst>
              <a:ext uri="{FF2B5EF4-FFF2-40B4-BE49-F238E27FC236}">
                <a16:creationId xmlns:a16="http://schemas.microsoft.com/office/drawing/2014/main" id="{E5C7F716-5377-A924-3EC9-6C5AA1B13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9711" y="6460763"/>
            <a:ext cx="3647736" cy="3455750"/>
          </a:xfrm>
          <a:prstGeom prst="rect">
            <a:avLst/>
          </a:prstGeom>
        </p:spPr>
      </p:pic>
    </p:spTree>
    <p:extLst>
      <p:ext uri="{BB962C8B-B14F-4D97-AF65-F5344CB8AC3E}">
        <p14:creationId xmlns:p14="http://schemas.microsoft.com/office/powerpoint/2010/main" val="135485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2139930" y="3114099"/>
            <a:ext cx="14008143" cy="0"/>
          </a:xfrm>
          <a:prstGeom prst="line">
            <a:avLst/>
          </a:prstGeom>
          <a:ln w="428625" cap="rnd">
            <a:solidFill>
              <a:srgbClr val="99D9D9"/>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6034208" y="4409479"/>
            <a:ext cx="10414259" cy="564257"/>
          </a:xfrm>
          <a:prstGeom prst="rect">
            <a:avLst/>
          </a:prstGeom>
        </p:spPr>
        <p:txBody>
          <a:bodyPr wrap="square" lIns="0" tIns="0" rIns="0" bIns="0" rtlCol="0" anchor="t">
            <a:spAutoFit/>
          </a:bodyPr>
          <a:lstStyle/>
          <a:p>
            <a:pPr>
              <a:lnSpc>
                <a:spcPts val="4439"/>
              </a:lnSpc>
            </a:pPr>
            <a:r>
              <a:rPr lang="ja-JP" altLang="en-US" sz="5400" b="1" dirty="0">
                <a:solidFill>
                  <a:srgbClr val="000000"/>
                </a:solidFill>
                <a:latin typeface="HGSｺﾞｼｯｸM" panose="020B0600000000000000" pitchFamily="50" charset="-128"/>
                <a:ea typeface="HGSｺﾞｼｯｸM" panose="020B0600000000000000" pitchFamily="50" charset="-128"/>
              </a:rPr>
              <a:t>入院、外来、地域医療</a:t>
            </a:r>
            <a:endParaRPr lang="en-US" altLang="ja-JP" sz="54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7"/>
          <p:cNvSpPr txBox="1"/>
          <p:nvPr/>
        </p:nvSpPr>
        <p:spPr>
          <a:xfrm>
            <a:off x="2971800" y="6010936"/>
            <a:ext cx="14008143" cy="3194144"/>
          </a:xfrm>
          <a:prstGeom prst="rect">
            <a:avLst/>
          </a:prstGeom>
        </p:spPr>
        <p:txBody>
          <a:bodyPr wrap="square" lIns="0" tIns="0" rIns="0" bIns="0" rtlCol="0" anchor="t">
            <a:spAutoFit/>
          </a:bodyPr>
          <a:lstStyle/>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医療は地域に広がり、自施設のみでは遂行不可能。</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保険薬局、専門病院、介護・高齢者施設、在宅と様々。</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薬物治療の切れ目ない情報提供・連携が重要。</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逆に外来での薬歴情報の提供をうけることも重要</a:t>
            </a:r>
          </a:p>
        </p:txBody>
      </p:sp>
      <p:sp>
        <p:nvSpPr>
          <p:cNvPr id="9" name="TextBox 9"/>
          <p:cNvSpPr txBox="1"/>
          <p:nvPr/>
        </p:nvSpPr>
        <p:spPr>
          <a:xfrm>
            <a:off x="-29308" y="1647161"/>
            <a:ext cx="18235482" cy="923330"/>
          </a:xfrm>
          <a:prstGeom prst="rect">
            <a:avLst/>
          </a:prstGeom>
        </p:spPr>
        <p:txBody>
          <a:bodyPr wrap="square" lIns="0" tIns="0" rIns="0" bIns="0" rtlCol="0" anchor="t">
            <a:spAutoFit/>
          </a:bodyPr>
          <a:lstStyle/>
          <a:p>
            <a:pPr algn="ctr">
              <a:lnSpc>
                <a:spcPts val="7217"/>
              </a:lnSpc>
            </a:pPr>
            <a:r>
              <a:rPr kumimoji="1" lang="ja-JP" altLang="en-US" sz="7200" dirty="0">
                <a:latin typeface="HGSｺﾞｼｯｸM" panose="020B0600000000000000" pitchFamily="50" charset="-128"/>
                <a:ea typeface="HGSｺﾞｼｯｸM" panose="020B0600000000000000" pitchFamily="50" charset="-128"/>
              </a:rPr>
              <a:t>施設規模がコンパクトなら</a:t>
            </a:r>
            <a:endParaRPr lang="en-US" sz="4800" dirty="0">
              <a:solidFill>
                <a:srgbClr val="000000"/>
              </a:solidFill>
              <a:latin typeface="HGSｺﾞｼｯｸM" panose="020B0600000000000000" pitchFamily="50" charset="-128"/>
              <a:ea typeface="HGSｺﾞｼｯｸM" panose="020B0600000000000000" pitchFamily="50" charset="-128"/>
            </a:endParaRPr>
          </a:p>
        </p:txBody>
      </p:sp>
      <p:sp>
        <p:nvSpPr>
          <p:cNvPr id="10" name="TextBox 10"/>
          <p:cNvSpPr txBox="1"/>
          <p:nvPr/>
        </p:nvSpPr>
        <p:spPr>
          <a:xfrm>
            <a:off x="3624055" y="3357111"/>
            <a:ext cx="2086723" cy="2000548"/>
          </a:xfrm>
          <a:prstGeom prst="rect">
            <a:avLst/>
          </a:prstGeom>
        </p:spPr>
        <p:txBody>
          <a:bodyPr wrap="square" lIns="0" tIns="0" rIns="0" bIns="0" rtlCol="0" anchor="t">
            <a:spAutoFit/>
          </a:bodyPr>
          <a:lstStyle/>
          <a:p>
            <a:pPr algn="r">
              <a:lnSpc>
                <a:spcPts val="15620"/>
              </a:lnSpc>
            </a:pPr>
            <a:r>
              <a:rPr lang="en-US" sz="13017" b="1" dirty="0">
                <a:solidFill>
                  <a:srgbClr val="99D9D9"/>
                </a:solidFill>
                <a:latin typeface="HGSｺﾞｼｯｸM" panose="020B0600000000000000" pitchFamily="50" charset="-128"/>
                <a:ea typeface="HGSｺﾞｼｯｸM" panose="020B0600000000000000" pitchFamily="50" charset="-128"/>
              </a:rPr>
              <a:t>0</a:t>
            </a:r>
            <a:r>
              <a:rPr lang="en-US" altLang="ja-JP" sz="13017" b="1" dirty="0">
                <a:solidFill>
                  <a:srgbClr val="99D9D9"/>
                </a:solidFill>
                <a:latin typeface="HGSｺﾞｼｯｸM" panose="020B0600000000000000" pitchFamily="50" charset="-128"/>
                <a:ea typeface="HGSｺﾞｼｯｸM" panose="020B0600000000000000" pitchFamily="50" charset="-128"/>
              </a:rPr>
              <a:t>5</a:t>
            </a:r>
            <a:endParaRPr lang="en-US" sz="13017" b="1" dirty="0">
              <a:solidFill>
                <a:srgbClr val="99D9D9"/>
              </a:solidFill>
              <a:latin typeface="HGSｺﾞｼｯｸM" panose="020B0600000000000000" pitchFamily="50" charset="-128"/>
              <a:ea typeface="HGSｺﾞｼｯｸM" panose="020B0600000000000000" pitchFamily="50" charset="-128"/>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algn="ctr">
              <a:lnSpc>
                <a:spcPts val="7920"/>
              </a:lnSpc>
            </a:pPr>
            <a:r>
              <a:rPr lang="ja-JP" altLang="en-US" sz="32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3200" b="1" dirty="0">
              <a:solidFill>
                <a:srgbClr val="2F3132"/>
              </a:solidFill>
              <a:latin typeface="HGSｺﾞｼｯｸM" panose="020B0600000000000000" pitchFamily="50" charset="-128"/>
              <a:ea typeface="HGSｺﾞｼｯｸM" panose="020B0600000000000000" pitchFamily="50" charset="-128"/>
            </a:endParaRPr>
          </a:p>
        </p:txBody>
      </p:sp>
      <p:pic>
        <p:nvPicPr>
          <p:cNvPr id="8" name="図 7">
            <a:extLst>
              <a:ext uri="{FF2B5EF4-FFF2-40B4-BE49-F238E27FC236}">
                <a16:creationId xmlns:a16="http://schemas.microsoft.com/office/drawing/2014/main" id="{8043375F-441B-6F7A-C43E-A76DE1BF6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04" y="6053468"/>
            <a:ext cx="1778884" cy="2279834"/>
          </a:xfrm>
          <a:prstGeom prst="rect">
            <a:avLst/>
          </a:prstGeom>
        </p:spPr>
      </p:pic>
      <p:pic>
        <p:nvPicPr>
          <p:cNvPr id="12" name="図 11">
            <a:extLst>
              <a:ext uri="{FF2B5EF4-FFF2-40B4-BE49-F238E27FC236}">
                <a16:creationId xmlns:a16="http://schemas.microsoft.com/office/drawing/2014/main" id="{4DCF43DE-94FC-07C5-F7A2-730269A89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7908" y="6269115"/>
            <a:ext cx="4035983" cy="3533708"/>
          </a:xfrm>
          <a:prstGeom prst="rect">
            <a:avLst/>
          </a:prstGeom>
        </p:spPr>
      </p:pic>
    </p:spTree>
    <p:extLst>
      <p:ext uri="{BB962C8B-B14F-4D97-AF65-F5344CB8AC3E}">
        <p14:creationId xmlns:p14="http://schemas.microsoft.com/office/powerpoint/2010/main" val="103279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2139930" y="3114099"/>
            <a:ext cx="14008143" cy="0"/>
          </a:xfrm>
          <a:prstGeom prst="line">
            <a:avLst/>
          </a:prstGeom>
          <a:ln w="428625" cap="rnd">
            <a:solidFill>
              <a:srgbClr val="99D9D9"/>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6034208" y="4409479"/>
            <a:ext cx="10414259" cy="564257"/>
          </a:xfrm>
          <a:prstGeom prst="rect">
            <a:avLst/>
          </a:prstGeom>
        </p:spPr>
        <p:txBody>
          <a:bodyPr wrap="square" lIns="0" tIns="0" rIns="0" bIns="0" rtlCol="0" anchor="t">
            <a:spAutoFit/>
          </a:bodyPr>
          <a:lstStyle/>
          <a:p>
            <a:pPr>
              <a:lnSpc>
                <a:spcPts val="4439"/>
              </a:lnSpc>
            </a:pPr>
            <a:r>
              <a:rPr lang="ja-JP" altLang="en-US" sz="5400" b="1" dirty="0">
                <a:solidFill>
                  <a:srgbClr val="000000"/>
                </a:solidFill>
                <a:latin typeface="HGSｺﾞｼｯｸM" panose="020B0600000000000000" pitchFamily="50" charset="-128"/>
                <a:ea typeface="HGSｺﾞｼｯｸM" panose="020B0600000000000000" pitchFamily="50" charset="-128"/>
              </a:rPr>
              <a:t>保険薬局は重要な連携パートナー</a:t>
            </a:r>
          </a:p>
        </p:txBody>
      </p:sp>
      <p:sp>
        <p:nvSpPr>
          <p:cNvPr id="7" name="TextBox 7"/>
          <p:cNvSpPr txBox="1"/>
          <p:nvPr/>
        </p:nvSpPr>
        <p:spPr>
          <a:xfrm>
            <a:off x="3048000" y="6091516"/>
            <a:ext cx="14008143" cy="3194144"/>
          </a:xfrm>
          <a:prstGeom prst="rect">
            <a:avLst/>
          </a:prstGeom>
        </p:spPr>
        <p:txBody>
          <a:bodyPr wrap="square" lIns="0" tIns="0" rIns="0" bIns="0" rtlCol="0" anchor="t">
            <a:spAutoFit/>
          </a:bodyPr>
          <a:lstStyle/>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地域外来医療を支える連携パートナーの保険薬局。</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連携に積極的な中小病院が多くあります。</a:t>
            </a: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がん、生活習慣病、広域な感染対策、入院後の治療薬の追加、</a:t>
            </a:r>
            <a:endParaRPr lang="en-US" altLang="ja-JP" sz="3600" dirty="0">
              <a:solidFill>
                <a:srgbClr val="000000"/>
              </a:solidFill>
              <a:latin typeface="HGSｺﾞｼｯｸM" panose="020B0600000000000000" pitchFamily="50" charset="-128"/>
              <a:ea typeface="HGSｺﾞｼｯｸM" panose="020B0600000000000000" pitchFamily="50" charset="-128"/>
            </a:endParaRPr>
          </a:p>
          <a:p>
            <a:pPr>
              <a:lnSpc>
                <a:spcPct val="150000"/>
              </a:lnSpc>
            </a:pPr>
            <a:r>
              <a:rPr lang="ja-JP" altLang="en-US" sz="3600" dirty="0">
                <a:solidFill>
                  <a:srgbClr val="000000"/>
                </a:solidFill>
                <a:latin typeface="HGSｺﾞｼｯｸM" panose="020B0600000000000000" pitchFamily="50" charset="-128"/>
                <a:ea typeface="HGSｺﾞｼｯｸM" panose="020B0600000000000000" pitchFamily="50" charset="-128"/>
              </a:rPr>
              <a:t>減薬等、密な情報交換が患者利益に。</a:t>
            </a:r>
          </a:p>
        </p:txBody>
      </p:sp>
      <p:sp>
        <p:nvSpPr>
          <p:cNvPr id="9" name="TextBox 9"/>
          <p:cNvSpPr txBox="1"/>
          <p:nvPr/>
        </p:nvSpPr>
        <p:spPr>
          <a:xfrm>
            <a:off x="-29308" y="1647161"/>
            <a:ext cx="18235482" cy="923330"/>
          </a:xfrm>
          <a:prstGeom prst="rect">
            <a:avLst/>
          </a:prstGeom>
        </p:spPr>
        <p:txBody>
          <a:bodyPr wrap="square" lIns="0" tIns="0" rIns="0" bIns="0" rtlCol="0" anchor="t">
            <a:spAutoFit/>
          </a:bodyPr>
          <a:lstStyle/>
          <a:p>
            <a:pPr algn="ctr">
              <a:lnSpc>
                <a:spcPts val="7217"/>
              </a:lnSpc>
            </a:pPr>
            <a:r>
              <a:rPr kumimoji="1" lang="ja-JP" altLang="en-US" sz="7200" dirty="0">
                <a:latin typeface="HGSｺﾞｼｯｸM" panose="020B0600000000000000" pitchFamily="50" charset="-128"/>
                <a:ea typeface="HGSｺﾞｼｯｸM" panose="020B0600000000000000" pitchFamily="50" charset="-128"/>
              </a:rPr>
              <a:t>施設規模がコンパクトなら</a:t>
            </a:r>
            <a:endParaRPr lang="en-US" sz="4800" dirty="0">
              <a:solidFill>
                <a:srgbClr val="000000"/>
              </a:solidFill>
              <a:latin typeface="HGSｺﾞｼｯｸM" panose="020B0600000000000000" pitchFamily="50" charset="-128"/>
              <a:ea typeface="HGSｺﾞｼｯｸM" panose="020B0600000000000000" pitchFamily="50" charset="-128"/>
            </a:endParaRPr>
          </a:p>
        </p:txBody>
      </p:sp>
      <p:sp>
        <p:nvSpPr>
          <p:cNvPr id="10" name="TextBox 10"/>
          <p:cNvSpPr txBox="1"/>
          <p:nvPr/>
        </p:nvSpPr>
        <p:spPr>
          <a:xfrm>
            <a:off x="3624055" y="3357111"/>
            <a:ext cx="2086723" cy="2000548"/>
          </a:xfrm>
          <a:prstGeom prst="rect">
            <a:avLst/>
          </a:prstGeom>
        </p:spPr>
        <p:txBody>
          <a:bodyPr wrap="square" lIns="0" tIns="0" rIns="0" bIns="0" rtlCol="0" anchor="t">
            <a:spAutoFit/>
          </a:bodyPr>
          <a:lstStyle/>
          <a:p>
            <a:pPr algn="r">
              <a:lnSpc>
                <a:spcPts val="15620"/>
              </a:lnSpc>
            </a:pPr>
            <a:r>
              <a:rPr lang="en-US" sz="13017" b="1" dirty="0">
                <a:solidFill>
                  <a:srgbClr val="99D9D9"/>
                </a:solidFill>
                <a:latin typeface="HGSｺﾞｼｯｸM" panose="020B0600000000000000" pitchFamily="50" charset="-128"/>
                <a:ea typeface="HGSｺﾞｼｯｸM" panose="020B0600000000000000" pitchFamily="50" charset="-128"/>
              </a:rPr>
              <a:t>0</a:t>
            </a:r>
            <a:r>
              <a:rPr lang="en-US" altLang="ja-JP" sz="13017" b="1" dirty="0">
                <a:solidFill>
                  <a:srgbClr val="99D9D9"/>
                </a:solidFill>
                <a:latin typeface="HGSｺﾞｼｯｸM" panose="020B0600000000000000" pitchFamily="50" charset="-128"/>
                <a:ea typeface="HGSｺﾞｼｯｸM" panose="020B0600000000000000" pitchFamily="50" charset="-128"/>
              </a:rPr>
              <a:t>6</a:t>
            </a:r>
            <a:endParaRPr lang="en-US" sz="13017" b="1" dirty="0">
              <a:solidFill>
                <a:srgbClr val="99D9D9"/>
              </a:solidFill>
              <a:latin typeface="HGSｺﾞｼｯｸM" panose="020B0600000000000000" pitchFamily="50" charset="-128"/>
              <a:ea typeface="HGSｺﾞｼｯｸM" panose="020B0600000000000000" pitchFamily="50" charset="-128"/>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algn="ctr">
              <a:lnSpc>
                <a:spcPts val="7920"/>
              </a:lnSpc>
            </a:pPr>
            <a:r>
              <a:rPr lang="ja-JP" altLang="en-US" sz="3200" b="1" dirty="0">
                <a:solidFill>
                  <a:srgbClr val="2F3132"/>
                </a:solidFill>
                <a:latin typeface="HGSｺﾞｼｯｸM" panose="020B0600000000000000" pitchFamily="50" charset="-128"/>
                <a:ea typeface="HGSｺﾞｼｯｸM" panose="020B0600000000000000" pitchFamily="50" charset="-128"/>
              </a:rPr>
              <a:t>コンパクトの利点</a:t>
            </a:r>
            <a:endParaRPr lang="en-US" sz="3200" b="1" dirty="0">
              <a:solidFill>
                <a:srgbClr val="2F3132"/>
              </a:solidFill>
              <a:latin typeface="HGSｺﾞｼｯｸM" panose="020B0600000000000000" pitchFamily="50" charset="-128"/>
              <a:ea typeface="HGSｺﾞｼｯｸM" panose="020B0600000000000000" pitchFamily="50" charset="-128"/>
            </a:endParaRPr>
          </a:p>
        </p:txBody>
      </p:sp>
      <p:pic>
        <p:nvPicPr>
          <p:cNvPr id="6" name="図 5">
            <a:extLst>
              <a:ext uri="{FF2B5EF4-FFF2-40B4-BE49-F238E27FC236}">
                <a16:creationId xmlns:a16="http://schemas.microsoft.com/office/drawing/2014/main" id="{4B715E85-2565-AC0A-82C7-0A258C95CC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436" y="6621283"/>
            <a:ext cx="2090223" cy="2134610"/>
          </a:xfrm>
          <a:prstGeom prst="rect">
            <a:avLst/>
          </a:prstGeom>
        </p:spPr>
      </p:pic>
      <p:pic>
        <p:nvPicPr>
          <p:cNvPr id="14" name="図 13">
            <a:extLst>
              <a:ext uri="{FF2B5EF4-FFF2-40B4-BE49-F238E27FC236}">
                <a16:creationId xmlns:a16="http://schemas.microsoft.com/office/drawing/2014/main" id="{D7E004E1-E9FC-40CE-22C0-B0496AC53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11553" y="6812724"/>
            <a:ext cx="2472572" cy="2673594"/>
          </a:xfrm>
          <a:prstGeom prst="rect">
            <a:avLst/>
          </a:prstGeom>
        </p:spPr>
      </p:pic>
    </p:spTree>
    <p:extLst>
      <p:ext uri="{BB962C8B-B14F-4D97-AF65-F5344CB8AC3E}">
        <p14:creationId xmlns:p14="http://schemas.microsoft.com/office/powerpoint/2010/main" val="324807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AutoShape 2"/>
          <p:cNvSpPr/>
          <p:nvPr/>
        </p:nvSpPr>
        <p:spPr>
          <a:xfrm flipV="1">
            <a:off x="-1" y="9287988"/>
            <a:ext cx="18288001" cy="0"/>
          </a:xfrm>
          <a:prstGeom prst="line">
            <a:avLst/>
          </a:prstGeom>
          <a:ln w="66675" cap="flat">
            <a:solidFill>
              <a:srgbClr val="2F3132"/>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3" name="Freeform 3"/>
          <p:cNvSpPr/>
          <p:nvPr/>
        </p:nvSpPr>
        <p:spPr>
          <a:xfrm>
            <a:off x="10316973" y="2276475"/>
            <a:ext cx="6030439" cy="4002019"/>
          </a:xfrm>
          <a:custGeom>
            <a:avLst/>
            <a:gdLst/>
            <a:ahLst/>
            <a:cxnLst/>
            <a:rect l="l" t="t" r="r" b="b"/>
            <a:pathLst>
              <a:path w="6030438" h="4002018">
                <a:moveTo>
                  <a:pt x="0" y="0"/>
                </a:moveTo>
                <a:lnTo>
                  <a:pt x="6030438" y="0"/>
                </a:lnTo>
                <a:lnTo>
                  <a:pt x="6030438" y="4002018"/>
                </a:lnTo>
                <a:lnTo>
                  <a:pt x="0" y="40020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4" name="TextBox 4"/>
          <p:cNvSpPr txBox="1"/>
          <p:nvPr/>
        </p:nvSpPr>
        <p:spPr>
          <a:xfrm>
            <a:off x="2171023" y="6789712"/>
            <a:ext cx="11844335" cy="1013098"/>
          </a:xfrm>
          <a:prstGeom prst="rect">
            <a:avLst/>
          </a:prstGeom>
        </p:spPr>
        <p:txBody>
          <a:bodyPr lIns="0" tIns="0" rIns="0" bIns="0" rtlCol="0" anchor="t">
            <a:spAutoFit/>
          </a:bodyPr>
          <a:lstStyle/>
          <a:p>
            <a:pP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コンパクト　その本質</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p:sp>
        <p:nvSpPr>
          <p:cNvPr id="5" name="TextBox 5"/>
          <p:cNvSpPr txBox="1"/>
          <p:nvPr/>
        </p:nvSpPr>
        <p:spPr>
          <a:xfrm>
            <a:off x="1696245" y="2406304"/>
            <a:ext cx="3825196" cy="2898229"/>
          </a:xfrm>
          <a:prstGeom prst="rect">
            <a:avLst/>
          </a:prstGeom>
        </p:spPr>
        <p:txBody>
          <a:bodyPr lIns="0" tIns="0" rIns="0" bIns="0" rtlCol="0" anchor="t">
            <a:spAutoFit/>
          </a:bodyPr>
          <a:lstStyle/>
          <a:p>
            <a:pPr algn="ctr">
              <a:lnSpc>
                <a:spcPts val="22625"/>
              </a:lnSpc>
            </a:pPr>
            <a:r>
              <a:rPr lang="en-US" sz="18854" dirty="0">
                <a:solidFill>
                  <a:srgbClr val="2F3132"/>
                </a:solidFill>
                <a:latin typeface="モトヤゴシック w"/>
              </a:rPr>
              <a:t>03</a:t>
            </a:r>
          </a:p>
        </p:txBody>
      </p:sp>
      <p:sp>
        <p:nvSpPr>
          <p:cNvPr id="6" name="TextBox 6"/>
          <p:cNvSpPr txBox="1"/>
          <p:nvPr/>
        </p:nvSpPr>
        <p:spPr>
          <a:xfrm>
            <a:off x="1953078" y="1669507"/>
            <a:ext cx="3311529" cy="769441"/>
          </a:xfrm>
          <a:prstGeom prst="rect">
            <a:avLst/>
          </a:prstGeom>
        </p:spPr>
        <p:txBody>
          <a:bodyPr lIns="0" tIns="0" rIns="0" bIns="0" rtlCol="0" anchor="t">
            <a:spAutoFit/>
          </a:bodyPr>
          <a:lstStyle/>
          <a:p>
            <a:pPr algn="ctr">
              <a:lnSpc>
                <a:spcPts val="6000"/>
              </a:lnSpc>
            </a:pPr>
            <a:r>
              <a:rPr lang="en-US" sz="5000" spc="625" dirty="0">
                <a:solidFill>
                  <a:srgbClr val="2F3132"/>
                </a:solidFill>
                <a:latin typeface="Alata"/>
              </a:rPr>
              <a:t>PROCESS</a:t>
            </a:r>
          </a:p>
        </p:txBody>
      </p:sp>
    </p:spTree>
    <p:extLst>
      <p:ext uri="{BB962C8B-B14F-4D97-AF65-F5344CB8AC3E}">
        <p14:creationId xmlns:p14="http://schemas.microsoft.com/office/powerpoint/2010/main" val="39205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7544456" y="2476500"/>
            <a:ext cx="3187364" cy="0"/>
          </a:xfrm>
          <a:prstGeom prst="line">
            <a:avLst/>
          </a:prstGeom>
          <a:ln w="323850" cap="rnd">
            <a:solidFill>
              <a:srgbClr val="99D9D9"/>
            </a:solidFill>
            <a:prstDash val="solid"/>
            <a:headEnd type="none" w="sm" len="sm"/>
            <a:tailEnd type="none" w="sm" len="sm"/>
          </a:ln>
        </p:spPr>
        <p:txBody>
          <a:bodyPr/>
          <a:lstStyle/>
          <a:p>
            <a:endParaRPr lang="ja-JP" altLang="en-US" b="1">
              <a:latin typeface="HGSｺﾞｼｯｸM" panose="020B0600000000000000" pitchFamily="50" charset="-128"/>
              <a:ea typeface="HGSｺﾞｼｯｸM" panose="020B0600000000000000" pitchFamily="50" charset="-128"/>
            </a:endParaRPr>
          </a:p>
        </p:txBody>
      </p:sp>
      <p:sp>
        <p:nvSpPr>
          <p:cNvPr id="9" name="TextBox 9"/>
          <p:cNvSpPr txBox="1"/>
          <p:nvPr/>
        </p:nvSpPr>
        <p:spPr>
          <a:xfrm>
            <a:off x="11724" y="3541711"/>
            <a:ext cx="18288000" cy="1365758"/>
          </a:xfrm>
          <a:prstGeom prst="rect">
            <a:avLst/>
          </a:prstGeom>
        </p:spPr>
        <p:txBody>
          <a:bodyPr wrap="square" lIns="0" tIns="0" rIns="0" bIns="0" rtlCol="0" anchor="t">
            <a:spAutoFit/>
          </a:bodyPr>
          <a:lstStyle/>
          <a:p>
            <a:pPr algn="ctr">
              <a:lnSpc>
                <a:spcPts val="5675"/>
              </a:lnSpc>
            </a:pPr>
            <a:r>
              <a:rPr lang="ja-JP" altLang="en-US" sz="4000" b="1" spc="240" dirty="0">
                <a:solidFill>
                  <a:srgbClr val="000000"/>
                </a:solidFill>
                <a:latin typeface="HGSｺﾞｼｯｸM" panose="020B0600000000000000" pitchFamily="50" charset="-128"/>
                <a:ea typeface="HGSｺﾞｼｯｸM" panose="020B0600000000000000" pitchFamily="50" charset="-128"/>
              </a:rPr>
              <a:t>どのようなイメージを持っていますか？</a:t>
            </a:r>
          </a:p>
          <a:p>
            <a:pPr algn="ctr">
              <a:lnSpc>
                <a:spcPts val="5675"/>
              </a:lnSpc>
            </a:pPr>
            <a:r>
              <a:rPr lang="ja-JP" altLang="en-US" sz="4000" b="1" spc="240" dirty="0">
                <a:solidFill>
                  <a:srgbClr val="000000"/>
                </a:solidFill>
                <a:latin typeface="HGSｺﾞｼｯｸM" panose="020B0600000000000000" pitchFamily="50" charset="-128"/>
                <a:ea typeface="HGSｺﾞｼｯｸM" panose="020B0600000000000000" pitchFamily="50" charset="-128"/>
              </a:rPr>
              <a:t>大病院とは どのように違うと思いますか？</a:t>
            </a:r>
          </a:p>
        </p:txBody>
      </p:sp>
      <p:sp>
        <p:nvSpPr>
          <p:cNvPr id="3" name="AutoShape 3"/>
          <p:cNvSpPr/>
          <p:nvPr/>
        </p:nvSpPr>
        <p:spPr>
          <a:xfrm>
            <a:off x="4794738" y="5372100"/>
            <a:ext cx="8686800" cy="0"/>
          </a:xfrm>
          <a:prstGeom prst="line">
            <a:avLst/>
          </a:prstGeom>
          <a:ln w="57150" cap="flat">
            <a:solidFill>
              <a:srgbClr val="2F3132"/>
            </a:solidFill>
            <a:prstDash val="solid"/>
            <a:headEnd type="none" w="sm" len="sm"/>
            <a:tailEnd type="none" w="sm" len="sm"/>
          </a:ln>
        </p:spPr>
        <p:txBody>
          <a:bodyPr/>
          <a:lstStyle/>
          <a:p>
            <a:endParaRPr lang="ja-JP" altLang="en-US" b="1">
              <a:latin typeface="HGSｺﾞｼｯｸM" panose="020B0600000000000000" pitchFamily="50" charset="-128"/>
              <a:ea typeface="HGSｺﾞｼｯｸM" panose="020B0600000000000000" pitchFamily="50" charset="-128"/>
            </a:endParaRPr>
          </a:p>
        </p:txBody>
      </p:sp>
      <p:sp>
        <p:nvSpPr>
          <p:cNvPr id="4" name="AutoShape 4"/>
          <p:cNvSpPr/>
          <p:nvPr/>
        </p:nvSpPr>
        <p:spPr>
          <a:xfrm rot="-5400000" flipV="1">
            <a:off x="12081360" y="5137641"/>
            <a:ext cx="10286993" cy="11711"/>
          </a:xfrm>
          <a:prstGeom prst="line">
            <a:avLst/>
          </a:prstGeom>
          <a:ln w="57150" cap="flat">
            <a:solidFill>
              <a:srgbClr val="2F3132"/>
            </a:solidFill>
            <a:prstDash val="solid"/>
            <a:headEnd type="none" w="sm" len="sm"/>
            <a:tailEnd type="none" w="sm" len="sm"/>
          </a:ln>
        </p:spPr>
        <p:txBody>
          <a:bodyPr/>
          <a:lstStyle/>
          <a:p>
            <a:endParaRPr lang="ja-JP" altLang="en-US"/>
          </a:p>
        </p:txBody>
      </p:sp>
      <p:sp>
        <p:nvSpPr>
          <p:cNvPr id="5" name="AutoShape 5"/>
          <p:cNvSpPr/>
          <p:nvPr/>
        </p:nvSpPr>
        <p:spPr>
          <a:xfrm rot="-5400000">
            <a:off x="-4086229" y="5143498"/>
            <a:ext cx="10287002" cy="5"/>
          </a:xfrm>
          <a:prstGeom prst="line">
            <a:avLst/>
          </a:prstGeom>
          <a:ln w="57150" cap="flat">
            <a:solidFill>
              <a:srgbClr val="2F3132"/>
            </a:solidFill>
            <a:prstDash val="solid"/>
            <a:headEnd type="none" w="sm" len="sm"/>
            <a:tailEnd type="none" w="sm" len="sm"/>
          </a:ln>
        </p:spPr>
        <p:txBody>
          <a:bodyPr/>
          <a:lstStyle/>
          <a:p>
            <a:endParaRPr lang="ja-JP" altLang="en-US"/>
          </a:p>
        </p:txBody>
      </p:sp>
      <p:sp>
        <p:nvSpPr>
          <p:cNvPr id="8" name="TextBox 8"/>
          <p:cNvSpPr txBox="1"/>
          <p:nvPr/>
        </p:nvSpPr>
        <p:spPr>
          <a:xfrm>
            <a:off x="35170" y="5773953"/>
            <a:ext cx="18288000" cy="1641475"/>
          </a:xfrm>
          <a:prstGeom prst="rect">
            <a:avLst/>
          </a:prstGeom>
        </p:spPr>
        <p:txBody>
          <a:bodyPr wrap="square" lIns="0" tIns="0" rIns="0" bIns="0" rtlCol="0" anchor="t">
            <a:spAutoFit/>
          </a:bodyPr>
          <a:lstStyle/>
          <a:p>
            <a:pPr algn="ctr">
              <a:lnSpc>
                <a:spcPts val="3200"/>
              </a:lnSpc>
            </a:pPr>
            <a:r>
              <a:rPr lang="ja-JP" altLang="en-US" sz="4000" b="1" dirty="0">
                <a:solidFill>
                  <a:srgbClr val="000000"/>
                </a:solidFill>
                <a:latin typeface="HGSｺﾞｼｯｸM" panose="020B0600000000000000" pitchFamily="50" charset="-128"/>
                <a:ea typeface="HGSｺﾞｼｯｸM" panose="020B0600000000000000" pitchFamily="50" charset="-128"/>
              </a:rPr>
              <a:t>規模の違いが</a:t>
            </a:r>
            <a:endParaRPr lang="en-US" altLang="ja-JP" sz="4000" b="1" dirty="0">
              <a:solidFill>
                <a:srgbClr val="000000"/>
              </a:solidFill>
              <a:latin typeface="HGSｺﾞｼｯｸM" panose="020B0600000000000000" pitchFamily="50" charset="-128"/>
              <a:ea typeface="HGSｺﾞｼｯｸM" panose="020B0600000000000000" pitchFamily="50" charset="-128"/>
            </a:endParaRPr>
          </a:p>
          <a:p>
            <a:pPr algn="ctr">
              <a:lnSpc>
                <a:spcPts val="3200"/>
              </a:lnSpc>
            </a:pPr>
            <a:endParaRPr lang="ja-JP" altLang="en-US" sz="4000" b="1" dirty="0">
              <a:solidFill>
                <a:srgbClr val="000000"/>
              </a:solidFill>
              <a:latin typeface="HGSｺﾞｼｯｸM" panose="020B0600000000000000" pitchFamily="50" charset="-128"/>
              <a:ea typeface="HGSｺﾞｼｯｸM" panose="020B0600000000000000" pitchFamily="50" charset="-128"/>
            </a:endParaRPr>
          </a:p>
          <a:p>
            <a:pPr algn="ctr">
              <a:lnSpc>
                <a:spcPts val="3200"/>
              </a:lnSpc>
            </a:pPr>
            <a:r>
              <a:rPr lang="ja-JP" altLang="en-US" sz="4000" b="1" dirty="0">
                <a:solidFill>
                  <a:srgbClr val="000000"/>
                </a:solidFill>
                <a:latin typeface="HGSｺﾞｼｯｸM" panose="020B0600000000000000" pitchFamily="50" charset="-128"/>
                <a:ea typeface="HGSｺﾞｼｯｸM" panose="020B0600000000000000" pitchFamily="50" charset="-128"/>
              </a:rPr>
              <a:t>どういった薬剤師業務上の特徴があるのかを紹介します。</a:t>
            </a:r>
          </a:p>
          <a:p>
            <a:pPr algn="ctr">
              <a:lnSpc>
                <a:spcPts val="3200"/>
              </a:lnSpc>
            </a:pPr>
            <a:endParaRPr lang="en-US" sz="4000" b="1" dirty="0">
              <a:solidFill>
                <a:srgbClr val="000000"/>
              </a:solidFill>
              <a:latin typeface="HGSｺﾞｼｯｸM" panose="020B0600000000000000" pitchFamily="50" charset="-128"/>
              <a:ea typeface="HGSｺﾞｼｯｸM" panose="020B0600000000000000" pitchFamily="50" charset="-128"/>
            </a:endParaRPr>
          </a:p>
        </p:txBody>
      </p:sp>
      <p:sp>
        <p:nvSpPr>
          <p:cNvPr id="11" name="TextBox 11"/>
          <p:cNvSpPr txBox="1"/>
          <p:nvPr/>
        </p:nvSpPr>
        <p:spPr>
          <a:xfrm>
            <a:off x="-5862" y="1392381"/>
            <a:ext cx="18288000" cy="692497"/>
          </a:xfrm>
          <a:prstGeom prst="rect">
            <a:avLst/>
          </a:prstGeom>
        </p:spPr>
        <p:txBody>
          <a:bodyPr wrap="square" lIns="0" tIns="0" rIns="0" bIns="0" rtlCol="0" anchor="t">
            <a:spAutoFit/>
          </a:bodyPr>
          <a:lstStyle/>
          <a:p>
            <a:pPr algn="ctr">
              <a:lnSpc>
                <a:spcPts val="5400"/>
              </a:lnSpc>
            </a:pPr>
            <a:r>
              <a:rPr lang="ja-JP" altLang="en-US" sz="5400" b="1" dirty="0">
                <a:solidFill>
                  <a:srgbClr val="000000"/>
                </a:solidFill>
                <a:latin typeface="HGSｺﾞｼｯｸM" panose="020B0600000000000000" pitchFamily="50" charset="-128"/>
                <a:ea typeface="HGSｺﾞｼｯｸM" panose="020B0600000000000000" pitchFamily="50" charset="-128"/>
              </a:rPr>
              <a:t>中小病院のイメージ</a:t>
            </a:r>
            <a:endParaRPr lang="en-US" sz="5400" b="1" dirty="0">
              <a:solidFill>
                <a:srgbClr val="000000"/>
              </a:solidFill>
              <a:latin typeface="HGSｺﾞｼｯｸM" panose="020B0600000000000000" pitchFamily="50" charset="-128"/>
              <a:ea typeface="HGSｺﾞｼｯｸM" panose="020B0600000000000000" pitchFamily="50" charset="-128"/>
            </a:endParaRPr>
          </a:p>
        </p:txBody>
      </p:sp>
      <p:sp>
        <p:nvSpPr>
          <p:cNvPr id="14" name="Freeform 9">
            <a:extLst>
              <a:ext uri="{FF2B5EF4-FFF2-40B4-BE49-F238E27FC236}">
                <a16:creationId xmlns:a16="http://schemas.microsoft.com/office/drawing/2014/main" id="{C591E298-34C5-351D-8D2F-A0AA855B7344}"/>
              </a:ext>
            </a:extLst>
          </p:cNvPr>
          <p:cNvSpPr/>
          <p:nvPr/>
        </p:nvSpPr>
        <p:spPr>
          <a:xfrm>
            <a:off x="15022748" y="464056"/>
            <a:ext cx="2357796" cy="2923876"/>
          </a:xfrm>
          <a:custGeom>
            <a:avLst/>
            <a:gdLst/>
            <a:ahLst/>
            <a:cxnLst/>
            <a:rect l="l" t="t" r="r" b="b"/>
            <a:pathLst>
              <a:path w="1754124" h="2120369">
                <a:moveTo>
                  <a:pt x="0" y="0"/>
                </a:moveTo>
                <a:lnTo>
                  <a:pt x="1754123" y="0"/>
                </a:lnTo>
                <a:lnTo>
                  <a:pt x="1754123" y="2120369"/>
                </a:lnTo>
                <a:lnTo>
                  <a:pt x="0" y="2120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b="1">
              <a:latin typeface="HGSｺﾞｼｯｸM" panose="020B0600000000000000" pitchFamily="50" charset="-128"/>
              <a:ea typeface="HGSｺﾞｼｯｸM" panose="020B0600000000000000" pitchFamily="50" charset="-128"/>
            </a:endParaRPr>
          </a:p>
        </p:txBody>
      </p:sp>
      <p:sp>
        <p:nvSpPr>
          <p:cNvPr id="15" name="Freeform 2">
            <a:extLst>
              <a:ext uri="{FF2B5EF4-FFF2-40B4-BE49-F238E27FC236}">
                <a16:creationId xmlns:a16="http://schemas.microsoft.com/office/drawing/2014/main" id="{26C5B6F1-1B65-265A-8473-52BF11CCFA92}"/>
              </a:ext>
            </a:extLst>
          </p:cNvPr>
          <p:cNvSpPr/>
          <p:nvPr/>
        </p:nvSpPr>
        <p:spPr>
          <a:xfrm>
            <a:off x="1286962" y="8245342"/>
            <a:ext cx="3933132" cy="2041651"/>
          </a:xfrm>
          <a:custGeom>
            <a:avLst/>
            <a:gdLst/>
            <a:ahLst/>
            <a:cxnLst/>
            <a:rect l="l" t="t" r="r" b="b"/>
            <a:pathLst>
              <a:path w="3891584" h="2264194">
                <a:moveTo>
                  <a:pt x="0" y="0"/>
                </a:moveTo>
                <a:lnTo>
                  <a:pt x="3891584" y="0"/>
                </a:lnTo>
                <a:lnTo>
                  <a:pt x="3891584" y="2264194"/>
                </a:lnTo>
                <a:lnTo>
                  <a:pt x="0" y="2264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ja-JP" altLang="en-US"/>
          </a:p>
        </p:txBody>
      </p:sp>
    </p:spTree>
    <p:extLst>
      <p:ext uri="{BB962C8B-B14F-4D97-AF65-F5344CB8AC3E}">
        <p14:creationId xmlns:p14="http://schemas.microsoft.com/office/powerpoint/2010/main" val="1931972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AutoShape 2"/>
          <p:cNvSpPr/>
          <p:nvPr/>
        </p:nvSpPr>
        <p:spPr>
          <a:xfrm flipV="1">
            <a:off x="-1" y="9287988"/>
            <a:ext cx="18288001" cy="0"/>
          </a:xfrm>
          <a:prstGeom prst="line">
            <a:avLst/>
          </a:prstGeom>
          <a:ln w="66675" cap="flat">
            <a:solidFill>
              <a:srgbClr val="2F3132"/>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4" name="TextBox 4"/>
          <p:cNvSpPr txBox="1"/>
          <p:nvPr/>
        </p:nvSpPr>
        <p:spPr>
          <a:xfrm>
            <a:off x="0" y="4144490"/>
            <a:ext cx="18288000" cy="1013098"/>
          </a:xfrm>
          <a:prstGeom prst="rect">
            <a:avLst/>
          </a:prstGeom>
        </p:spPr>
        <p:txBody>
          <a:bodyPr wrap="square" lIns="0" tIns="0" rIns="0" bIns="0" rtlCol="0" anchor="t">
            <a:spAutoFit/>
          </a:bodyPr>
          <a:lstStyle/>
          <a:p>
            <a:pPr algn="ct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コンパクト　その本質</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mc:AlternateContent xmlns:mc="http://schemas.openxmlformats.org/markup-compatibility/2006" xmlns:pslz="http://schemas.microsoft.com/office/powerpoint/2016/slidezoom">
        <mc:Choice Requires="pslz">
          <p:graphicFrame>
            <p:nvGraphicFramePr>
              <p:cNvPr id="8" name="スライド ズーム 7">
                <a:extLst>
                  <a:ext uri="{FF2B5EF4-FFF2-40B4-BE49-F238E27FC236}">
                    <a16:creationId xmlns:a16="http://schemas.microsoft.com/office/drawing/2014/main" id="{36C83F57-E53F-1953-15BD-EC7E904F798C}"/>
                  </a:ext>
                </a:extLst>
              </p:cNvPr>
              <p:cNvGraphicFramePr>
                <a:graphicFrameLocks noChangeAspect="1"/>
              </p:cNvGraphicFramePr>
              <p:nvPr>
                <p:extLst>
                  <p:ext uri="{D42A27DB-BD31-4B8C-83A1-F6EECF244321}">
                    <p14:modId xmlns:p14="http://schemas.microsoft.com/office/powerpoint/2010/main" val="3393655709"/>
                  </p:ext>
                </p:extLst>
              </p:nvPr>
            </p:nvGraphicFramePr>
            <p:xfrm>
              <a:off x="3094202" y="999011"/>
              <a:ext cx="4479597" cy="2571750"/>
            </p:xfrm>
            <a:graphic>
              <a:graphicData uri="http://schemas.microsoft.com/office/powerpoint/2016/slidezoom">
                <pslz:sldZm>
                  <pslz:sldZmObj sldId="271" cId="0">
                    <pslz:zmPr id="{FCCE47AB-3B2C-435F-A81B-2E33E29C9F2A}" returnToParent="0"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4479597" cy="2571750"/>
                        </a:xfrm>
                        <a:prstGeom prst="rect">
                          <a:avLst/>
                        </a:prstGeom>
                        <a:ln w="3175">
                          <a:solidFill>
                            <a:prstClr val="ltGray"/>
                          </a:solidFill>
                        </a:ln>
                      </p166:spPr>
                    </pslz:zmPr>
                  </pslz:sldZmObj>
                </pslz:sldZm>
              </a:graphicData>
            </a:graphic>
          </p:graphicFrame>
        </mc:Choice>
        <mc:Fallback xmlns="">
          <p:pic>
            <p:nvPicPr>
              <p:cNvPr id="8" name="スライド ズーム 7">
                <a:extLst>
                  <a:ext uri="{FF2B5EF4-FFF2-40B4-BE49-F238E27FC236}">
                    <a16:creationId xmlns:a16="http://schemas.microsoft.com/office/drawing/2014/main" id="{36C83F57-E53F-1953-15BD-EC7E904F798C}"/>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3094202" y="999011"/>
                <a:ext cx="4479597"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スライド ズーム 9">
                <a:extLst>
                  <a:ext uri="{FF2B5EF4-FFF2-40B4-BE49-F238E27FC236}">
                    <a16:creationId xmlns:a16="http://schemas.microsoft.com/office/drawing/2014/main" id="{35D462DF-97C3-3D0C-5719-17E9B09647C9}"/>
                  </a:ext>
                </a:extLst>
              </p:cNvPr>
              <p:cNvGraphicFramePr>
                <a:graphicFrameLocks noChangeAspect="1"/>
              </p:cNvGraphicFramePr>
              <p:nvPr>
                <p:extLst>
                  <p:ext uri="{D42A27DB-BD31-4B8C-83A1-F6EECF244321}">
                    <p14:modId xmlns:p14="http://schemas.microsoft.com/office/powerpoint/2010/main" val="1359340866"/>
                  </p:ext>
                </p:extLst>
              </p:nvPr>
            </p:nvGraphicFramePr>
            <p:xfrm>
              <a:off x="10667999" y="988703"/>
              <a:ext cx="4572000" cy="2493121"/>
            </p:xfrm>
            <a:graphic>
              <a:graphicData uri="http://schemas.microsoft.com/office/powerpoint/2016/slidezoom">
                <pslz:sldZm>
                  <pslz:sldZmObj sldId="294" cId="1438775402">
                    <pslz:zmPr id="{735FB131-609B-4E35-8514-F520FA184008}"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4572000" cy="2493121"/>
                        </a:xfrm>
                        <a:prstGeom prst="rect">
                          <a:avLst/>
                        </a:prstGeom>
                        <a:ln w="3175">
                          <a:solidFill>
                            <a:prstClr val="ltGray"/>
                          </a:solidFill>
                        </a:ln>
                      </p166:spPr>
                    </pslz:zmPr>
                  </pslz:sldZmObj>
                </pslz:sldZm>
              </a:graphicData>
            </a:graphic>
          </p:graphicFrame>
        </mc:Choice>
        <mc:Fallback xmlns="">
          <p:pic>
            <p:nvPicPr>
              <p:cNvPr id="10" name="スライド ズーム 9">
                <a:extLst>
                  <a:ext uri="{FF2B5EF4-FFF2-40B4-BE49-F238E27FC236}">
                    <a16:creationId xmlns:a16="http://schemas.microsoft.com/office/drawing/2014/main" id="{35D462DF-97C3-3D0C-5719-17E9B09647C9}"/>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10667999" y="988703"/>
                <a:ext cx="4572000" cy="249312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スライド ズーム 11">
                <a:extLst>
                  <a:ext uri="{FF2B5EF4-FFF2-40B4-BE49-F238E27FC236}">
                    <a16:creationId xmlns:a16="http://schemas.microsoft.com/office/drawing/2014/main" id="{0EFFA1CE-1389-8A72-EBC0-8FFC33B79581}"/>
                  </a:ext>
                </a:extLst>
              </p:cNvPr>
              <p:cNvGraphicFramePr>
                <a:graphicFrameLocks noChangeAspect="1"/>
              </p:cNvGraphicFramePr>
              <p:nvPr>
                <p:extLst>
                  <p:ext uri="{D42A27DB-BD31-4B8C-83A1-F6EECF244321}">
                    <p14:modId xmlns:p14="http://schemas.microsoft.com/office/powerpoint/2010/main" val="1034353524"/>
                  </p:ext>
                </p:extLst>
              </p:nvPr>
            </p:nvGraphicFramePr>
            <p:xfrm>
              <a:off x="3059725" y="6006106"/>
              <a:ext cx="4479597" cy="2571750"/>
            </p:xfrm>
            <a:graphic>
              <a:graphicData uri="http://schemas.microsoft.com/office/powerpoint/2016/slidezoom">
                <pslz:sldZm>
                  <pslz:sldZmObj sldId="296" cId="596212173">
                    <pslz:zmPr id="{44B2A7DB-6F94-4D8A-8620-8B3BAA760287}" returnToParent="0"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4479597" cy="2571750"/>
                        </a:xfrm>
                        <a:prstGeom prst="rect">
                          <a:avLst/>
                        </a:prstGeom>
                        <a:ln w="3175">
                          <a:solidFill>
                            <a:prstClr val="ltGray"/>
                          </a:solidFill>
                        </a:ln>
                      </p166:spPr>
                    </pslz:zmPr>
                  </pslz:sldZmObj>
                </pslz:sldZm>
              </a:graphicData>
            </a:graphic>
          </p:graphicFrame>
        </mc:Choice>
        <mc:Fallback xmlns="">
          <p:pic>
            <p:nvPicPr>
              <p:cNvPr id="12" name="スライド ズーム 11">
                <a:extLst>
                  <a:ext uri="{FF2B5EF4-FFF2-40B4-BE49-F238E27FC236}">
                    <a16:creationId xmlns:a16="http://schemas.microsoft.com/office/drawing/2014/main" id="{0EFFA1CE-1389-8A72-EBC0-8FFC33B7958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3059725" y="6006106"/>
                <a:ext cx="4479597"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スライド ズーム 13">
                <a:extLst>
                  <a:ext uri="{FF2B5EF4-FFF2-40B4-BE49-F238E27FC236}">
                    <a16:creationId xmlns:a16="http://schemas.microsoft.com/office/drawing/2014/main" id="{5A77DF07-B384-2F95-2B49-A9ED8DE5BBFF}"/>
                  </a:ext>
                </a:extLst>
              </p:cNvPr>
              <p:cNvGraphicFramePr>
                <a:graphicFrameLocks noChangeAspect="1"/>
              </p:cNvGraphicFramePr>
              <p:nvPr>
                <p:extLst>
                  <p:ext uri="{D42A27DB-BD31-4B8C-83A1-F6EECF244321}">
                    <p14:modId xmlns:p14="http://schemas.microsoft.com/office/powerpoint/2010/main" val="1969070507"/>
                  </p:ext>
                </p:extLst>
              </p:nvPr>
            </p:nvGraphicFramePr>
            <p:xfrm>
              <a:off x="10748680" y="5930212"/>
              <a:ext cx="4572000" cy="2571749"/>
            </p:xfrm>
            <a:graphic>
              <a:graphicData uri="http://schemas.microsoft.com/office/powerpoint/2016/slidezoom">
                <pslz:sldZm>
                  <pslz:sldZmObj sldId="297" cId="2437871114">
                    <pslz:zmPr id="{61E4C2A8-6251-4D9B-8C63-0784BE88DAEC}" returnToParent="0" imageType="cover" transitionDur="1000">
                      <p166:blipFill xmlns:p166="http://schemas.microsoft.com/office/powerpoint/2016/6/main">
                        <a:blip r:embed="rId8">
                          <a:extLst>
                            <a:ext uri="{28A0092B-C50C-407E-A947-70E740481C1C}">
                              <a14:useLocalDpi xmlns:a14="http://schemas.microsoft.com/office/drawing/2010/main" val="0"/>
                            </a:ext>
                          </a:extLst>
                        </a:blip>
                        <a:stretch>
                          <a:fillRect/>
                        </a:stretch>
                      </p166:blipFill>
                      <p166:spPr xmlns:p166="http://schemas.microsoft.com/office/powerpoint/2016/6/main">
                        <a:xfrm>
                          <a:off x="0" y="0"/>
                          <a:ext cx="4572000" cy="2571749"/>
                        </a:xfrm>
                        <a:prstGeom prst="rect">
                          <a:avLst/>
                        </a:prstGeom>
                        <a:ln w="3175">
                          <a:solidFill>
                            <a:prstClr val="ltGray"/>
                          </a:solidFill>
                        </a:ln>
                      </p166:spPr>
                    </pslz:zmPr>
                  </pslz:sldZmObj>
                </pslz:sldZm>
              </a:graphicData>
            </a:graphic>
          </p:graphicFrame>
        </mc:Choice>
        <mc:Fallback xmlns="">
          <p:pic>
            <p:nvPicPr>
              <p:cNvPr id="14" name="スライド ズーム 13">
                <a:extLst>
                  <a:ext uri="{FF2B5EF4-FFF2-40B4-BE49-F238E27FC236}">
                    <a16:creationId xmlns:a16="http://schemas.microsoft.com/office/drawing/2014/main" id="{5A77DF07-B384-2F95-2B49-A9ED8DE5BBFF}"/>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10748680" y="5930212"/>
                <a:ext cx="4572000" cy="2571749"/>
              </a:xfrm>
              <a:prstGeom prst="rect">
                <a:avLst/>
              </a:prstGeom>
              <a:ln w="3175">
                <a:solidFill>
                  <a:prstClr val="ltGray"/>
                </a:solidFill>
              </a:ln>
            </p:spPr>
          </p:pic>
        </mc:Fallback>
      </mc:AlternateContent>
      <p:pic>
        <p:nvPicPr>
          <p:cNvPr id="3" name="Picture 4" descr="クリック｜カーソル - アイコン｜イラスト｜フリー素材｜背景透明">
            <a:extLst>
              <a:ext uri="{FF2B5EF4-FFF2-40B4-BE49-F238E27FC236}">
                <a16:creationId xmlns:a16="http://schemas.microsoft.com/office/drawing/2014/main" id="{3314BD96-0F3F-FE61-7C6D-C702B3D42B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900" y="3404104"/>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クリック｜カーソル - アイコン｜イラスト｜フリー素材｜背景透明">
            <a:extLst>
              <a:ext uri="{FF2B5EF4-FFF2-40B4-BE49-F238E27FC236}">
                <a16:creationId xmlns:a16="http://schemas.microsoft.com/office/drawing/2014/main" id="{F170F010-EA95-B5FF-38B5-CE0F251717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20800" y="3450592"/>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73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3" name="AutoShape 3"/>
          <p:cNvSpPr/>
          <p:nvPr/>
        </p:nvSpPr>
        <p:spPr>
          <a:xfrm flipV="1">
            <a:off x="-1" y="3923414"/>
            <a:ext cx="18288001" cy="51015"/>
          </a:xfrm>
          <a:prstGeom prst="line">
            <a:avLst/>
          </a:prstGeom>
          <a:ln w="57150" cap="flat">
            <a:solidFill>
              <a:srgbClr val="99D9D9"/>
            </a:solidFill>
            <a:prstDash val="solid"/>
            <a:headEnd type="none" w="sm" len="sm"/>
            <a:tailEnd type="none" w="sm" len="sm"/>
          </a:ln>
        </p:spPr>
        <p:txBody>
          <a:bodyPr/>
          <a:lstStyle/>
          <a:p>
            <a:endParaRPr lang="ja-JP" altLang="en-US"/>
          </a:p>
        </p:txBody>
      </p:sp>
      <p:sp>
        <p:nvSpPr>
          <p:cNvPr id="4" name="AutoShape 4"/>
          <p:cNvSpPr/>
          <p:nvPr/>
        </p:nvSpPr>
        <p:spPr>
          <a:xfrm flipV="1">
            <a:off x="3228753" y="3525079"/>
            <a:ext cx="11353800" cy="1"/>
          </a:xfrm>
          <a:prstGeom prst="line">
            <a:avLst/>
          </a:prstGeom>
          <a:ln w="819150" cap="rnd">
            <a:solidFill>
              <a:srgbClr val="99D9D9"/>
            </a:solidFill>
            <a:prstDash val="solid"/>
            <a:headEnd type="none" w="sm" len="sm"/>
            <a:tailEnd type="none" w="sm" len="sm"/>
          </a:ln>
        </p:spPr>
        <p:txBody>
          <a:bodyPr/>
          <a:lstStyle/>
          <a:p>
            <a:endParaRPr lang="ja-JP" altLang="en-US"/>
          </a:p>
        </p:txBody>
      </p:sp>
      <p:sp>
        <p:nvSpPr>
          <p:cNvPr id="8" name="TextBox 8"/>
          <p:cNvSpPr txBox="1"/>
          <p:nvPr/>
        </p:nvSpPr>
        <p:spPr>
          <a:xfrm>
            <a:off x="2972211" y="5608194"/>
            <a:ext cx="14248989" cy="3107582"/>
          </a:xfrm>
          <a:prstGeom prst="rect">
            <a:avLst/>
          </a:prstGeom>
        </p:spPr>
        <p:txBody>
          <a:bodyPr wrap="square" lIns="0" tIns="0" rIns="0" bIns="0" rtlCol="0" anchor="t">
            <a:spAutoFit/>
          </a:bodyPr>
          <a:lstStyle/>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医師が近ければ対話、質問もされやすく非常に刺激的である。</a:t>
            </a:r>
            <a:endParaRPr lang="en-US" altLang="ja-JP" sz="3600" dirty="0">
              <a:solidFill>
                <a:srgbClr val="191919"/>
              </a:solidFill>
              <a:latin typeface="HGSｺﾞｼｯｸM" panose="020B0600000000000000" pitchFamily="50" charset="-128"/>
              <a:ea typeface="HGSｺﾞｼｯｸM" panose="020B0600000000000000" pitchFamily="50" charset="-128"/>
            </a:endParaRP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それは学習意欲の向上に繋がる。</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看護師が近ければ薬のことを聞かれ、頼られる。</a:t>
            </a:r>
            <a:endParaRPr lang="en-US" altLang="ja-JP" sz="3600" dirty="0">
              <a:solidFill>
                <a:srgbClr val="191919"/>
              </a:solidFill>
              <a:latin typeface="HGSｺﾞｼｯｸM" panose="020B0600000000000000" pitchFamily="50" charset="-128"/>
              <a:ea typeface="HGSｺﾞｼｯｸM" panose="020B0600000000000000" pitchFamily="50" charset="-128"/>
            </a:endParaRP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患者症状について看護師より得られる情報も良い勉強になる。</a:t>
            </a:r>
          </a:p>
        </p:txBody>
      </p:sp>
      <p:sp>
        <p:nvSpPr>
          <p:cNvPr id="9" name="TextBox 9"/>
          <p:cNvSpPr txBox="1"/>
          <p:nvPr/>
        </p:nvSpPr>
        <p:spPr>
          <a:xfrm>
            <a:off x="0" y="3295037"/>
            <a:ext cx="18288000" cy="628377"/>
          </a:xfrm>
          <a:prstGeom prst="rect">
            <a:avLst/>
          </a:prstGeom>
        </p:spPr>
        <p:txBody>
          <a:bodyPr wrap="square" lIns="0" tIns="0" rIns="0" bIns="0" rtlCol="0" anchor="t">
            <a:spAutoFit/>
          </a:bodyPr>
          <a:lstStyle/>
          <a:p>
            <a:pPr algn="ctr">
              <a:lnSpc>
                <a:spcPts val="4923"/>
              </a:lnSpc>
            </a:pPr>
            <a:r>
              <a:rPr lang="ja-JP" altLang="en-US" sz="4800" b="1" dirty="0">
                <a:solidFill>
                  <a:srgbClr val="000000"/>
                </a:solidFill>
                <a:latin typeface="HGSｺﾞｼｯｸM" panose="020B0600000000000000" pitchFamily="50" charset="-128"/>
                <a:ea typeface="HGSｺﾞｼｯｸM" panose="020B0600000000000000" pitchFamily="50" charset="-128"/>
              </a:rPr>
              <a:t>距離感の近さ ＝ 刺激の多さに繋がる</a:t>
            </a:r>
            <a:endParaRPr lang="en-US" sz="48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4">
            <a:extLst>
              <a:ext uri="{FF2B5EF4-FFF2-40B4-BE49-F238E27FC236}">
                <a16:creationId xmlns:a16="http://schemas.microsoft.com/office/drawing/2014/main" id="{BC0AB5A1-4F41-CFAB-E93F-8384274DE131}"/>
              </a:ext>
            </a:extLst>
          </p:cNvPr>
          <p:cNvSpPr txBox="1"/>
          <p:nvPr/>
        </p:nvSpPr>
        <p:spPr>
          <a:xfrm>
            <a:off x="13726569" y="-193825"/>
            <a:ext cx="5181601" cy="848181"/>
          </a:xfrm>
          <a:prstGeom prst="rect">
            <a:avLst/>
          </a:prstGeom>
        </p:spPr>
        <p:txBody>
          <a:bodyPr wrap="square" lIns="0" tIns="0" rIns="0" bIns="0" rtlCol="0" anchor="t">
            <a:spAutoFit/>
          </a:bodyPr>
          <a:lstStyle/>
          <a:p>
            <a:pPr algn="ctr">
              <a:lnSpc>
                <a:spcPts val="7920"/>
              </a:lnSpc>
            </a:pPr>
            <a:r>
              <a:rPr lang="ja-JP" altLang="en-US" sz="2800" dirty="0">
                <a:solidFill>
                  <a:srgbClr val="2F3132"/>
                </a:solidFill>
                <a:ea typeface="モトヤゴシック w"/>
              </a:rPr>
              <a:t>コンパクト　その本質</a:t>
            </a:r>
            <a:endParaRPr lang="en-US" sz="2800" dirty="0">
              <a:solidFill>
                <a:srgbClr val="2F3132"/>
              </a:solidFill>
              <a:ea typeface="モトヤゴシック w"/>
            </a:endParaRPr>
          </a:p>
        </p:txBody>
      </p:sp>
      <p:pic>
        <p:nvPicPr>
          <p:cNvPr id="13" name="図 12">
            <a:extLst>
              <a:ext uri="{FF2B5EF4-FFF2-40B4-BE49-F238E27FC236}">
                <a16:creationId xmlns:a16="http://schemas.microsoft.com/office/drawing/2014/main" id="{F1965BA2-2083-7F02-BC87-E90F3432EE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70" y="5775262"/>
            <a:ext cx="2642841" cy="2773446"/>
          </a:xfrm>
          <a:prstGeom prst="rect">
            <a:avLst/>
          </a:prstGeom>
        </p:spPr>
      </p:pic>
      <p:pic>
        <p:nvPicPr>
          <p:cNvPr id="18" name="図 17">
            <a:extLst>
              <a:ext uri="{FF2B5EF4-FFF2-40B4-BE49-F238E27FC236}">
                <a16:creationId xmlns:a16="http://schemas.microsoft.com/office/drawing/2014/main" id="{172FDDAC-EE01-0504-8D3F-4B755D0B2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3295" y="5704382"/>
            <a:ext cx="2473950" cy="301139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3" name="AutoShape 3"/>
          <p:cNvSpPr/>
          <p:nvPr/>
        </p:nvSpPr>
        <p:spPr>
          <a:xfrm>
            <a:off x="-1" y="3974429"/>
            <a:ext cx="18288001" cy="23791"/>
          </a:xfrm>
          <a:prstGeom prst="line">
            <a:avLst/>
          </a:prstGeom>
          <a:ln w="57150" cap="flat">
            <a:solidFill>
              <a:srgbClr val="99D9D9"/>
            </a:solidFill>
            <a:prstDash val="solid"/>
            <a:headEnd type="none" w="sm" len="sm"/>
            <a:tailEnd type="none" w="sm" len="sm"/>
          </a:ln>
        </p:spPr>
        <p:txBody>
          <a:bodyPr/>
          <a:lstStyle/>
          <a:p>
            <a:endParaRPr lang="ja-JP" altLang="en-US"/>
          </a:p>
        </p:txBody>
      </p:sp>
      <p:sp>
        <p:nvSpPr>
          <p:cNvPr id="4" name="AutoShape 4"/>
          <p:cNvSpPr/>
          <p:nvPr/>
        </p:nvSpPr>
        <p:spPr>
          <a:xfrm>
            <a:off x="1143000" y="3604399"/>
            <a:ext cx="15849600" cy="1"/>
          </a:xfrm>
          <a:prstGeom prst="line">
            <a:avLst/>
          </a:prstGeom>
          <a:ln w="819150" cap="rnd">
            <a:solidFill>
              <a:srgbClr val="99D9D9"/>
            </a:solidFill>
            <a:prstDash val="solid"/>
            <a:headEnd type="none" w="sm" len="sm"/>
            <a:tailEnd type="none" w="sm" len="sm"/>
          </a:ln>
        </p:spPr>
        <p:txBody>
          <a:bodyPr/>
          <a:lstStyle/>
          <a:p>
            <a:endParaRPr lang="ja-JP" altLang="en-US"/>
          </a:p>
        </p:txBody>
      </p:sp>
      <p:sp>
        <p:nvSpPr>
          <p:cNvPr id="8" name="TextBox 8"/>
          <p:cNvSpPr txBox="1"/>
          <p:nvPr/>
        </p:nvSpPr>
        <p:spPr>
          <a:xfrm>
            <a:off x="2590800" y="5279955"/>
            <a:ext cx="15229369" cy="3915495"/>
          </a:xfrm>
          <a:prstGeom prst="rect">
            <a:avLst/>
          </a:prstGeom>
        </p:spPr>
        <p:txBody>
          <a:bodyPr wrap="square" lIns="0" tIns="0" rIns="0" bIns="0" rtlCol="0" anchor="t">
            <a:spAutoFit/>
          </a:bodyPr>
          <a:lstStyle/>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中小病院では地域包括ケア病棟をもつことが多い。</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診療科別一般病棟と違い、様々な疾患・薬剤を投与中の患者さんの転院がある。</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幅広い薬剤の知識が生きる、頼られる。</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「頼られる」は、やりがいに繋がる。</a:t>
            </a:r>
          </a:p>
        </p:txBody>
      </p:sp>
      <p:sp>
        <p:nvSpPr>
          <p:cNvPr id="9" name="TextBox 9"/>
          <p:cNvSpPr txBox="1"/>
          <p:nvPr/>
        </p:nvSpPr>
        <p:spPr>
          <a:xfrm>
            <a:off x="0" y="3295037"/>
            <a:ext cx="18288000" cy="628377"/>
          </a:xfrm>
          <a:prstGeom prst="rect">
            <a:avLst/>
          </a:prstGeom>
        </p:spPr>
        <p:txBody>
          <a:bodyPr wrap="square" lIns="0" tIns="0" rIns="0" bIns="0" rtlCol="0" anchor="t">
            <a:spAutoFit/>
          </a:bodyPr>
          <a:lstStyle/>
          <a:p>
            <a:pPr algn="ctr">
              <a:lnSpc>
                <a:spcPts val="4923"/>
              </a:lnSpc>
            </a:pPr>
            <a:r>
              <a:rPr lang="ja-JP" altLang="en-US" sz="4800" b="1" dirty="0">
                <a:solidFill>
                  <a:srgbClr val="000000"/>
                </a:solidFill>
                <a:latin typeface="HGSｺﾞｼｯｸM" panose="020B0600000000000000" pitchFamily="50" charset="-128"/>
                <a:ea typeface="HGSｺﾞｼｯｸM" panose="020B0600000000000000" pitchFamily="50" charset="-128"/>
              </a:rPr>
              <a:t>回復期病棟</a:t>
            </a:r>
            <a:r>
              <a:rPr lang="ja-JP" altLang="en-US" sz="3600" b="1" dirty="0">
                <a:solidFill>
                  <a:srgbClr val="000000"/>
                </a:solidFill>
                <a:latin typeface="HGSｺﾞｼｯｸM" panose="020B0600000000000000" pitchFamily="50" charset="-128"/>
                <a:ea typeface="HGSｺﾞｼｯｸM" panose="020B0600000000000000" pitchFamily="50" charset="-128"/>
              </a:rPr>
              <a:t>（地域包括ケア病棟、回復期リハビリテーション病棟）</a:t>
            </a:r>
            <a:endParaRPr lang="en-US" altLang="ja-JP" sz="60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4">
            <a:extLst>
              <a:ext uri="{FF2B5EF4-FFF2-40B4-BE49-F238E27FC236}">
                <a16:creationId xmlns:a16="http://schemas.microsoft.com/office/drawing/2014/main" id="{BC0AB5A1-4F41-CFAB-E93F-8384274DE131}"/>
              </a:ext>
            </a:extLst>
          </p:cNvPr>
          <p:cNvSpPr txBox="1"/>
          <p:nvPr/>
        </p:nvSpPr>
        <p:spPr>
          <a:xfrm>
            <a:off x="13726569" y="-193825"/>
            <a:ext cx="5181601" cy="848181"/>
          </a:xfrm>
          <a:prstGeom prst="rect">
            <a:avLst/>
          </a:prstGeom>
        </p:spPr>
        <p:txBody>
          <a:bodyPr wrap="square" lIns="0" tIns="0" rIns="0" bIns="0" rtlCol="0" anchor="t">
            <a:spAutoFit/>
          </a:bodyPr>
          <a:lstStyle/>
          <a:p>
            <a:pPr algn="ctr">
              <a:lnSpc>
                <a:spcPts val="7920"/>
              </a:lnSpc>
            </a:pPr>
            <a:r>
              <a:rPr lang="ja-JP" altLang="en-US" sz="2800" dirty="0">
                <a:solidFill>
                  <a:srgbClr val="2F3132"/>
                </a:solidFill>
                <a:ea typeface="モトヤゴシック w"/>
              </a:rPr>
              <a:t>コンパクト　その本質</a:t>
            </a:r>
            <a:endParaRPr lang="en-US" sz="2800" dirty="0">
              <a:solidFill>
                <a:srgbClr val="2F3132"/>
              </a:solidFill>
              <a:ea typeface="モトヤゴシック w"/>
            </a:endParaRPr>
          </a:p>
        </p:txBody>
      </p:sp>
      <p:pic>
        <p:nvPicPr>
          <p:cNvPr id="5" name="図 4">
            <a:extLst>
              <a:ext uri="{FF2B5EF4-FFF2-40B4-BE49-F238E27FC236}">
                <a16:creationId xmlns:a16="http://schemas.microsoft.com/office/drawing/2014/main" id="{231999DE-0794-2450-3F2F-D2652F1B1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47" y="4395744"/>
            <a:ext cx="1763953" cy="5716753"/>
          </a:xfrm>
          <a:prstGeom prst="rect">
            <a:avLst/>
          </a:prstGeom>
        </p:spPr>
      </p:pic>
      <p:pic>
        <p:nvPicPr>
          <p:cNvPr id="10" name="図 9">
            <a:extLst>
              <a:ext uri="{FF2B5EF4-FFF2-40B4-BE49-F238E27FC236}">
                <a16:creationId xmlns:a16="http://schemas.microsoft.com/office/drawing/2014/main" id="{EA8F54D5-09FE-B664-82BC-AFFAC550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1938" y="7048500"/>
            <a:ext cx="2928249" cy="3063997"/>
          </a:xfrm>
          <a:prstGeom prst="rect">
            <a:avLst/>
          </a:prstGeom>
        </p:spPr>
      </p:pic>
    </p:spTree>
    <p:extLst>
      <p:ext uri="{BB962C8B-B14F-4D97-AF65-F5344CB8AC3E}">
        <p14:creationId xmlns:p14="http://schemas.microsoft.com/office/powerpoint/2010/main" val="1438775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3" name="AutoShape 3"/>
          <p:cNvSpPr/>
          <p:nvPr/>
        </p:nvSpPr>
        <p:spPr>
          <a:xfrm>
            <a:off x="-1" y="3974429"/>
            <a:ext cx="18288001" cy="23791"/>
          </a:xfrm>
          <a:prstGeom prst="line">
            <a:avLst/>
          </a:prstGeom>
          <a:ln w="57150" cap="flat">
            <a:solidFill>
              <a:srgbClr val="99D9D9"/>
            </a:solidFill>
            <a:prstDash val="solid"/>
            <a:headEnd type="none" w="sm" len="sm"/>
            <a:tailEnd type="none" w="sm" len="sm"/>
          </a:ln>
        </p:spPr>
        <p:txBody>
          <a:bodyPr/>
          <a:lstStyle/>
          <a:p>
            <a:endParaRPr lang="ja-JP" altLang="en-US"/>
          </a:p>
        </p:txBody>
      </p:sp>
      <p:sp>
        <p:nvSpPr>
          <p:cNvPr id="4" name="AutoShape 4"/>
          <p:cNvSpPr/>
          <p:nvPr/>
        </p:nvSpPr>
        <p:spPr>
          <a:xfrm flipV="1">
            <a:off x="2286000" y="3593946"/>
            <a:ext cx="13563599" cy="1"/>
          </a:xfrm>
          <a:prstGeom prst="line">
            <a:avLst/>
          </a:prstGeom>
          <a:ln w="819150" cap="rnd">
            <a:solidFill>
              <a:srgbClr val="99D9D9"/>
            </a:solidFill>
            <a:prstDash val="solid"/>
            <a:headEnd type="none" w="sm" len="sm"/>
            <a:tailEnd type="none" w="sm" len="sm"/>
          </a:ln>
        </p:spPr>
        <p:txBody>
          <a:bodyPr/>
          <a:lstStyle/>
          <a:p>
            <a:endParaRPr lang="ja-JP" altLang="en-US"/>
          </a:p>
        </p:txBody>
      </p:sp>
      <p:sp>
        <p:nvSpPr>
          <p:cNvPr id="8" name="TextBox 8"/>
          <p:cNvSpPr txBox="1"/>
          <p:nvPr/>
        </p:nvSpPr>
        <p:spPr>
          <a:xfrm>
            <a:off x="2896011" y="4827321"/>
            <a:ext cx="14553789" cy="4236096"/>
          </a:xfrm>
          <a:prstGeom prst="rect">
            <a:avLst/>
          </a:prstGeom>
        </p:spPr>
        <p:txBody>
          <a:bodyPr wrap="square" lIns="0" tIns="0" rIns="0" bIns="0" rtlCol="0" anchor="t">
            <a:spAutoFit/>
          </a:bodyPr>
          <a:lstStyle/>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中小の医療機関では多くのユニークな取り組みを行っている。</a:t>
            </a:r>
          </a:p>
          <a:p>
            <a:pPr marL="345433" lvl="1">
              <a:lnSpc>
                <a:spcPts val="4400"/>
              </a:lnSpc>
            </a:pPr>
            <a:r>
              <a:rPr lang="ja-JP" altLang="en-US" sz="3600" dirty="0">
                <a:solidFill>
                  <a:srgbClr val="191919"/>
                </a:solidFill>
                <a:latin typeface="HGSｺﾞｼｯｸM" panose="020B0600000000000000" pitchFamily="50" charset="-128"/>
                <a:ea typeface="HGSｺﾞｼｯｸM" panose="020B0600000000000000" pitchFamily="50" charset="-128"/>
              </a:rPr>
              <a:t>			日本病院薬剤師会ホームページに掲載</a:t>
            </a:r>
          </a:p>
          <a:p>
            <a:pPr marL="345433" lvl="1">
              <a:lnSpc>
                <a:spcPts val="4400"/>
              </a:lnSpc>
            </a:pPr>
            <a:r>
              <a:rPr lang="ja-JP" altLang="en-US" sz="3600" dirty="0">
                <a:solidFill>
                  <a:srgbClr val="191919"/>
                </a:solidFill>
                <a:latin typeface="HGSｺﾞｼｯｸM" panose="020B0600000000000000" pitchFamily="50" charset="-128"/>
                <a:ea typeface="HGSｺﾞｼｯｸM" panose="020B0600000000000000" pitchFamily="50" charset="-128"/>
              </a:rPr>
              <a:t>			</a:t>
            </a:r>
            <a:r>
              <a:rPr lang="en-US" altLang="ja-JP" sz="3600" dirty="0">
                <a:solidFill>
                  <a:srgbClr val="191919"/>
                </a:solidFill>
                <a:latin typeface="HGSｺﾞｼｯｸM" panose="020B0600000000000000" pitchFamily="50" charset="-128"/>
                <a:ea typeface="HGSｺﾞｼｯｸM" panose="020B0600000000000000" pitchFamily="50" charset="-128"/>
              </a:rPr>
              <a:t>https://www.jshp.or.jp/activity/guideline.html</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施設の規模がコンパクトであれば組織上の決定も動きが早い。</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結果、取り組みやすい、テストしやすい。</a:t>
            </a:r>
            <a:endParaRPr lang="en-US" altLang="ja-JP" sz="3600" dirty="0">
              <a:solidFill>
                <a:srgbClr val="191919"/>
              </a:solidFill>
              <a:latin typeface="HGSｺﾞｼｯｸM" panose="020B0600000000000000" pitchFamily="50" charset="-128"/>
              <a:ea typeface="HGSｺﾞｼｯｸM" panose="020B0600000000000000" pitchFamily="50" charset="-128"/>
            </a:endParaRP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いち科学者として、学術・研究活動の自由度も。</a:t>
            </a:r>
          </a:p>
        </p:txBody>
      </p:sp>
      <p:sp>
        <p:nvSpPr>
          <p:cNvPr id="9" name="TextBox 9"/>
          <p:cNvSpPr txBox="1"/>
          <p:nvPr/>
        </p:nvSpPr>
        <p:spPr>
          <a:xfrm>
            <a:off x="0" y="3295037"/>
            <a:ext cx="18288000" cy="628377"/>
          </a:xfrm>
          <a:prstGeom prst="rect">
            <a:avLst/>
          </a:prstGeom>
        </p:spPr>
        <p:txBody>
          <a:bodyPr wrap="square" lIns="0" tIns="0" rIns="0" bIns="0" rtlCol="0" anchor="t">
            <a:spAutoFit/>
          </a:bodyPr>
          <a:lstStyle/>
          <a:p>
            <a:pPr algn="ctr">
              <a:lnSpc>
                <a:spcPts val="4923"/>
              </a:lnSpc>
            </a:pPr>
            <a:r>
              <a:rPr lang="ja-JP" altLang="en-US" sz="4800" b="1" dirty="0">
                <a:solidFill>
                  <a:srgbClr val="000000"/>
                </a:solidFill>
                <a:latin typeface="HGSｺﾞｼｯｸM" panose="020B0600000000000000" pitchFamily="50" charset="-128"/>
                <a:ea typeface="HGSｺﾞｼｯｸM" panose="020B0600000000000000" pitchFamily="50" charset="-128"/>
              </a:rPr>
              <a:t>新しい活動が生まれやすい、実行しやすい</a:t>
            </a:r>
            <a:endParaRPr lang="en-US" altLang="ja-JP" sz="48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4">
            <a:extLst>
              <a:ext uri="{FF2B5EF4-FFF2-40B4-BE49-F238E27FC236}">
                <a16:creationId xmlns:a16="http://schemas.microsoft.com/office/drawing/2014/main" id="{BC0AB5A1-4F41-CFAB-E93F-8384274DE131}"/>
              </a:ext>
            </a:extLst>
          </p:cNvPr>
          <p:cNvSpPr txBox="1"/>
          <p:nvPr/>
        </p:nvSpPr>
        <p:spPr>
          <a:xfrm>
            <a:off x="13726569" y="-193825"/>
            <a:ext cx="5181601" cy="848181"/>
          </a:xfrm>
          <a:prstGeom prst="rect">
            <a:avLst/>
          </a:prstGeom>
        </p:spPr>
        <p:txBody>
          <a:bodyPr wrap="square" lIns="0" tIns="0" rIns="0" bIns="0" rtlCol="0" anchor="t">
            <a:spAutoFit/>
          </a:bodyPr>
          <a:lstStyle/>
          <a:p>
            <a:pPr algn="ctr">
              <a:lnSpc>
                <a:spcPts val="7920"/>
              </a:lnSpc>
            </a:pPr>
            <a:r>
              <a:rPr lang="ja-JP" altLang="en-US" sz="2800" dirty="0">
                <a:solidFill>
                  <a:srgbClr val="2F3132"/>
                </a:solidFill>
                <a:ea typeface="モトヤゴシック w"/>
              </a:rPr>
              <a:t>コンパクト　その本質</a:t>
            </a:r>
            <a:endParaRPr lang="en-US" sz="2800" dirty="0">
              <a:solidFill>
                <a:srgbClr val="2F3132"/>
              </a:solidFill>
              <a:ea typeface="モトヤゴシック w"/>
            </a:endParaRPr>
          </a:p>
        </p:txBody>
      </p:sp>
      <p:pic>
        <p:nvPicPr>
          <p:cNvPr id="5" name="図 4">
            <a:extLst>
              <a:ext uri="{FF2B5EF4-FFF2-40B4-BE49-F238E27FC236}">
                <a16:creationId xmlns:a16="http://schemas.microsoft.com/office/drawing/2014/main" id="{2534BC9C-D5CA-EF8F-A21B-9CF637525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98" y="5524500"/>
            <a:ext cx="2495002" cy="3229075"/>
          </a:xfrm>
          <a:prstGeom prst="rect">
            <a:avLst/>
          </a:prstGeom>
        </p:spPr>
      </p:pic>
      <p:pic>
        <p:nvPicPr>
          <p:cNvPr id="2" name="図 1" descr="QR コード&#10;&#10;自動的に生成された説明">
            <a:extLst>
              <a:ext uri="{FF2B5EF4-FFF2-40B4-BE49-F238E27FC236}">
                <a16:creationId xmlns:a16="http://schemas.microsoft.com/office/drawing/2014/main" id="{5C78F8C2-5BF3-F967-F976-9312664DD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1989" y="7471209"/>
            <a:ext cx="2818722" cy="2818722"/>
          </a:xfrm>
          <a:prstGeom prst="rect">
            <a:avLst/>
          </a:prstGeom>
        </p:spPr>
      </p:pic>
    </p:spTree>
    <p:extLst>
      <p:ext uri="{BB962C8B-B14F-4D97-AF65-F5344CB8AC3E}">
        <p14:creationId xmlns:p14="http://schemas.microsoft.com/office/powerpoint/2010/main" val="596212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3" name="AutoShape 3"/>
          <p:cNvSpPr/>
          <p:nvPr/>
        </p:nvSpPr>
        <p:spPr>
          <a:xfrm>
            <a:off x="-1" y="3974429"/>
            <a:ext cx="18288001" cy="23791"/>
          </a:xfrm>
          <a:prstGeom prst="line">
            <a:avLst/>
          </a:prstGeom>
          <a:ln w="57150" cap="flat">
            <a:solidFill>
              <a:srgbClr val="99D9D9"/>
            </a:solidFill>
            <a:prstDash val="solid"/>
            <a:headEnd type="none" w="sm" len="sm"/>
            <a:tailEnd type="none" w="sm" len="sm"/>
          </a:ln>
        </p:spPr>
        <p:txBody>
          <a:bodyPr/>
          <a:lstStyle/>
          <a:p>
            <a:endParaRPr lang="ja-JP" altLang="en-US"/>
          </a:p>
        </p:txBody>
      </p:sp>
      <p:sp>
        <p:nvSpPr>
          <p:cNvPr id="4" name="AutoShape 4"/>
          <p:cNvSpPr/>
          <p:nvPr/>
        </p:nvSpPr>
        <p:spPr>
          <a:xfrm flipV="1">
            <a:off x="3962399" y="3543298"/>
            <a:ext cx="10134601" cy="1"/>
          </a:xfrm>
          <a:prstGeom prst="line">
            <a:avLst/>
          </a:prstGeom>
          <a:ln w="819150" cap="rnd">
            <a:solidFill>
              <a:srgbClr val="99D9D9"/>
            </a:solidFill>
            <a:prstDash val="solid"/>
            <a:headEnd type="none" w="sm" len="sm"/>
            <a:tailEnd type="none" w="sm" len="sm"/>
          </a:ln>
        </p:spPr>
        <p:txBody>
          <a:bodyPr/>
          <a:lstStyle/>
          <a:p>
            <a:endParaRPr lang="ja-JP" altLang="en-US"/>
          </a:p>
        </p:txBody>
      </p:sp>
      <p:sp>
        <p:nvSpPr>
          <p:cNvPr id="8" name="TextBox 8"/>
          <p:cNvSpPr txBox="1"/>
          <p:nvPr/>
        </p:nvSpPr>
        <p:spPr>
          <a:xfrm>
            <a:off x="2895155" y="5010304"/>
            <a:ext cx="13715452" cy="3107582"/>
          </a:xfrm>
          <a:prstGeom prst="rect">
            <a:avLst/>
          </a:prstGeom>
        </p:spPr>
        <p:txBody>
          <a:bodyPr wrap="square" lIns="0" tIns="0" rIns="0" bIns="0" rtlCol="0" anchor="t">
            <a:spAutoFit/>
          </a:bodyPr>
          <a:lstStyle/>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地域の（もしくは全国の）ネットワークにより状況・情報交換。</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自院で適用できる取り組みか？他の発想のヒントにもなる。</a:t>
            </a:r>
          </a:p>
          <a:p>
            <a:pPr marL="345433" lvl="1">
              <a:lnSpc>
                <a:spcPts val="6304"/>
              </a:lnSpc>
            </a:pPr>
            <a:r>
              <a:rPr lang="ja-JP" altLang="en-US" sz="3600" dirty="0">
                <a:solidFill>
                  <a:srgbClr val="191919"/>
                </a:solidFill>
                <a:latin typeface="HGSｺﾞｼｯｸM" panose="020B0600000000000000" pitchFamily="50" charset="-128"/>
                <a:ea typeface="HGSｺﾞｼｯｸM" panose="020B0600000000000000" pitchFamily="50" charset="-128"/>
              </a:rPr>
              <a:t>ネットの時代。自ら、どこからでも（海外からも）情報を入手し、施設内で適用を考えられる。</a:t>
            </a:r>
          </a:p>
        </p:txBody>
      </p:sp>
      <p:sp>
        <p:nvSpPr>
          <p:cNvPr id="9" name="TextBox 9"/>
          <p:cNvSpPr txBox="1"/>
          <p:nvPr/>
        </p:nvSpPr>
        <p:spPr>
          <a:xfrm>
            <a:off x="0" y="3295037"/>
            <a:ext cx="18288000" cy="628377"/>
          </a:xfrm>
          <a:prstGeom prst="rect">
            <a:avLst/>
          </a:prstGeom>
        </p:spPr>
        <p:txBody>
          <a:bodyPr wrap="square" lIns="0" tIns="0" rIns="0" bIns="0" rtlCol="0" anchor="t">
            <a:spAutoFit/>
          </a:bodyPr>
          <a:lstStyle/>
          <a:p>
            <a:pPr algn="ctr">
              <a:lnSpc>
                <a:spcPts val="4923"/>
              </a:lnSpc>
            </a:pPr>
            <a:r>
              <a:rPr lang="ja-JP" altLang="en-US" sz="4800" b="1" dirty="0">
                <a:solidFill>
                  <a:srgbClr val="000000"/>
                </a:solidFill>
                <a:latin typeface="HGSｺﾞｼｯｸM" panose="020B0600000000000000" pitchFamily="50" charset="-128"/>
                <a:ea typeface="HGSｺﾞｼｯｸM" panose="020B0600000000000000" pitchFamily="50" charset="-128"/>
              </a:rPr>
              <a:t>地域の中小病院ネットワーク</a:t>
            </a:r>
            <a:endParaRPr lang="en-US" altLang="ja-JP" sz="4800" b="1" dirty="0">
              <a:solidFill>
                <a:srgbClr val="000000"/>
              </a:solidFill>
              <a:latin typeface="HGSｺﾞｼｯｸM" panose="020B0600000000000000" pitchFamily="50" charset="-128"/>
              <a:ea typeface="HGSｺﾞｼｯｸM" panose="020B0600000000000000" pitchFamily="50" charset="-128"/>
            </a:endParaRPr>
          </a:p>
        </p:txBody>
      </p:sp>
      <p:sp>
        <p:nvSpPr>
          <p:cNvPr id="7" name="TextBox 4">
            <a:extLst>
              <a:ext uri="{FF2B5EF4-FFF2-40B4-BE49-F238E27FC236}">
                <a16:creationId xmlns:a16="http://schemas.microsoft.com/office/drawing/2014/main" id="{BC0AB5A1-4F41-CFAB-E93F-8384274DE131}"/>
              </a:ext>
            </a:extLst>
          </p:cNvPr>
          <p:cNvSpPr txBox="1"/>
          <p:nvPr/>
        </p:nvSpPr>
        <p:spPr>
          <a:xfrm>
            <a:off x="13726569" y="-193825"/>
            <a:ext cx="5181601" cy="848181"/>
          </a:xfrm>
          <a:prstGeom prst="rect">
            <a:avLst/>
          </a:prstGeom>
        </p:spPr>
        <p:txBody>
          <a:bodyPr wrap="square" lIns="0" tIns="0" rIns="0" bIns="0" rtlCol="0" anchor="t">
            <a:spAutoFit/>
          </a:bodyPr>
          <a:lstStyle/>
          <a:p>
            <a:pPr algn="ctr">
              <a:lnSpc>
                <a:spcPts val="7920"/>
              </a:lnSpc>
            </a:pPr>
            <a:r>
              <a:rPr lang="ja-JP" altLang="en-US" sz="2800" dirty="0">
                <a:solidFill>
                  <a:srgbClr val="2F3132"/>
                </a:solidFill>
                <a:ea typeface="モトヤゴシック w"/>
              </a:rPr>
              <a:t>コンパクト　その本質</a:t>
            </a:r>
            <a:endParaRPr lang="en-US" sz="2800" dirty="0">
              <a:solidFill>
                <a:srgbClr val="2F3132"/>
              </a:solidFill>
              <a:ea typeface="モトヤゴシック w"/>
            </a:endParaRPr>
          </a:p>
        </p:txBody>
      </p:sp>
      <p:pic>
        <p:nvPicPr>
          <p:cNvPr id="5" name="図 4">
            <a:extLst>
              <a:ext uri="{FF2B5EF4-FFF2-40B4-BE49-F238E27FC236}">
                <a16:creationId xmlns:a16="http://schemas.microsoft.com/office/drawing/2014/main" id="{39DE27FE-E1BE-CD57-0C31-F65A03101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1400" y="7554777"/>
            <a:ext cx="3071001" cy="2732223"/>
          </a:xfrm>
          <a:prstGeom prst="rect">
            <a:avLst/>
          </a:prstGeom>
        </p:spPr>
      </p:pic>
      <p:pic>
        <p:nvPicPr>
          <p:cNvPr id="11" name="図 10">
            <a:extLst>
              <a:ext uri="{FF2B5EF4-FFF2-40B4-BE49-F238E27FC236}">
                <a16:creationId xmlns:a16="http://schemas.microsoft.com/office/drawing/2014/main" id="{3228918A-D0B3-C71C-6CB5-B9782DA2E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582025"/>
            <a:ext cx="2437955" cy="2437955"/>
          </a:xfrm>
          <a:prstGeom prst="rect">
            <a:avLst/>
          </a:prstGeom>
        </p:spPr>
      </p:pic>
    </p:spTree>
    <p:extLst>
      <p:ext uri="{BB962C8B-B14F-4D97-AF65-F5344CB8AC3E}">
        <p14:creationId xmlns:p14="http://schemas.microsoft.com/office/powerpoint/2010/main" val="2437871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AutoShape 2"/>
          <p:cNvSpPr/>
          <p:nvPr/>
        </p:nvSpPr>
        <p:spPr>
          <a:xfrm>
            <a:off x="-1" y="9234901"/>
            <a:ext cx="18288001" cy="1"/>
          </a:xfrm>
          <a:prstGeom prst="line">
            <a:avLst/>
          </a:prstGeom>
          <a:ln w="66675" cap="flat">
            <a:solidFill>
              <a:srgbClr val="2F3132"/>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3" name="Freeform 3"/>
          <p:cNvSpPr/>
          <p:nvPr/>
        </p:nvSpPr>
        <p:spPr>
          <a:xfrm>
            <a:off x="7872003" y="4834908"/>
            <a:ext cx="2543997" cy="4399995"/>
          </a:xfrm>
          <a:custGeom>
            <a:avLst/>
            <a:gdLst/>
            <a:ahLst/>
            <a:cxnLst/>
            <a:rect l="l" t="t" r="r" b="b"/>
            <a:pathLst>
              <a:path w="2543997" h="4399994">
                <a:moveTo>
                  <a:pt x="0" y="0"/>
                </a:moveTo>
                <a:lnTo>
                  <a:pt x="2543996" y="0"/>
                </a:lnTo>
                <a:lnTo>
                  <a:pt x="2543996" y="4399995"/>
                </a:lnTo>
                <a:lnTo>
                  <a:pt x="0" y="4399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latin typeface="HGSｺﾞｼｯｸM" panose="020B0600000000000000" pitchFamily="50" charset="-128"/>
              <a:ea typeface="HGSｺﾞｼｯｸM" panose="020B0600000000000000" pitchFamily="50" charset="-128"/>
            </a:endParaRPr>
          </a:p>
        </p:txBody>
      </p:sp>
      <p:sp>
        <p:nvSpPr>
          <p:cNvPr id="4" name="TextBox 4"/>
          <p:cNvSpPr txBox="1"/>
          <p:nvPr/>
        </p:nvSpPr>
        <p:spPr>
          <a:xfrm>
            <a:off x="2662509" y="4701608"/>
            <a:ext cx="2959420" cy="2244204"/>
          </a:xfrm>
          <a:prstGeom prst="rect">
            <a:avLst/>
          </a:prstGeom>
        </p:spPr>
        <p:txBody>
          <a:bodyPr lIns="0" tIns="0" rIns="0" bIns="0" rtlCol="0" anchor="t">
            <a:spAutoFit/>
          </a:bodyPr>
          <a:lstStyle/>
          <a:p>
            <a:pPr algn="r">
              <a:lnSpc>
                <a:spcPts val="17504"/>
              </a:lnSpc>
            </a:pPr>
            <a:r>
              <a:rPr lang="en-US" sz="14586" b="1" dirty="0">
                <a:solidFill>
                  <a:srgbClr val="2F3132"/>
                </a:solidFill>
                <a:latin typeface="HGSｺﾞｼｯｸM" panose="020B0600000000000000" pitchFamily="50" charset="-128"/>
                <a:ea typeface="HGSｺﾞｼｯｸM" panose="020B0600000000000000" pitchFamily="50" charset="-128"/>
              </a:rPr>
              <a:t>04</a:t>
            </a:r>
          </a:p>
        </p:txBody>
      </p:sp>
      <p:sp>
        <p:nvSpPr>
          <p:cNvPr id="5" name="TextBox 5"/>
          <p:cNvSpPr txBox="1"/>
          <p:nvPr/>
        </p:nvSpPr>
        <p:spPr>
          <a:xfrm>
            <a:off x="10941711" y="6286500"/>
            <a:ext cx="6820578" cy="1013098"/>
          </a:xfrm>
          <a:prstGeom prst="rect">
            <a:avLst/>
          </a:prstGeom>
        </p:spPr>
        <p:txBody>
          <a:bodyPr wrap="square" lIns="0" tIns="0" rIns="0" bIns="0" rtlCol="0" anchor="t">
            <a:spAutoFit/>
          </a:bodyPr>
          <a:lstStyle/>
          <a:p>
            <a:pP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日々の学び・研修</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p:sp>
        <p:nvSpPr>
          <p:cNvPr id="6" name="TextBox 6"/>
          <p:cNvSpPr txBox="1"/>
          <p:nvPr/>
        </p:nvSpPr>
        <p:spPr>
          <a:xfrm>
            <a:off x="4719047" y="2919070"/>
            <a:ext cx="8849907" cy="769441"/>
          </a:xfrm>
          <a:prstGeom prst="rect">
            <a:avLst/>
          </a:prstGeom>
        </p:spPr>
        <p:txBody>
          <a:bodyPr wrap="square" lIns="0" tIns="0" rIns="0" bIns="0" rtlCol="0" anchor="t">
            <a:spAutoFit/>
          </a:bodyPr>
          <a:lstStyle/>
          <a:p>
            <a:pPr algn="ctr">
              <a:lnSpc>
                <a:spcPts val="6000"/>
              </a:lnSpc>
            </a:pPr>
            <a:r>
              <a:rPr lang="en-US" sz="5000" b="1" spc="420" dirty="0">
                <a:solidFill>
                  <a:srgbClr val="2F3132"/>
                </a:solidFill>
                <a:latin typeface="HGSｺﾞｼｯｸM" panose="020B0600000000000000" pitchFamily="50" charset="-128"/>
                <a:ea typeface="HGSｺﾞｼｯｸM" panose="020B0600000000000000" pitchFamily="50" charset="-128"/>
              </a:rPr>
              <a:t>TRAINING </a:t>
            </a:r>
            <a:r>
              <a:rPr lang="ja-JP" altLang="en-US" sz="5000" b="1" spc="420" dirty="0">
                <a:solidFill>
                  <a:srgbClr val="2F3132"/>
                </a:solidFill>
                <a:latin typeface="HGSｺﾞｼｯｸM" panose="020B0600000000000000" pitchFamily="50" charset="-128"/>
                <a:ea typeface="HGSｺﾞｼｯｸM" panose="020B0600000000000000" pitchFamily="50" charset="-128"/>
              </a:rPr>
              <a:t>＆</a:t>
            </a:r>
            <a:r>
              <a:rPr lang="en-US" altLang="ja-JP" sz="5000" b="1" spc="420" dirty="0">
                <a:solidFill>
                  <a:srgbClr val="2F3132"/>
                </a:solidFill>
                <a:latin typeface="HGSｺﾞｼｯｸM" panose="020B0600000000000000" pitchFamily="50" charset="-128"/>
                <a:ea typeface="HGSｺﾞｼｯｸM" panose="020B0600000000000000" pitchFamily="50" charset="-128"/>
              </a:rPr>
              <a:t>LEARNING</a:t>
            </a:r>
            <a:endParaRPr lang="en-US" sz="5000" b="1" spc="420" dirty="0">
              <a:solidFill>
                <a:srgbClr val="2F3132"/>
              </a:solidFill>
              <a:latin typeface="HGSｺﾞｼｯｸM" panose="020B0600000000000000" pitchFamily="50" charset="-128"/>
              <a:ea typeface="HGSｺﾞｼｯｸM" panose="020B0600000000000000"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AutoShape 2"/>
          <p:cNvSpPr/>
          <p:nvPr/>
        </p:nvSpPr>
        <p:spPr>
          <a:xfrm>
            <a:off x="-1" y="9234901"/>
            <a:ext cx="18288001" cy="1"/>
          </a:xfrm>
          <a:prstGeom prst="line">
            <a:avLst/>
          </a:prstGeom>
          <a:ln w="66675" cap="flat">
            <a:solidFill>
              <a:srgbClr val="2F3132"/>
            </a:solidFill>
            <a:prstDash val="solid"/>
            <a:headEnd type="none" w="sm" len="sm"/>
            <a:tailEnd type="none" w="sm" len="sm"/>
          </a:ln>
        </p:spPr>
        <p:txBody>
          <a:bodyPr/>
          <a:lstStyle/>
          <a:p>
            <a:endParaRPr lang="ja-JP" altLang="en-US">
              <a:latin typeface="HGSｺﾞｼｯｸM" panose="020B0600000000000000" pitchFamily="50" charset="-128"/>
              <a:ea typeface="HGSｺﾞｼｯｸM" panose="020B0600000000000000" pitchFamily="50" charset="-128"/>
            </a:endParaRPr>
          </a:p>
        </p:txBody>
      </p:sp>
      <mc:AlternateContent xmlns:mc="http://schemas.openxmlformats.org/markup-compatibility/2006" xmlns:pslz="http://schemas.microsoft.com/office/powerpoint/2016/slidezoom">
        <mc:Choice Requires="pslz">
          <p:graphicFrame>
            <p:nvGraphicFramePr>
              <p:cNvPr id="10" name="スライド ズーム 9">
                <a:extLst>
                  <a:ext uri="{FF2B5EF4-FFF2-40B4-BE49-F238E27FC236}">
                    <a16:creationId xmlns:a16="http://schemas.microsoft.com/office/drawing/2014/main" id="{7888FC99-035D-59A2-7A13-C2057B40759E}"/>
                  </a:ext>
                </a:extLst>
              </p:cNvPr>
              <p:cNvGraphicFramePr>
                <a:graphicFrameLocks noChangeAspect="1"/>
              </p:cNvGraphicFramePr>
              <p:nvPr>
                <p:extLst>
                  <p:ext uri="{D42A27DB-BD31-4B8C-83A1-F6EECF244321}">
                    <p14:modId xmlns:p14="http://schemas.microsoft.com/office/powerpoint/2010/main" val="3247210089"/>
                  </p:ext>
                </p:extLst>
              </p:nvPr>
            </p:nvGraphicFramePr>
            <p:xfrm>
              <a:off x="1790765" y="5146434"/>
              <a:ext cx="6438836" cy="3121262"/>
            </p:xfrm>
            <a:graphic>
              <a:graphicData uri="http://schemas.microsoft.com/office/powerpoint/2016/slidezoom">
                <pslz:sldZm>
                  <pslz:sldZmObj sldId="302" cId="1015691992">
                    <pslz:zmPr id="{963618E3-0C8D-4E14-8628-AA6726766AC4}" returnToParent="0"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6438836" cy="3121262"/>
                        </a:xfrm>
                        <a:prstGeom prst="rect">
                          <a:avLst/>
                        </a:prstGeom>
                        <a:ln w="3175">
                          <a:solidFill>
                            <a:prstClr val="ltGray"/>
                          </a:solidFill>
                        </a:ln>
                      </p166:spPr>
                    </pslz:zmPr>
                  </pslz:sldZmObj>
                </pslz:sldZm>
              </a:graphicData>
            </a:graphic>
          </p:graphicFrame>
        </mc:Choice>
        <mc:Fallback xmlns="">
          <p:pic>
            <p:nvPicPr>
              <p:cNvPr id="10" name="スライド ズーム 9">
                <a:extLst>
                  <a:ext uri="{FF2B5EF4-FFF2-40B4-BE49-F238E27FC236}">
                    <a16:creationId xmlns:a16="http://schemas.microsoft.com/office/drawing/2014/main" id="{7888FC99-035D-59A2-7A13-C2057B40759E}"/>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1790765" y="5146434"/>
                <a:ext cx="6438836" cy="3121262"/>
              </a:xfrm>
              <a:prstGeom prst="rect">
                <a:avLst/>
              </a:prstGeom>
              <a:ln w="3175">
                <a:solidFill>
                  <a:prstClr val="ltGray"/>
                </a:solidFill>
              </a:ln>
            </p:spPr>
          </p:pic>
        </mc:Fallback>
      </mc:AlternateContent>
      <p:sp>
        <p:nvSpPr>
          <p:cNvPr id="4" name="TextBox 5">
            <a:extLst>
              <a:ext uri="{FF2B5EF4-FFF2-40B4-BE49-F238E27FC236}">
                <a16:creationId xmlns:a16="http://schemas.microsoft.com/office/drawing/2014/main" id="{8E872F74-B3C5-F229-C418-02937E04B8E2}"/>
              </a:ext>
            </a:extLst>
          </p:cNvPr>
          <p:cNvSpPr txBox="1"/>
          <p:nvPr/>
        </p:nvSpPr>
        <p:spPr>
          <a:xfrm>
            <a:off x="5733710" y="3498815"/>
            <a:ext cx="6820578" cy="1013098"/>
          </a:xfrm>
          <a:prstGeom prst="rect">
            <a:avLst/>
          </a:prstGeom>
        </p:spPr>
        <p:txBody>
          <a:bodyPr wrap="square" lIns="0" tIns="0" rIns="0" bIns="0" rtlCol="0" anchor="t">
            <a:spAutoFit/>
          </a:bodyPr>
          <a:lstStyle/>
          <a:p>
            <a:pP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日々の学び・研修</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mc:AlternateContent xmlns:mc="http://schemas.openxmlformats.org/markup-compatibility/2006" xmlns:pslz="http://schemas.microsoft.com/office/powerpoint/2016/slidezoom">
        <mc:Choice Requires="pslz">
          <p:graphicFrame>
            <p:nvGraphicFramePr>
              <p:cNvPr id="7" name="スライド ズーム 6">
                <a:extLst>
                  <a:ext uri="{FF2B5EF4-FFF2-40B4-BE49-F238E27FC236}">
                    <a16:creationId xmlns:a16="http://schemas.microsoft.com/office/drawing/2014/main" id="{079C2CB9-B8D9-5D1A-63F7-810EA6D25852}"/>
                  </a:ext>
                </a:extLst>
              </p:cNvPr>
              <p:cNvGraphicFramePr>
                <a:graphicFrameLocks noChangeAspect="1"/>
              </p:cNvGraphicFramePr>
              <p:nvPr>
                <p:extLst>
                  <p:ext uri="{D42A27DB-BD31-4B8C-83A1-F6EECF244321}">
                    <p14:modId xmlns:p14="http://schemas.microsoft.com/office/powerpoint/2010/main" val="2552451107"/>
                  </p:ext>
                </p:extLst>
              </p:nvPr>
            </p:nvGraphicFramePr>
            <p:xfrm>
              <a:off x="10058400" y="5146431"/>
              <a:ext cx="6438836" cy="3121265"/>
            </p:xfrm>
            <a:graphic>
              <a:graphicData uri="http://schemas.microsoft.com/office/powerpoint/2016/slidezoom">
                <pslz:sldZm>
                  <pslz:sldZmObj sldId="303" cId="265624300">
                    <pslz:zmPr id="{3809D98C-BBCD-49EA-BB21-B07BAAB3B53A}"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6438836" cy="3121265"/>
                        </a:xfrm>
                        <a:prstGeom prst="rect">
                          <a:avLst/>
                        </a:prstGeom>
                        <a:ln w="3175">
                          <a:solidFill>
                            <a:prstClr val="ltGray"/>
                          </a:solidFill>
                        </a:ln>
                      </p166:spPr>
                    </pslz:zmPr>
                  </pslz:sldZmObj>
                </pslz:sldZm>
              </a:graphicData>
            </a:graphic>
          </p:graphicFrame>
        </mc:Choice>
        <mc:Fallback xmlns="">
          <p:pic>
            <p:nvPicPr>
              <p:cNvPr id="7" name="スライド ズーム 6">
                <a:extLst>
                  <a:ext uri="{FF2B5EF4-FFF2-40B4-BE49-F238E27FC236}">
                    <a16:creationId xmlns:a16="http://schemas.microsoft.com/office/drawing/2014/main" id="{079C2CB9-B8D9-5D1A-63F7-810EA6D25852}"/>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10058400" y="5146431"/>
                <a:ext cx="6438836" cy="3121265"/>
              </a:xfrm>
              <a:prstGeom prst="rect">
                <a:avLst/>
              </a:prstGeom>
              <a:ln w="3175">
                <a:solidFill>
                  <a:prstClr val="ltGray"/>
                </a:solidFill>
              </a:ln>
            </p:spPr>
          </p:pic>
        </mc:Fallback>
      </mc:AlternateContent>
    </p:spTree>
    <p:extLst>
      <p:ext uri="{BB962C8B-B14F-4D97-AF65-F5344CB8AC3E}">
        <p14:creationId xmlns:p14="http://schemas.microsoft.com/office/powerpoint/2010/main" val="1970918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1348628" y="2781071"/>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3783725" y="1207242"/>
            <a:ext cx="13411200" cy="1661993"/>
          </a:xfrm>
          <a:prstGeom prst="rect">
            <a:avLst/>
          </a:prstGeom>
        </p:spPr>
        <p:txBody>
          <a:bodyPr wrap="square" lIns="0" tIns="0" rIns="0" bIns="0" rtlCol="0" anchor="t">
            <a:spAutoFit/>
          </a:bodyPr>
          <a:lstStyle/>
          <a:p>
            <a:r>
              <a:rPr lang="ja-JP" altLang="en-US" sz="5400" b="1" dirty="0">
                <a:latin typeface="HGSｺﾞｼｯｸM" panose="020B0600000000000000" pitchFamily="50" charset="-128"/>
                <a:ea typeface="HGSｺﾞｼｯｸM" panose="020B0600000000000000" pitchFamily="50" charset="-128"/>
              </a:rPr>
              <a:t>入院患者さんが近い</a:t>
            </a:r>
            <a:endParaRPr lang="en-US" altLang="ja-JP" sz="5400" b="1" dirty="0">
              <a:latin typeface="HGSｺﾞｼｯｸM" panose="020B0600000000000000" pitchFamily="50" charset="-128"/>
              <a:ea typeface="HGSｺﾞｼｯｸM" panose="020B0600000000000000" pitchFamily="50" charset="-128"/>
            </a:endParaRPr>
          </a:p>
          <a:p>
            <a:r>
              <a:rPr lang="ja-JP" altLang="en-US" sz="5400" b="1" dirty="0">
                <a:latin typeface="HGSｺﾞｼｯｸM" panose="020B0600000000000000" pitchFamily="50" charset="-128"/>
                <a:ea typeface="HGSｺﾞｼｯｸM" panose="020B0600000000000000" pitchFamily="50" charset="-128"/>
              </a:rPr>
              <a:t>症状チェックに動線が近いのは重要</a:t>
            </a:r>
            <a:endParaRPr lang="en-US" altLang="ja-JP" sz="5400" b="1" dirty="0">
              <a:latin typeface="HGSｺﾞｼｯｸM" panose="020B0600000000000000" pitchFamily="50" charset="-128"/>
              <a:ea typeface="HGSｺﾞｼｯｸM" panose="020B0600000000000000" pitchFamily="50" charset="-128"/>
            </a:endParaRPr>
          </a:p>
        </p:txBody>
      </p:sp>
      <p:sp>
        <p:nvSpPr>
          <p:cNvPr id="7" name="TextBox 7"/>
          <p:cNvSpPr txBox="1"/>
          <p:nvPr/>
        </p:nvSpPr>
        <p:spPr>
          <a:xfrm>
            <a:off x="3572757" y="4122377"/>
            <a:ext cx="14431759" cy="402514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入院患者さんの症状変化は早い。</a:t>
            </a: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3600" dirty="0">
                <a:solidFill>
                  <a:srgbClr val="000000"/>
                </a:solidFill>
                <a:latin typeface="HGSｺﾞｼｯｸM" panose="020B0600000000000000" pitchFamily="50" charset="-128"/>
                <a:ea typeface="HGSｺﾞｼｯｸM" panose="020B0600000000000000" pitchFamily="50" charset="-128"/>
              </a:rPr>
              <a:t>変化をつかむ</a:t>
            </a: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には直接赴く、常駐、看護師との情報交換が重要となる。</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病院全体でどういったことが起きているか？この把握もコンパクトな施設では有利である。</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保険診療の情報も得ることも可能。</a:t>
            </a:r>
          </a:p>
        </p:txBody>
      </p:sp>
      <p:sp>
        <p:nvSpPr>
          <p:cNvPr id="9" name="TextBox 9"/>
          <p:cNvSpPr txBox="1"/>
          <p:nvPr/>
        </p:nvSpPr>
        <p:spPr>
          <a:xfrm>
            <a:off x="3124200" y="9126383"/>
            <a:ext cx="15163800" cy="632994"/>
          </a:xfrm>
          <a:prstGeom prst="rect">
            <a:avLst/>
          </a:prstGeom>
        </p:spPr>
        <p:txBody>
          <a:bodyPr wrap="square" lIns="0" tIns="0" rIns="0" bIns="0" rtlCol="0" anchor="t">
            <a:spAutoFit/>
          </a:bodyPr>
          <a:lstStyle/>
          <a:p>
            <a:pPr algn="ctr">
              <a:lnSpc>
                <a:spcPts val="5400"/>
              </a:lnSpc>
            </a:pPr>
            <a:r>
              <a:rPr lang="ja-JP" altLang="en-US" sz="3600" dirty="0">
                <a:solidFill>
                  <a:srgbClr val="000000"/>
                </a:solidFill>
                <a:ea typeface="モトヤゴシック w"/>
              </a:rPr>
              <a:t>症例トレースしている患者さんに対応、判断できるスキルが必要になる</a:t>
            </a:r>
            <a:endParaRPr lang="en-US" altLang="ja-JP" sz="3600" dirty="0">
              <a:solidFill>
                <a:srgbClr val="000000"/>
              </a:solidFill>
              <a:ea typeface="モトヤゴシック w"/>
            </a:endParaRPr>
          </a:p>
        </p:txBody>
      </p:sp>
      <p:pic>
        <p:nvPicPr>
          <p:cNvPr id="4" name="図 3">
            <a:extLst>
              <a:ext uri="{FF2B5EF4-FFF2-40B4-BE49-F238E27FC236}">
                <a16:creationId xmlns:a16="http://schemas.microsoft.com/office/drawing/2014/main" id="{4EB9DBF4-67B6-03E6-8202-D41202C766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297" y="3848100"/>
            <a:ext cx="6430108" cy="6430108"/>
          </a:xfrm>
          <a:prstGeom prst="rect">
            <a:avLst/>
          </a:prstGeom>
        </p:spPr>
      </p:pic>
      <p:sp>
        <p:nvSpPr>
          <p:cNvPr id="10" name="TextBox 10"/>
          <p:cNvSpPr txBox="1"/>
          <p:nvPr/>
        </p:nvSpPr>
        <p:spPr>
          <a:xfrm>
            <a:off x="1380968" y="4152900"/>
            <a:ext cx="2086723" cy="2000548"/>
          </a:xfrm>
          <a:prstGeom prst="rect">
            <a:avLst/>
          </a:prstGeom>
        </p:spPr>
        <p:txBody>
          <a:bodyPr wrap="square" lIns="0" tIns="0" rIns="0" bIns="0" rtlCol="0" anchor="t">
            <a:spAutoFit/>
          </a:bodyPr>
          <a:lstStyle/>
          <a:p>
            <a:pPr marL="0" marR="0" lvl="0" indent="0" algn="r" defTabSz="914400" rtl="0" eaLnBrk="1" fontAlgn="auto" latinLnBrk="0" hangingPunct="1">
              <a:lnSpc>
                <a:spcPts val="15620"/>
              </a:lnSpc>
              <a:spcBef>
                <a:spcPts val="0"/>
              </a:spcBef>
              <a:spcAft>
                <a:spcPts val="0"/>
              </a:spcAft>
              <a:buClrTx/>
              <a:buSzTx/>
              <a:buFontTx/>
              <a:buNone/>
              <a:tabLst/>
              <a:defRPr/>
            </a:pPr>
            <a:r>
              <a:rPr kumimoji="0" lang="en-US" sz="13017" b="1" i="0" u="none" strike="noStrike" kern="1200" cap="none" spc="0" normalizeH="0" baseline="0" noProof="0" dirty="0">
                <a:ln>
                  <a:noFill/>
                </a:ln>
                <a:solidFill>
                  <a:srgbClr val="99D9D9"/>
                </a:solidFill>
                <a:effectLst/>
                <a:uLnTx/>
                <a:uFillTx/>
                <a:latin typeface="HGSｺﾞｼｯｸM" panose="020B0600000000000000" pitchFamily="50" charset="-128"/>
                <a:ea typeface="HGSｺﾞｼｯｸM" panose="020B0600000000000000" pitchFamily="50" charset="-128"/>
                <a:cs typeface="+mn-cs"/>
              </a:rPr>
              <a:t>0</a:t>
            </a:r>
            <a:r>
              <a:rPr lang="en-US" sz="13017" b="1" dirty="0">
                <a:solidFill>
                  <a:srgbClr val="99D9D9"/>
                </a:solidFill>
                <a:latin typeface="HGSｺﾞｼｯｸM" panose="020B0600000000000000" pitchFamily="50" charset="-128"/>
                <a:ea typeface="HGSｺﾞｼｯｸM" panose="020B0600000000000000" pitchFamily="50" charset="-128"/>
              </a:rPr>
              <a:t>1</a:t>
            </a: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コンパクトの利点</a:t>
            </a:r>
            <a:endParaRPr kumimoji="0" lang="en-US" sz="32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p:txBody>
      </p:sp>
    </p:spTree>
    <p:extLst>
      <p:ext uri="{BB962C8B-B14F-4D97-AF65-F5344CB8AC3E}">
        <p14:creationId xmlns:p14="http://schemas.microsoft.com/office/powerpoint/2010/main" val="1015691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1348154" y="2694516"/>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23446" y="1895757"/>
            <a:ext cx="18288000" cy="830997"/>
          </a:xfrm>
          <a:prstGeom prst="rect">
            <a:avLst/>
          </a:prstGeom>
        </p:spPr>
        <p:txBody>
          <a:bodyPr wrap="square" lIns="0" tIns="0" rIns="0" bIns="0" rtlCol="0" anchor="t">
            <a:spAutoFit/>
          </a:bodyPr>
          <a:lstStyle/>
          <a:p>
            <a:pPr algn="ctr"/>
            <a:r>
              <a:rPr kumimoji="1" lang="ja-JP" altLang="en-US" sz="5400" b="1" dirty="0">
                <a:latin typeface="HGSｺﾞｼｯｸM" panose="020B0600000000000000" pitchFamily="50" charset="-128"/>
                <a:ea typeface="HGSｺﾞｼｯｸM" panose="020B0600000000000000" pitchFamily="50" charset="-128"/>
              </a:rPr>
              <a:t>認定、専門薬剤師の取得も可能</a:t>
            </a:r>
            <a:endParaRPr kumimoji="1" lang="en-US" altLang="ja-JP" sz="5400" b="1" dirty="0">
              <a:latin typeface="HGSｺﾞｼｯｸM" panose="020B0600000000000000" pitchFamily="50" charset="-128"/>
              <a:ea typeface="HGSｺﾞｼｯｸM" panose="020B0600000000000000" pitchFamily="50" charset="-128"/>
            </a:endParaRPr>
          </a:p>
        </p:txBody>
      </p:sp>
      <p:sp>
        <p:nvSpPr>
          <p:cNvPr id="7" name="TextBox 7"/>
          <p:cNvSpPr txBox="1"/>
          <p:nvPr/>
        </p:nvSpPr>
        <p:spPr>
          <a:xfrm>
            <a:off x="3581400" y="3314700"/>
            <a:ext cx="14322682" cy="3194144"/>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中小病院</a:t>
            </a:r>
            <a:r>
              <a:rPr lang="ja-JP" altLang="en-US" sz="3600" dirty="0">
                <a:solidFill>
                  <a:srgbClr val="000000"/>
                </a:solidFill>
                <a:latin typeface="HGSｺﾞｼｯｸM" panose="020B0600000000000000" pitchFamily="50" charset="-128"/>
                <a:ea typeface="HGSｺﾞｼｯｸM" panose="020B0600000000000000" pitchFamily="50" charset="-128"/>
              </a:rPr>
              <a:t>でも</a:t>
            </a: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多くの薬剤師が認定や専門等の資格を取得。</a:t>
            </a:r>
            <a:endParaRPr kumimoji="0" lang="en-US" altLang="ja-JP"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3600" dirty="0">
                <a:solidFill>
                  <a:srgbClr val="000000"/>
                </a:solidFill>
                <a:latin typeface="HGSｺﾞｼｯｸM" panose="020B0600000000000000" pitchFamily="50" charset="-128"/>
                <a:ea typeface="HGSｺﾞｼｯｸM" panose="020B0600000000000000" pitchFamily="50" charset="-128"/>
              </a:rPr>
              <a:t>各専門チームを設置し、薬剤師がチームを牽引する場合も。</a:t>
            </a:r>
            <a:endParaRPr kumimoji="0" lang="en-US" altLang="ja-JP"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3600" dirty="0">
                <a:solidFill>
                  <a:srgbClr val="000000"/>
                </a:solidFill>
                <a:latin typeface="HGSｺﾞｼｯｸM" panose="020B0600000000000000" pitchFamily="50" charset="-128"/>
                <a:ea typeface="HGSｺﾞｼｯｸM" panose="020B0600000000000000" pitchFamily="50" charset="-128"/>
              </a:rPr>
              <a:t>診療報酬での後押しがある専門領域ではその活躍に病院も支援。</a:t>
            </a:r>
            <a:endPar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mn-cs"/>
              </a:rPr>
              <a:t>その取得を支援してくれる病院も。</a:t>
            </a: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コンパクトの利点</a:t>
            </a:r>
            <a:endParaRPr kumimoji="0" lang="en-US" sz="32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p:txBody>
      </p:sp>
      <p:sp>
        <p:nvSpPr>
          <p:cNvPr id="4" name="TextBox 10">
            <a:extLst>
              <a:ext uri="{FF2B5EF4-FFF2-40B4-BE49-F238E27FC236}">
                <a16:creationId xmlns:a16="http://schemas.microsoft.com/office/drawing/2014/main" id="{D326835F-D860-4E8F-CB7A-D0FFF279EC72}"/>
              </a:ext>
            </a:extLst>
          </p:cNvPr>
          <p:cNvSpPr txBox="1"/>
          <p:nvPr/>
        </p:nvSpPr>
        <p:spPr>
          <a:xfrm>
            <a:off x="1077533" y="3708200"/>
            <a:ext cx="2086723" cy="2000548"/>
          </a:xfrm>
          <a:prstGeom prst="rect">
            <a:avLst/>
          </a:prstGeom>
        </p:spPr>
        <p:txBody>
          <a:bodyPr wrap="square" lIns="0" tIns="0" rIns="0" bIns="0" rtlCol="0" anchor="t">
            <a:spAutoFit/>
          </a:bodyPr>
          <a:lstStyle/>
          <a:p>
            <a:pPr marL="0" marR="0" lvl="0" indent="0" algn="r" defTabSz="914400" rtl="0" eaLnBrk="1" fontAlgn="auto" latinLnBrk="0" hangingPunct="1">
              <a:lnSpc>
                <a:spcPts val="15620"/>
              </a:lnSpc>
              <a:spcBef>
                <a:spcPts val="0"/>
              </a:spcBef>
              <a:spcAft>
                <a:spcPts val="0"/>
              </a:spcAft>
              <a:buClrTx/>
              <a:buSzTx/>
              <a:buFontTx/>
              <a:buNone/>
              <a:tabLst/>
              <a:defRPr/>
            </a:pPr>
            <a:r>
              <a:rPr kumimoji="0" lang="en-US" sz="13017" b="1" i="0" u="none" strike="noStrike" kern="1200" cap="none" spc="0" normalizeH="0" baseline="0" noProof="0" dirty="0">
                <a:ln>
                  <a:noFill/>
                </a:ln>
                <a:solidFill>
                  <a:srgbClr val="99D9D9"/>
                </a:solidFill>
                <a:effectLst/>
                <a:uLnTx/>
                <a:uFillTx/>
                <a:latin typeface="HGSｺﾞｼｯｸM" panose="020B0600000000000000" pitchFamily="50" charset="-128"/>
                <a:ea typeface="HGSｺﾞｼｯｸM" panose="020B0600000000000000" pitchFamily="50" charset="-128"/>
                <a:cs typeface="+mn-cs"/>
              </a:rPr>
              <a:t>02</a:t>
            </a:r>
            <a:endParaRPr lang="en-US" sz="13017" b="1" dirty="0">
              <a:solidFill>
                <a:srgbClr val="99D9D9"/>
              </a:solidFill>
              <a:latin typeface="HGSｺﾞｼｯｸM" panose="020B0600000000000000" pitchFamily="50" charset="-128"/>
              <a:ea typeface="HGSｺﾞｼｯｸM" panose="020B0600000000000000" pitchFamily="50" charset="-128"/>
            </a:endParaRPr>
          </a:p>
        </p:txBody>
      </p:sp>
      <p:pic>
        <p:nvPicPr>
          <p:cNvPr id="16" name="図 15" descr="ポーズ, 人, 写真, 立つ が含まれている画像&#10;&#10;自動的に生成された説明">
            <a:extLst>
              <a:ext uri="{FF2B5EF4-FFF2-40B4-BE49-F238E27FC236}">
                <a16:creationId xmlns:a16="http://schemas.microsoft.com/office/drawing/2014/main" id="{EFBE3434-1684-0BE8-BF54-3365A80B4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7" y="5950690"/>
            <a:ext cx="7757264" cy="4336310"/>
          </a:xfrm>
          <a:prstGeom prst="rect">
            <a:avLst/>
          </a:prstGeom>
        </p:spPr>
      </p:pic>
      <p:pic>
        <p:nvPicPr>
          <p:cNvPr id="20" name="図 19">
            <a:extLst>
              <a:ext uri="{FF2B5EF4-FFF2-40B4-BE49-F238E27FC236}">
                <a16:creationId xmlns:a16="http://schemas.microsoft.com/office/drawing/2014/main" id="{5940228E-6811-B709-38CE-5D00CBC9B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497" y="5708748"/>
            <a:ext cx="9498472" cy="4530771"/>
          </a:xfrm>
          <a:prstGeom prst="rect">
            <a:avLst/>
          </a:prstGeom>
        </p:spPr>
      </p:pic>
    </p:spTree>
    <p:extLst>
      <p:ext uri="{BB962C8B-B14F-4D97-AF65-F5344CB8AC3E}">
        <p14:creationId xmlns:p14="http://schemas.microsoft.com/office/powerpoint/2010/main" val="26562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grpSp>
        <p:nvGrpSpPr>
          <p:cNvPr id="2" name="Group 2"/>
          <p:cNvGrpSpPr/>
          <p:nvPr/>
        </p:nvGrpSpPr>
        <p:grpSpPr>
          <a:xfrm>
            <a:off x="1868796" y="988598"/>
            <a:ext cx="5200893" cy="1847844"/>
            <a:chOff x="0" y="0"/>
            <a:chExt cx="1759314" cy="625073"/>
          </a:xfrm>
        </p:grpSpPr>
        <p:sp>
          <p:nvSpPr>
            <p:cNvPr id="3" name="Freeform 3"/>
            <p:cNvSpPr/>
            <p:nvPr/>
          </p:nvSpPr>
          <p:spPr>
            <a:xfrm>
              <a:off x="0" y="0"/>
              <a:ext cx="1759314" cy="625073"/>
            </a:xfrm>
            <a:custGeom>
              <a:avLst/>
              <a:gdLst/>
              <a:ahLst/>
              <a:cxnLst/>
              <a:rect l="l" t="t" r="r" b="b"/>
              <a:pathLst>
                <a:path w="1759314" h="625073">
                  <a:moveTo>
                    <a:pt x="0" y="0"/>
                  </a:moveTo>
                  <a:lnTo>
                    <a:pt x="1759314" y="0"/>
                  </a:lnTo>
                  <a:lnTo>
                    <a:pt x="1759314" y="625073"/>
                  </a:lnTo>
                  <a:lnTo>
                    <a:pt x="0" y="625073"/>
                  </a:lnTo>
                  <a:close/>
                </a:path>
              </a:pathLst>
            </a:custGeom>
            <a:solidFill>
              <a:srgbClr val="FFFFFF"/>
            </a:solidFill>
          </p:spPr>
          <p:txBody>
            <a:bodyPr/>
            <a:lstStyle/>
            <a:p>
              <a:endParaRPr lang="ja-JP" altLang="en-US"/>
            </a:p>
          </p:txBody>
        </p:sp>
      </p:grpSp>
      <p:grpSp>
        <p:nvGrpSpPr>
          <p:cNvPr id="4" name="Group 4"/>
          <p:cNvGrpSpPr/>
          <p:nvPr/>
        </p:nvGrpSpPr>
        <p:grpSpPr>
          <a:xfrm>
            <a:off x="6621078" y="2620578"/>
            <a:ext cx="5045847" cy="5045847"/>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99D9D9"/>
            </a:solidFill>
          </p:spPr>
          <p:txBody>
            <a:bodyPr/>
            <a:lstStyle/>
            <a:p>
              <a:endParaRPr lang="ja-JP" altLang="en-US"/>
            </a:p>
          </p:txBody>
        </p:sp>
      </p:grpSp>
      <p:sp>
        <p:nvSpPr>
          <p:cNvPr id="8" name="Freeform 8"/>
          <p:cNvSpPr/>
          <p:nvPr/>
        </p:nvSpPr>
        <p:spPr>
          <a:xfrm>
            <a:off x="8038479" y="6840754"/>
            <a:ext cx="2211044" cy="2549423"/>
          </a:xfrm>
          <a:custGeom>
            <a:avLst/>
            <a:gdLst/>
            <a:ahLst/>
            <a:cxnLst/>
            <a:rect l="l" t="t" r="r" b="b"/>
            <a:pathLst>
              <a:path w="2211044" h="2549422">
                <a:moveTo>
                  <a:pt x="0" y="0"/>
                </a:moveTo>
                <a:lnTo>
                  <a:pt x="2211044" y="0"/>
                </a:lnTo>
                <a:lnTo>
                  <a:pt x="2211044" y="2549422"/>
                </a:lnTo>
                <a:lnTo>
                  <a:pt x="0" y="25494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10" name="TextBox 10"/>
          <p:cNvSpPr txBox="1"/>
          <p:nvPr/>
        </p:nvSpPr>
        <p:spPr>
          <a:xfrm>
            <a:off x="6823041" y="3983210"/>
            <a:ext cx="4641921" cy="1846659"/>
          </a:xfrm>
          <a:prstGeom prst="rect">
            <a:avLst/>
          </a:prstGeom>
        </p:spPr>
        <p:txBody>
          <a:bodyPr lIns="0" tIns="0" rIns="0" bIns="0" rtlCol="0" anchor="t">
            <a:spAutoFit/>
          </a:bodyPr>
          <a:lstStyle/>
          <a:p>
            <a:pPr algn="ctr">
              <a:lnSpc>
                <a:spcPts val="7200"/>
              </a:lnSpc>
            </a:pPr>
            <a:r>
              <a:rPr lang="ja-JP" altLang="en-US" sz="6000" dirty="0">
                <a:solidFill>
                  <a:srgbClr val="000000"/>
                </a:solidFill>
                <a:ea typeface="モトヤゴシック w"/>
              </a:rPr>
              <a:t>薬剤</a:t>
            </a:r>
            <a:r>
              <a:rPr lang="en-US" sz="6000" dirty="0" err="1">
                <a:solidFill>
                  <a:srgbClr val="000000"/>
                </a:solidFill>
                <a:ea typeface="モトヤゴシック w"/>
              </a:rPr>
              <a:t>部門</a:t>
            </a:r>
            <a:endParaRPr lang="en-US" sz="6000" dirty="0">
              <a:solidFill>
                <a:srgbClr val="000000"/>
              </a:solidFill>
              <a:ea typeface="モトヤゴシック w"/>
            </a:endParaRPr>
          </a:p>
          <a:p>
            <a:pPr algn="ctr">
              <a:lnSpc>
                <a:spcPts val="7200"/>
              </a:lnSpc>
            </a:pPr>
            <a:r>
              <a:rPr lang="en-US" sz="6000" dirty="0" err="1">
                <a:solidFill>
                  <a:srgbClr val="000000"/>
                </a:solidFill>
                <a:ea typeface="モトヤゴシック w"/>
              </a:rPr>
              <a:t>スタッフ</a:t>
            </a:r>
            <a:endParaRPr lang="en-US" sz="6000" dirty="0">
              <a:solidFill>
                <a:srgbClr val="000000"/>
              </a:solidFill>
              <a:ea typeface="モトヤゴシック w"/>
            </a:endParaRPr>
          </a:p>
        </p:txBody>
      </p:sp>
      <p:sp>
        <p:nvSpPr>
          <p:cNvPr id="11" name="TextBox 11"/>
          <p:cNvSpPr txBox="1"/>
          <p:nvPr/>
        </p:nvSpPr>
        <p:spPr>
          <a:xfrm>
            <a:off x="4451541" y="1013754"/>
            <a:ext cx="2166769" cy="307777"/>
          </a:xfrm>
          <a:prstGeom prst="rect">
            <a:avLst/>
          </a:prstGeom>
        </p:spPr>
        <p:txBody>
          <a:bodyPr lIns="0" tIns="0" rIns="0" bIns="0" rtlCol="0" anchor="t">
            <a:spAutoFit/>
          </a:bodyPr>
          <a:lstStyle/>
          <a:p>
            <a:pPr>
              <a:lnSpc>
                <a:spcPts val="2400"/>
              </a:lnSpc>
              <a:spcBef>
                <a:spcPct val="0"/>
              </a:spcBef>
            </a:pPr>
            <a:r>
              <a:rPr lang="en-US" sz="2000" spc="100" dirty="0">
                <a:solidFill>
                  <a:srgbClr val="191919"/>
                </a:solidFill>
                <a:latin typeface="モトヤゴシック w"/>
                <a:ea typeface="モトヤゴシック w"/>
              </a:rPr>
              <a:t>（入社</a:t>
            </a:r>
            <a:r>
              <a:rPr lang="en-US" altLang="ja-JP" sz="2000" spc="100" dirty="0">
                <a:solidFill>
                  <a:srgbClr val="191919"/>
                </a:solidFill>
                <a:latin typeface="モトヤゴシック w"/>
                <a:ea typeface="モトヤゴシック w"/>
              </a:rPr>
              <a:t>24</a:t>
            </a:r>
            <a:r>
              <a:rPr lang="en-US" sz="2000" spc="100" dirty="0">
                <a:solidFill>
                  <a:srgbClr val="191919"/>
                </a:solidFill>
                <a:latin typeface="モトヤゴシック w"/>
                <a:ea typeface="モトヤゴシック w"/>
              </a:rPr>
              <a:t>年目）</a:t>
            </a:r>
          </a:p>
        </p:txBody>
      </p:sp>
      <p:sp>
        <p:nvSpPr>
          <p:cNvPr id="12" name="TextBox 12"/>
          <p:cNvSpPr txBox="1"/>
          <p:nvPr/>
        </p:nvSpPr>
        <p:spPr>
          <a:xfrm>
            <a:off x="7291431" y="3503198"/>
            <a:ext cx="3705141" cy="459613"/>
          </a:xfrm>
          <a:prstGeom prst="rect">
            <a:avLst/>
          </a:prstGeom>
        </p:spPr>
        <p:txBody>
          <a:bodyPr lIns="0" tIns="0" rIns="0" bIns="0" rtlCol="0" anchor="t">
            <a:spAutoFit/>
          </a:bodyPr>
          <a:lstStyle/>
          <a:p>
            <a:pPr algn="ctr">
              <a:lnSpc>
                <a:spcPts val="3959"/>
              </a:lnSpc>
              <a:spcBef>
                <a:spcPct val="0"/>
              </a:spcBef>
            </a:pPr>
            <a:r>
              <a:rPr lang="en-US" sz="3299" spc="164">
                <a:solidFill>
                  <a:srgbClr val="191919"/>
                </a:solidFill>
                <a:latin typeface="モトヤゴシック w"/>
                <a:ea typeface="モトヤゴシック w"/>
              </a:rPr>
              <a:t>- チーム紹介 -</a:t>
            </a:r>
          </a:p>
        </p:txBody>
      </p:sp>
      <p:sp>
        <p:nvSpPr>
          <p:cNvPr id="13" name="TextBox 13"/>
          <p:cNvSpPr txBox="1"/>
          <p:nvPr/>
        </p:nvSpPr>
        <p:spPr>
          <a:xfrm>
            <a:off x="3211141" y="2292810"/>
            <a:ext cx="3921675" cy="615553"/>
          </a:xfrm>
          <a:prstGeom prst="rect">
            <a:avLst/>
          </a:prstGeom>
        </p:spPr>
        <p:txBody>
          <a:bodyPr lIns="0" tIns="0" rIns="0" bIns="0" rtlCol="0" anchor="t">
            <a:spAutoFit/>
          </a:bodyPr>
          <a:lstStyle/>
          <a:p>
            <a:pPr>
              <a:lnSpc>
                <a:spcPts val="2400"/>
              </a:lnSpc>
            </a:pPr>
            <a:r>
              <a:rPr lang="en-US" sz="2000" spc="100" dirty="0" err="1">
                <a:solidFill>
                  <a:srgbClr val="191919"/>
                </a:solidFill>
                <a:ea typeface="モトヤゴシック w"/>
              </a:rPr>
              <a:t>趣味は登山＆キャンプ</a:t>
            </a:r>
            <a:r>
              <a:rPr lang="en-US" sz="2000" spc="100" dirty="0">
                <a:solidFill>
                  <a:srgbClr val="191919"/>
                </a:solidFill>
                <a:ea typeface="モトヤゴシック w"/>
              </a:rPr>
              <a:t>。</a:t>
            </a:r>
          </a:p>
          <a:p>
            <a:pPr>
              <a:lnSpc>
                <a:spcPts val="2400"/>
              </a:lnSpc>
              <a:spcBef>
                <a:spcPct val="0"/>
              </a:spcBef>
            </a:pPr>
            <a:r>
              <a:rPr lang="en-US" sz="2000" spc="100" dirty="0" err="1">
                <a:solidFill>
                  <a:srgbClr val="191919"/>
                </a:solidFill>
                <a:ea typeface="モトヤゴシック w"/>
              </a:rPr>
              <a:t>世界のアウトドアを極めます</a:t>
            </a:r>
            <a:r>
              <a:rPr lang="en-US" sz="2000" spc="100" dirty="0">
                <a:solidFill>
                  <a:srgbClr val="191919"/>
                </a:solidFill>
                <a:ea typeface="モトヤゴシック w"/>
              </a:rPr>
              <a:t>。</a:t>
            </a:r>
          </a:p>
        </p:txBody>
      </p:sp>
      <p:sp>
        <p:nvSpPr>
          <p:cNvPr id="14" name="TextBox 14"/>
          <p:cNvSpPr txBox="1"/>
          <p:nvPr/>
        </p:nvSpPr>
        <p:spPr>
          <a:xfrm>
            <a:off x="2860788" y="881349"/>
            <a:ext cx="1481733" cy="410369"/>
          </a:xfrm>
          <a:prstGeom prst="rect">
            <a:avLst/>
          </a:prstGeom>
        </p:spPr>
        <p:txBody>
          <a:bodyPr lIns="0" tIns="0" rIns="0" bIns="0" rtlCol="0" anchor="t">
            <a:spAutoFit/>
          </a:bodyPr>
          <a:lstStyle/>
          <a:p>
            <a:pPr algn="r">
              <a:lnSpc>
                <a:spcPts val="3239"/>
              </a:lnSpc>
              <a:spcBef>
                <a:spcPct val="0"/>
              </a:spcBef>
            </a:pPr>
            <a:r>
              <a:rPr lang="ja-JP" altLang="en-US" sz="2699" spc="133" dirty="0">
                <a:solidFill>
                  <a:srgbClr val="191919"/>
                </a:solidFill>
                <a:ea typeface="モトヤゴシック w"/>
              </a:rPr>
              <a:t>○○</a:t>
            </a:r>
            <a:r>
              <a:rPr lang="en-US" sz="2699" spc="133" dirty="0">
                <a:solidFill>
                  <a:srgbClr val="191919"/>
                </a:solidFill>
                <a:ea typeface="モトヤゴシック w"/>
              </a:rPr>
              <a:t>純</a:t>
            </a:r>
          </a:p>
        </p:txBody>
      </p:sp>
      <p:sp>
        <p:nvSpPr>
          <p:cNvPr id="15" name="TextBox 15"/>
          <p:cNvSpPr txBox="1"/>
          <p:nvPr/>
        </p:nvSpPr>
        <p:spPr>
          <a:xfrm>
            <a:off x="3294643" y="1395698"/>
            <a:ext cx="6274100" cy="615553"/>
          </a:xfrm>
          <a:prstGeom prst="rect">
            <a:avLst/>
          </a:prstGeom>
        </p:spPr>
        <p:txBody>
          <a:bodyPr wrap="square" lIns="0" tIns="0" rIns="0" bIns="0" rtlCol="0" anchor="t">
            <a:spAutoFit/>
          </a:bodyPr>
          <a:lstStyle/>
          <a:p>
            <a:pPr>
              <a:lnSpc>
                <a:spcPts val="2400"/>
              </a:lnSpc>
              <a:spcBef>
                <a:spcPct val="0"/>
              </a:spcBef>
            </a:pPr>
            <a:r>
              <a:rPr lang="ja-JP" altLang="en-US" sz="2000" spc="100" dirty="0">
                <a:solidFill>
                  <a:srgbClr val="191919"/>
                </a:solidFill>
                <a:ea typeface="モトヤゴシック w"/>
              </a:rPr>
              <a:t>薬剤課長・</a:t>
            </a:r>
            <a:r>
              <a:rPr lang="en-US" altLang="ja-JP" sz="2000" spc="100" dirty="0">
                <a:solidFill>
                  <a:srgbClr val="191919"/>
                </a:solidFill>
                <a:ea typeface="モトヤゴシック w"/>
              </a:rPr>
              <a:t>ICT</a:t>
            </a:r>
            <a:r>
              <a:rPr lang="ja-JP" altLang="en-US" sz="2000" spc="100" dirty="0">
                <a:solidFill>
                  <a:srgbClr val="191919"/>
                </a:solidFill>
                <a:ea typeface="モトヤゴシック w"/>
              </a:rPr>
              <a:t>所属・医療安全所属</a:t>
            </a:r>
            <a:endParaRPr lang="en-US" altLang="ja-JP" sz="2000" spc="100" dirty="0">
              <a:solidFill>
                <a:srgbClr val="191919"/>
              </a:solidFill>
              <a:ea typeface="モトヤゴシック w"/>
            </a:endParaRPr>
          </a:p>
          <a:p>
            <a:pPr>
              <a:lnSpc>
                <a:spcPts val="2400"/>
              </a:lnSpc>
              <a:spcBef>
                <a:spcPct val="0"/>
              </a:spcBef>
            </a:pPr>
            <a:r>
              <a:rPr lang="ja-JP" altLang="en-US" sz="2000" spc="100" dirty="0">
                <a:solidFill>
                  <a:srgbClr val="191919"/>
                </a:solidFill>
                <a:ea typeface="モトヤゴシック w"/>
              </a:rPr>
              <a:t>・抗菌化学療法認定</a:t>
            </a:r>
            <a:endParaRPr lang="en-US" sz="2000" spc="100" dirty="0">
              <a:solidFill>
                <a:srgbClr val="191919"/>
              </a:solidFill>
              <a:ea typeface="モトヤゴシック w"/>
            </a:endParaRPr>
          </a:p>
        </p:txBody>
      </p:sp>
      <p:grpSp>
        <p:nvGrpSpPr>
          <p:cNvPr id="16" name="Group 16"/>
          <p:cNvGrpSpPr/>
          <p:nvPr/>
        </p:nvGrpSpPr>
        <p:grpSpPr>
          <a:xfrm>
            <a:off x="11536041" y="7589826"/>
            <a:ext cx="5231979" cy="1847844"/>
            <a:chOff x="0" y="0"/>
            <a:chExt cx="1769830" cy="625073"/>
          </a:xfrm>
        </p:grpSpPr>
        <p:sp>
          <p:nvSpPr>
            <p:cNvPr id="17" name="Freeform 17"/>
            <p:cNvSpPr/>
            <p:nvPr/>
          </p:nvSpPr>
          <p:spPr>
            <a:xfrm>
              <a:off x="0" y="0"/>
              <a:ext cx="1769830" cy="625073"/>
            </a:xfrm>
            <a:custGeom>
              <a:avLst/>
              <a:gdLst/>
              <a:ahLst/>
              <a:cxnLst/>
              <a:rect l="l" t="t" r="r" b="b"/>
              <a:pathLst>
                <a:path w="1769830" h="625073">
                  <a:moveTo>
                    <a:pt x="0" y="0"/>
                  </a:moveTo>
                  <a:lnTo>
                    <a:pt x="1769830" y="0"/>
                  </a:lnTo>
                  <a:lnTo>
                    <a:pt x="1769830" y="625073"/>
                  </a:lnTo>
                  <a:lnTo>
                    <a:pt x="0" y="625073"/>
                  </a:lnTo>
                  <a:close/>
                </a:path>
              </a:pathLst>
            </a:custGeom>
            <a:solidFill>
              <a:srgbClr val="FFFFFF"/>
            </a:solidFill>
          </p:spPr>
          <p:txBody>
            <a:bodyPr/>
            <a:lstStyle/>
            <a:p>
              <a:endParaRPr lang="ja-JP" altLang="en-US"/>
            </a:p>
          </p:txBody>
        </p:sp>
      </p:grpSp>
      <p:sp>
        <p:nvSpPr>
          <p:cNvPr id="20" name="TextBox 20"/>
          <p:cNvSpPr txBox="1"/>
          <p:nvPr/>
        </p:nvSpPr>
        <p:spPr>
          <a:xfrm>
            <a:off x="13304389" y="7614981"/>
            <a:ext cx="2166769" cy="307777"/>
          </a:xfrm>
          <a:prstGeom prst="rect">
            <a:avLst/>
          </a:prstGeom>
        </p:spPr>
        <p:txBody>
          <a:bodyPr lIns="0" tIns="0" rIns="0" bIns="0" rtlCol="0" anchor="t">
            <a:spAutoFit/>
          </a:bodyPr>
          <a:lstStyle/>
          <a:p>
            <a:pPr>
              <a:lnSpc>
                <a:spcPts val="2400"/>
              </a:lnSpc>
              <a:spcBef>
                <a:spcPct val="0"/>
              </a:spcBef>
            </a:pPr>
            <a:r>
              <a:rPr lang="en-US" sz="2000" spc="100" dirty="0">
                <a:solidFill>
                  <a:srgbClr val="191919"/>
                </a:solidFill>
                <a:latin typeface="モトヤゴシック w"/>
                <a:ea typeface="モトヤゴシック w"/>
              </a:rPr>
              <a:t>（入社</a:t>
            </a:r>
            <a:r>
              <a:rPr lang="en-US" altLang="ja-JP" sz="2000" spc="100" dirty="0">
                <a:solidFill>
                  <a:srgbClr val="191919"/>
                </a:solidFill>
                <a:latin typeface="モトヤゴシック w"/>
                <a:ea typeface="モトヤゴシック w"/>
              </a:rPr>
              <a:t>1</a:t>
            </a:r>
            <a:r>
              <a:rPr lang="en-US" sz="2000" spc="100" dirty="0">
                <a:solidFill>
                  <a:srgbClr val="191919"/>
                </a:solidFill>
                <a:latin typeface="モトヤゴシック w"/>
                <a:ea typeface="モトヤゴシック w"/>
              </a:rPr>
              <a:t>年目）</a:t>
            </a:r>
          </a:p>
        </p:txBody>
      </p:sp>
      <p:sp>
        <p:nvSpPr>
          <p:cNvPr id="21" name="TextBox 21"/>
          <p:cNvSpPr txBox="1"/>
          <p:nvPr/>
        </p:nvSpPr>
        <p:spPr>
          <a:xfrm>
            <a:off x="11879242" y="8774969"/>
            <a:ext cx="3921675" cy="615553"/>
          </a:xfrm>
          <a:prstGeom prst="rect">
            <a:avLst/>
          </a:prstGeom>
        </p:spPr>
        <p:txBody>
          <a:bodyPr lIns="0" tIns="0" rIns="0" bIns="0" rtlCol="0" anchor="t">
            <a:spAutoFit/>
          </a:bodyPr>
          <a:lstStyle/>
          <a:p>
            <a:pPr>
              <a:lnSpc>
                <a:spcPts val="2400"/>
              </a:lnSpc>
            </a:pPr>
            <a:r>
              <a:rPr lang="en-US" sz="2000" spc="100" dirty="0" err="1">
                <a:solidFill>
                  <a:srgbClr val="191919"/>
                </a:solidFill>
                <a:ea typeface="モトヤゴシック w"/>
              </a:rPr>
              <a:t>島好きで最近のお気に入りは</a:t>
            </a:r>
            <a:endParaRPr lang="en-US" sz="2000" spc="100" dirty="0">
              <a:solidFill>
                <a:srgbClr val="191919"/>
              </a:solidFill>
              <a:ea typeface="モトヤゴシック w"/>
            </a:endParaRPr>
          </a:p>
          <a:p>
            <a:pPr>
              <a:lnSpc>
                <a:spcPts val="2400"/>
              </a:lnSpc>
              <a:spcBef>
                <a:spcPct val="0"/>
              </a:spcBef>
            </a:pPr>
            <a:r>
              <a:rPr lang="en-US" sz="2000" spc="100" dirty="0" err="1">
                <a:solidFill>
                  <a:srgbClr val="191919"/>
                </a:solidFill>
                <a:ea typeface="モトヤゴシック w"/>
              </a:rPr>
              <a:t>マルタ島</a:t>
            </a:r>
            <a:r>
              <a:rPr lang="en-US" sz="2000" spc="100" dirty="0">
                <a:solidFill>
                  <a:srgbClr val="191919"/>
                </a:solidFill>
                <a:ea typeface="モトヤゴシック w"/>
              </a:rPr>
              <a:t>。</a:t>
            </a:r>
          </a:p>
        </p:txBody>
      </p:sp>
      <p:sp>
        <p:nvSpPr>
          <p:cNvPr id="22" name="TextBox 22"/>
          <p:cNvSpPr txBox="1"/>
          <p:nvPr/>
        </p:nvSpPr>
        <p:spPr>
          <a:xfrm>
            <a:off x="11529577" y="7482575"/>
            <a:ext cx="1774811" cy="410369"/>
          </a:xfrm>
          <a:prstGeom prst="rect">
            <a:avLst/>
          </a:prstGeom>
        </p:spPr>
        <p:txBody>
          <a:bodyPr lIns="0" tIns="0" rIns="0" bIns="0" rtlCol="0" anchor="t">
            <a:spAutoFit/>
          </a:bodyPr>
          <a:lstStyle/>
          <a:p>
            <a:pPr algn="r">
              <a:lnSpc>
                <a:spcPts val="3239"/>
              </a:lnSpc>
              <a:spcBef>
                <a:spcPct val="0"/>
              </a:spcBef>
            </a:pPr>
            <a:r>
              <a:rPr lang="ja-JP" altLang="en-US" sz="2699" spc="133" dirty="0">
                <a:solidFill>
                  <a:srgbClr val="191919"/>
                </a:solidFill>
                <a:ea typeface="モトヤゴシック w"/>
              </a:rPr>
              <a:t>○○</a:t>
            </a:r>
            <a:r>
              <a:rPr lang="en-US" sz="2699" spc="133" dirty="0" err="1">
                <a:solidFill>
                  <a:srgbClr val="191919"/>
                </a:solidFill>
                <a:ea typeface="モトヤゴシック w"/>
              </a:rPr>
              <a:t>龍平</a:t>
            </a:r>
            <a:endParaRPr lang="en-US" sz="2699" spc="133" dirty="0">
              <a:solidFill>
                <a:srgbClr val="191919"/>
              </a:solidFill>
              <a:ea typeface="モトヤゴシック w"/>
            </a:endParaRPr>
          </a:p>
        </p:txBody>
      </p:sp>
      <p:sp>
        <p:nvSpPr>
          <p:cNvPr id="23" name="TextBox 23"/>
          <p:cNvSpPr txBox="1"/>
          <p:nvPr/>
        </p:nvSpPr>
        <p:spPr>
          <a:xfrm>
            <a:off x="11879242" y="7996925"/>
            <a:ext cx="2171956" cy="307777"/>
          </a:xfrm>
          <a:prstGeom prst="rect">
            <a:avLst/>
          </a:prstGeom>
        </p:spPr>
        <p:txBody>
          <a:bodyPr lIns="0" tIns="0" rIns="0" bIns="0" rtlCol="0" anchor="t">
            <a:spAutoFit/>
          </a:bodyPr>
          <a:lstStyle/>
          <a:p>
            <a:pPr>
              <a:lnSpc>
                <a:spcPts val="2400"/>
              </a:lnSpc>
              <a:spcBef>
                <a:spcPct val="0"/>
              </a:spcBef>
            </a:pPr>
            <a:r>
              <a:rPr lang="ja-JP" altLang="en-US" sz="2000" spc="100" dirty="0">
                <a:solidFill>
                  <a:srgbClr val="191919"/>
                </a:solidFill>
                <a:ea typeface="モトヤゴシック w"/>
              </a:rPr>
              <a:t>病棟・調剤室</a:t>
            </a:r>
            <a:endParaRPr lang="en-US" altLang="ja-JP" sz="2000" spc="100" dirty="0">
              <a:solidFill>
                <a:srgbClr val="191919"/>
              </a:solidFill>
              <a:ea typeface="モトヤゴシック w"/>
            </a:endParaRPr>
          </a:p>
        </p:txBody>
      </p:sp>
      <p:grpSp>
        <p:nvGrpSpPr>
          <p:cNvPr id="24" name="Group 24"/>
          <p:cNvGrpSpPr/>
          <p:nvPr/>
        </p:nvGrpSpPr>
        <p:grpSpPr>
          <a:xfrm>
            <a:off x="619447" y="4340667"/>
            <a:ext cx="4653751" cy="1847844"/>
            <a:chOff x="0" y="0"/>
            <a:chExt cx="1574232" cy="625073"/>
          </a:xfrm>
        </p:grpSpPr>
        <p:sp>
          <p:nvSpPr>
            <p:cNvPr id="25" name="Freeform 25"/>
            <p:cNvSpPr/>
            <p:nvPr/>
          </p:nvSpPr>
          <p:spPr>
            <a:xfrm>
              <a:off x="0" y="0"/>
              <a:ext cx="1574232" cy="625073"/>
            </a:xfrm>
            <a:custGeom>
              <a:avLst/>
              <a:gdLst/>
              <a:ahLst/>
              <a:cxnLst/>
              <a:rect l="l" t="t" r="r" b="b"/>
              <a:pathLst>
                <a:path w="1574232" h="625073">
                  <a:moveTo>
                    <a:pt x="0" y="0"/>
                  </a:moveTo>
                  <a:lnTo>
                    <a:pt x="1574232" y="0"/>
                  </a:lnTo>
                  <a:lnTo>
                    <a:pt x="1574232" y="625073"/>
                  </a:lnTo>
                  <a:lnTo>
                    <a:pt x="0" y="625073"/>
                  </a:lnTo>
                  <a:close/>
                </a:path>
              </a:pathLst>
            </a:custGeom>
            <a:solidFill>
              <a:srgbClr val="FFFFFF"/>
            </a:solidFill>
          </p:spPr>
          <p:txBody>
            <a:bodyPr/>
            <a:lstStyle/>
            <a:p>
              <a:endParaRPr lang="ja-JP" altLang="en-US"/>
            </a:p>
          </p:txBody>
        </p:sp>
      </p:grpSp>
      <p:sp>
        <p:nvSpPr>
          <p:cNvPr id="28" name="TextBox 28"/>
          <p:cNvSpPr txBox="1"/>
          <p:nvPr/>
        </p:nvSpPr>
        <p:spPr>
          <a:xfrm>
            <a:off x="2329173" y="4365824"/>
            <a:ext cx="2166769" cy="307777"/>
          </a:xfrm>
          <a:prstGeom prst="rect">
            <a:avLst/>
          </a:prstGeom>
        </p:spPr>
        <p:txBody>
          <a:bodyPr lIns="0" tIns="0" rIns="0" bIns="0" rtlCol="0" anchor="t">
            <a:spAutoFit/>
          </a:bodyPr>
          <a:lstStyle/>
          <a:p>
            <a:pPr>
              <a:lnSpc>
                <a:spcPts val="2400"/>
              </a:lnSpc>
              <a:spcBef>
                <a:spcPct val="0"/>
              </a:spcBef>
            </a:pPr>
            <a:r>
              <a:rPr lang="en-US" sz="2000" spc="100">
                <a:solidFill>
                  <a:srgbClr val="191919"/>
                </a:solidFill>
                <a:latin typeface="モトヤゴシック w"/>
                <a:ea typeface="モトヤゴシック w"/>
              </a:rPr>
              <a:t>（入社6年目）</a:t>
            </a:r>
          </a:p>
        </p:txBody>
      </p:sp>
      <p:sp>
        <p:nvSpPr>
          <p:cNvPr id="29" name="TextBox 29"/>
          <p:cNvSpPr txBox="1"/>
          <p:nvPr/>
        </p:nvSpPr>
        <p:spPr>
          <a:xfrm>
            <a:off x="914947" y="5547594"/>
            <a:ext cx="4096311" cy="615553"/>
          </a:xfrm>
          <a:prstGeom prst="rect">
            <a:avLst/>
          </a:prstGeom>
        </p:spPr>
        <p:txBody>
          <a:bodyPr lIns="0" tIns="0" rIns="0" bIns="0" rtlCol="0" anchor="t">
            <a:spAutoFit/>
          </a:bodyPr>
          <a:lstStyle/>
          <a:p>
            <a:pPr>
              <a:lnSpc>
                <a:spcPts val="2400"/>
              </a:lnSpc>
            </a:pPr>
            <a:r>
              <a:rPr lang="en-US" sz="2000" spc="100" dirty="0" err="1">
                <a:solidFill>
                  <a:srgbClr val="191919"/>
                </a:solidFill>
                <a:ea typeface="モトヤゴシック w"/>
              </a:rPr>
              <a:t>スポーツ好きならではの</a:t>
            </a:r>
            <a:endParaRPr lang="en-US" sz="2000" spc="100" dirty="0">
              <a:solidFill>
                <a:srgbClr val="191919"/>
              </a:solidFill>
              <a:ea typeface="モトヤゴシック w"/>
            </a:endParaRPr>
          </a:p>
          <a:p>
            <a:pPr>
              <a:lnSpc>
                <a:spcPts val="2400"/>
              </a:lnSpc>
              <a:spcBef>
                <a:spcPct val="0"/>
              </a:spcBef>
            </a:pPr>
            <a:r>
              <a:rPr lang="en-US" sz="2000" spc="100" dirty="0" err="1">
                <a:solidFill>
                  <a:srgbClr val="191919"/>
                </a:solidFill>
                <a:ea typeface="モトヤゴシック w"/>
              </a:rPr>
              <a:t>スポーツ観戦ツアーを多く立案</a:t>
            </a:r>
            <a:r>
              <a:rPr lang="en-US" sz="2000" spc="100" dirty="0">
                <a:solidFill>
                  <a:srgbClr val="191919"/>
                </a:solidFill>
                <a:ea typeface="モトヤゴシック w"/>
              </a:rPr>
              <a:t>。</a:t>
            </a:r>
          </a:p>
        </p:txBody>
      </p:sp>
      <p:sp>
        <p:nvSpPr>
          <p:cNvPr id="30" name="TextBox 30"/>
          <p:cNvSpPr txBox="1"/>
          <p:nvPr/>
        </p:nvSpPr>
        <p:spPr>
          <a:xfrm>
            <a:off x="481092" y="4233416"/>
            <a:ext cx="1848080" cy="410369"/>
          </a:xfrm>
          <a:prstGeom prst="rect">
            <a:avLst/>
          </a:prstGeom>
        </p:spPr>
        <p:txBody>
          <a:bodyPr lIns="0" tIns="0" rIns="0" bIns="0" rtlCol="0" anchor="t">
            <a:spAutoFit/>
          </a:bodyPr>
          <a:lstStyle/>
          <a:p>
            <a:pPr algn="r">
              <a:lnSpc>
                <a:spcPts val="3239"/>
              </a:lnSpc>
              <a:spcBef>
                <a:spcPct val="0"/>
              </a:spcBef>
            </a:pPr>
            <a:r>
              <a:rPr lang="ja-JP" altLang="en-US" sz="2699" spc="133" dirty="0">
                <a:solidFill>
                  <a:srgbClr val="191919"/>
                </a:solidFill>
                <a:ea typeface="モトヤゴシック w"/>
              </a:rPr>
              <a:t>○○</a:t>
            </a:r>
            <a:r>
              <a:rPr lang="en-US" sz="2699" spc="133" dirty="0" err="1">
                <a:solidFill>
                  <a:srgbClr val="191919"/>
                </a:solidFill>
                <a:ea typeface="モトヤゴシック w"/>
              </a:rPr>
              <a:t>大河</a:t>
            </a:r>
            <a:endParaRPr lang="en-US" sz="2699" spc="133" dirty="0">
              <a:solidFill>
                <a:srgbClr val="191919"/>
              </a:solidFill>
              <a:ea typeface="モトヤゴシック w"/>
            </a:endParaRPr>
          </a:p>
        </p:txBody>
      </p:sp>
      <p:sp>
        <p:nvSpPr>
          <p:cNvPr id="31" name="TextBox 31"/>
          <p:cNvSpPr txBox="1"/>
          <p:nvPr/>
        </p:nvSpPr>
        <p:spPr>
          <a:xfrm>
            <a:off x="914947" y="4747768"/>
            <a:ext cx="3808850" cy="615553"/>
          </a:xfrm>
          <a:prstGeom prst="rect">
            <a:avLst/>
          </a:prstGeom>
        </p:spPr>
        <p:txBody>
          <a:bodyPr wrap="square" lIns="0" tIns="0" rIns="0" bIns="0" rtlCol="0" anchor="t">
            <a:spAutoFit/>
          </a:bodyPr>
          <a:lstStyle/>
          <a:p>
            <a:pPr>
              <a:lnSpc>
                <a:spcPts val="2400"/>
              </a:lnSpc>
              <a:spcBef>
                <a:spcPct val="0"/>
              </a:spcBef>
            </a:pPr>
            <a:r>
              <a:rPr lang="ja-JP" altLang="en-US" sz="2000" spc="100" dirty="0">
                <a:solidFill>
                  <a:srgbClr val="191919"/>
                </a:solidFill>
                <a:ea typeface="モトヤゴシック w"/>
              </a:rPr>
              <a:t>病棟・調剤・</a:t>
            </a:r>
            <a:r>
              <a:rPr lang="en-US" altLang="ja-JP" sz="2000" spc="100" dirty="0">
                <a:solidFill>
                  <a:srgbClr val="191919"/>
                </a:solidFill>
                <a:ea typeface="モトヤゴシック w"/>
              </a:rPr>
              <a:t>NST</a:t>
            </a:r>
            <a:r>
              <a:rPr lang="ja-JP" altLang="en-US" sz="2000" spc="100" dirty="0">
                <a:solidFill>
                  <a:srgbClr val="191919"/>
                </a:solidFill>
                <a:ea typeface="モトヤゴシック w"/>
              </a:rPr>
              <a:t>所属</a:t>
            </a:r>
            <a:endParaRPr lang="en-US" altLang="ja-JP" sz="2000" spc="100" dirty="0">
              <a:solidFill>
                <a:srgbClr val="191919"/>
              </a:solidFill>
              <a:ea typeface="モトヤゴシック w"/>
            </a:endParaRPr>
          </a:p>
          <a:p>
            <a:pPr>
              <a:lnSpc>
                <a:spcPts val="2400"/>
              </a:lnSpc>
              <a:spcBef>
                <a:spcPct val="0"/>
              </a:spcBef>
            </a:pPr>
            <a:r>
              <a:rPr lang="ja-JP" altLang="en-US" sz="2000" spc="100" dirty="0">
                <a:solidFill>
                  <a:srgbClr val="191919"/>
                </a:solidFill>
                <a:ea typeface="モトヤゴシック w"/>
              </a:rPr>
              <a:t>・</a:t>
            </a:r>
            <a:r>
              <a:rPr lang="en-US" altLang="ja-JP" sz="2000" spc="100" dirty="0">
                <a:solidFill>
                  <a:srgbClr val="191919"/>
                </a:solidFill>
                <a:ea typeface="モトヤゴシック w"/>
              </a:rPr>
              <a:t>NST</a:t>
            </a:r>
            <a:r>
              <a:rPr lang="ja-JP" altLang="en-US" sz="2000" spc="100" dirty="0">
                <a:solidFill>
                  <a:srgbClr val="191919"/>
                </a:solidFill>
                <a:ea typeface="モトヤゴシック w"/>
              </a:rPr>
              <a:t>専門療法士</a:t>
            </a:r>
            <a:endParaRPr lang="en-US" sz="2000" spc="100" dirty="0">
              <a:solidFill>
                <a:srgbClr val="191919"/>
              </a:solidFill>
              <a:ea typeface="モトヤゴシック w"/>
            </a:endParaRPr>
          </a:p>
        </p:txBody>
      </p:sp>
      <p:grpSp>
        <p:nvGrpSpPr>
          <p:cNvPr id="32" name="Group 32"/>
          <p:cNvGrpSpPr/>
          <p:nvPr/>
        </p:nvGrpSpPr>
        <p:grpSpPr>
          <a:xfrm>
            <a:off x="1868795" y="7494707"/>
            <a:ext cx="5422635" cy="1847844"/>
            <a:chOff x="0" y="0"/>
            <a:chExt cx="1834323" cy="625073"/>
          </a:xfrm>
        </p:grpSpPr>
        <p:sp>
          <p:nvSpPr>
            <p:cNvPr id="33" name="Freeform 33"/>
            <p:cNvSpPr/>
            <p:nvPr/>
          </p:nvSpPr>
          <p:spPr>
            <a:xfrm>
              <a:off x="0" y="0"/>
              <a:ext cx="1834323" cy="625073"/>
            </a:xfrm>
            <a:custGeom>
              <a:avLst/>
              <a:gdLst/>
              <a:ahLst/>
              <a:cxnLst/>
              <a:rect l="l" t="t" r="r" b="b"/>
              <a:pathLst>
                <a:path w="1834323" h="625073">
                  <a:moveTo>
                    <a:pt x="0" y="0"/>
                  </a:moveTo>
                  <a:lnTo>
                    <a:pt x="1834323" y="0"/>
                  </a:lnTo>
                  <a:lnTo>
                    <a:pt x="1834323" y="625073"/>
                  </a:lnTo>
                  <a:lnTo>
                    <a:pt x="0" y="625073"/>
                  </a:lnTo>
                  <a:close/>
                </a:path>
              </a:pathLst>
            </a:custGeom>
            <a:solidFill>
              <a:srgbClr val="FFFFFF"/>
            </a:solidFill>
          </p:spPr>
          <p:txBody>
            <a:bodyPr/>
            <a:lstStyle/>
            <a:p>
              <a:endParaRPr lang="ja-JP" altLang="en-US"/>
            </a:p>
          </p:txBody>
        </p:sp>
      </p:grpSp>
      <p:sp>
        <p:nvSpPr>
          <p:cNvPr id="36" name="TextBox 36"/>
          <p:cNvSpPr txBox="1"/>
          <p:nvPr/>
        </p:nvSpPr>
        <p:spPr>
          <a:xfrm>
            <a:off x="4744560" y="7519864"/>
            <a:ext cx="2166769" cy="307777"/>
          </a:xfrm>
          <a:prstGeom prst="rect">
            <a:avLst/>
          </a:prstGeom>
        </p:spPr>
        <p:txBody>
          <a:bodyPr lIns="0" tIns="0" rIns="0" bIns="0" rtlCol="0" anchor="t">
            <a:spAutoFit/>
          </a:bodyPr>
          <a:lstStyle/>
          <a:p>
            <a:pPr>
              <a:lnSpc>
                <a:spcPts val="2400"/>
              </a:lnSpc>
              <a:spcBef>
                <a:spcPct val="0"/>
              </a:spcBef>
            </a:pPr>
            <a:r>
              <a:rPr lang="en-US" sz="2000" spc="100" dirty="0">
                <a:solidFill>
                  <a:srgbClr val="191919"/>
                </a:solidFill>
                <a:latin typeface="モトヤゴシック w"/>
                <a:ea typeface="モトヤゴシック w"/>
              </a:rPr>
              <a:t>（入社8年目）</a:t>
            </a:r>
          </a:p>
        </p:txBody>
      </p:sp>
      <p:sp>
        <p:nvSpPr>
          <p:cNvPr id="37" name="TextBox 37"/>
          <p:cNvSpPr txBox="1"/>
          <p:nvPr/>
        </p:nvSpPr>
        <p:spPr>
          <a:xfrm>
            <a:off x="3369755" y="8565575"/>
            <a:ext cx="3921675" cy="615553"/>
          </a:xfrm>
          <a:prstGeom prst="rect">
            <a:avLst/>
          </a:prstGeom>
        </p:spPr>
        <p:txBody>
          <a:bodyPr lIns="0" tIns="0" rIns="0" bIns="0" rtlCol="0" anchor="t">
            <a:spAutoFit/>
          </a:bodyPr>
          <a:lstStyle/>
          <a:p>
            <a:pPr>
              <a:lnSpc>
                <a:spcPts val="2400"/>
              </a:lnSpc>
              <a:spcBef>
                <a:spcPct val="0"/>
              </a:spcBef>
            </a:pPr>
            <a:r>
              <a:rPr lang="en-US" sz="2000" spc="100" dirty="0" err="1">
                <a:solidFill>
                  <a:srgbClr val="191919"/>
                </a:solidFill>
                <a:ea typeface="モトヤゴシック w"/>
              </a:rPr>
              <a:t>ワイン、オペラ好きを生かした旅行立案が得意</a:t>
            </a:r>
            <a:r>
              <a:rPr lang="en-US" sz="2000" spc="100" dirty="0">
                <a:solidFill>
                  <a:srgbClr val="191919"/>
                </a:solidFill>
                <a:ea typeface="モトヤゴシック w"/>
              </a:rPr>
              <a:t>。</a:t>
            </a:r>
          </a:p>
        </p:txBody>
      </p:sp>
      <p:sp>
        <p:nvSpPr>
          <p:cNvPr id="38" name="TextBox 38"/>
          <p:cNvSpPr txBox="1"/>
          <p:nvPr/>
        </p:nvSpPr>
        <p:spPr>
          <a:xfrm>
            <a:off x="2935902" y="7387456"/>
            <a:ext cx="1787895" cy="410369"/>
          </a:xfrm>
          <a:prstGeom prst="rect">
            <a:avLst/>
          </a:prstGeom>
        </p:spPr>
        <p:txBody>
          <a:bodyPr lIns="0" tIns="0" rIns="0" bIns="0" rtlCol="0" anchor="t">
            <a:spAutoFit/>
          </a:bodyPr>
          <a:lstStyle/>
          <a:p>
            <a:pPr algn="r">
              <a:lnSpc>
                <a:spcPts val="3239"/>
              </a:lnSpc>
              <a:spcBef>
                <a:spcPct val="0"/>
              </a:spcBef>
            </a:pPr>
            <a:r>
              <a:rPr lang="ja-JP" altLang="en-US" sz="2699" spc="133" dirty="0">
                <a:solidFill>
                  <a:srgbClr val="191919"/>
                </a:solidFill>
                <a:ea typeface="モトヤゴシック w"/>
              </a:rPr>
              <a:t>○○</a:t>
            </a:r>
            <a:r>
              <a:rPr lang="en-US" sz="2699" spc="133" dirty="0" err="1">
                <a:solidFill>
                  <a:srgbClr val="191919"/>
                </a:solidFill>
                <a:ea typeface="モトヤゴシック w"/>
              </a:rPr>
              <a:t>香澄</a:t>
            </a:r>
            <a:endParaRPr lang="en-US" sz="2699" spc="133" dirty="0">
              <a:solidFill>
                <a:srgbClr val="191919"/>
              </a:solidFill>
              <a:ea typeface="モトヤゴシック w"/>
            </a:endParaRPr>
          </a:p>
        </p:txBody>
      </p:sp>
      <p:sp>
        <p:nvSpPr>
          <p:cNvPr id="39" name="TextBox 39"/>
          <p:cNvSpPr txBox="1"/>
          <p:nvPr/>
        </p:nvSpPr>
        <p:spPr>
          <a:xfrm>
            <a:off x="3369754" y="7901808"/>
            <a:ext cx="4668723" cy="307777"/>
          </a:xfrm>
          <a:prstGeom prst="rect">
            <a:avLst/>
          </a:prstGeom>
        </p:spPr>
        <p:txBody>
          <a:bodyPr wrap="square" lIns="0" tIns="0" rIns="0" bIns="0" rtlCol="0" anchor="t">
            <a:spAutoFit/>
          </a:bodyPr>
          <a:lstStyle/>
          <a:p>
            <a:pPr>
              <a:lnSpc>
                <a:spcPts val="2400"/>
              </a:lnSpc>
              <a:spcBef>
                <a:spcPct val="0"/>
              </a:spcBef>
            </a:pPr>
            <a:r>
              <a:rPr lang="ja-JP" altLang="en-US" sz="2000" spc="100" dirty="0">
                <a:solidFill>
                  <a:srgbClr val="191919"/>
                </a:solidFill>
                <a:ea typeface="モトヤゴシック w"/>
              </a:rPr>
              <a:t>病棟・調剤・クリニカルパス担当</a:t>
            </a:r>
            <a:endParaRPr lang="en-US" sz="2000" spc="100" dirty="0">
              <a:solidFill>
                <a:srgbClr val="191919"/>
              </a:solidFill>
              <a:ea typeface="モトヤゴシック w"/>
            </a:endParaRPr>
          </a:p>
        </p:txBody>
      </p:sp>
      <p:grpSp>
        <p:nvGrpSpPr>
          <p:cNvPr id="40" name="Group 40"/>
          <p:cNvGrpSpPr/>
          <p:nvPr/>
        </p:nvGrpSpPr>
        <p:grpSpPr>
          <a:xfrm>
            <a:off x="11667929" y="1204254"/>
            <a:ext cx="5100091" cy="1847844"/>
            <a:chOff x="0" y="0"/>
            <a:chExt cx="1725215" cy="625073"/>
          </a:xfrm>
        </p:grpSpPr>
        <p:sp>
          <p:nvSpPr>
            <p:cNvPr id="41" name="Freeform 41"/>
            <p:cNvSpPr/>
            <p:nvPr/>
          </p:nvSpPr>
          <p:spPr>
            <a:xfrm>
              <a:off x="0" y="0"/>
              <a:ext cx="1725215" cy="625073"/>
            </a:xfrm>
            <a:custGeom>
              <a:avLst/>
              <a:gdLst/>
              <a:ahLst/>
              <a:cxnLst/>
              <a:rect l="l" t="t" r="r" b="b"/>
              <a:pathLst>
                <a:path w="1725215" h="625073">
                  <a:moveTo>
                    <a:pt x="0" y="0"/>
                  </a:moveTo>
                  <a:lnTo>
                    <a:pt x="1725215" y="0"/>
                  </a:lnTo>
                  <a:lnTo>
                    <a:pt x="1725215" y="625073"/>
                  </a:lnTo>
                  <a:lnTo>
                    <a:pt x="0" y="625073"/>
                  </a:lnTo>
                  <a:close/>
                </a:path>
              </a:pathLst>
            </a:custGeom>
            <a:solidFill>
              <a:srgbClr val="FFFFFF"/>
            </a:solidFill>
          </p:spPr>
          <p:txBody>
            <a:bodyPr/>
            <a:lstStyle/>
            <a:p>
              <a:endParaRPr lang="ja-JP" altLang="en-US"/>
            </a:p>
          </p:txBody>
        </p:sp>
      </p:grpSp>
      <p:sp>
        <p:nvSpPr>
          <p:cNvPr id="44" name="TextBox 44"/>
          <p:cNvSpPr txBox="1"/>
          <p:nvPr/>
        </p:nvSpPr>
        <p:spPr>
          <a:xfrm>
            <a:off x="13824973" y="1229409"/>
            <a:ext cx="2166769" cy="307777"/>
          </a:xfrm>
          <a:prstGeom prst="rect">
            <a:avLst/>
          </a:prstGeom>
        </p:spPr>
        <p:txBody>
          <a:bodyPr lIns="0" tIns="0" rIns="0" bIns="0" rtlCol="0" anchor="t">
            <a:spAutoFit/>
          </a:bodyPr>
          <a:lstStyle/>
          <a:p>
            <a:pPr>
              <a:lnSpc>
                <a:spcPts val="2400"/>
              </a:lnSpc>
              <a:spcBef>
                <a:spcPct val="0"/>
              </a:spcBef>
            </a:pPr>
            <a:r>
              <a:rPr lang="en-US" sz="2000" spc="100" dirty="0">
                <a:solidFill>
                  <a:srgbClr val="191919"/>
                </a:solidFill>
                <a:latin typeface="モトヤゴシック w"/>
                <a:ea typeface="モトヤゴシック w"/>
              </a:rPr>
              <a:t>（入社</a:t>
            </a:r>
            <a:r>
              <a:rPr lang="en-US" altLang="ja-JP" sz="2000" spc="100" dirty="0">
                <a:solidFill>
                  <a:srgbClr val="191919"/>
                </a:solidFill>
                <a:latin typeface="モトヤゴシック w"/>
                <a:ea typeface="モトヤゴシック w"/>
              </a:rPr>
              <a:t>10</a:t>
            </a:r>
            <a:r>
              <a:rPr lang="en-US" sz="2000" spc="100" dirty="0">
                <a:solidFill>
                  <a:srgbClr val="191919"/>
                </a:solidFill>
                <a:latin typeface="モトヤゴシック w"/>
                <a:ea typeface="モトヤゴシック w"/>
              </a:rPr>
              <a:t>年目）</a:t>
            </a:r>
          </a:p>
        </p:txBody>
      </p:sp>
      <p:sp>
        <p:nvSpPr>
          <p:cNvPr id="45" name="TextBox 45"/>
          <p:cNvSpPr txBox="1"/>
          <p:nvPr/>
        </p:nvSpPr>
        <p:spPr>
          <a:xfrm>
            <a:off x="11868382" y="2390006"/>
            <a:ext cx="4096311" cy="615553"/>
          </a:xfrm>
          <a:prstGeom prst="rect">
            <a:avLst/>
          </a:prstGeom>
        </p:spPr>
        <p:txBody>
          <a:bodyPr lIns="0" tIns="0" rIns="0" bIns="0" rtlCol="0" anchor="t">
            <a:spAutoFit/>
          </a:bodyPr>
          <a:lstStyle/>
          <a:p>
            <a:pPr>
              <a:lnSpc>
                <a:spcPts val="2400"/>
              </a:lnSpc>
            </a:pPr>
            <a:r>
              <a:rPr lang="en-US" sz="2000" spc="100" dirty="0" err="1">
                <a:solidFill>
                  <a:srgbClr val="191919"/>
                </a:solidFill>
                <a:ea typeface="モトヤゴシック w"/>
              </a:rPr>
              <a:t>ヨガの修行でインドまで赴く</a:t>
            </a:r>
            <a:endParaRPr lang="en-US" sz="2000" spc="100" dirty="0">
              <a:solidFill>
                <a:srgbClr val="191919"/>
              </a:solidFill>
              <a:ea typeface="モトヤゴシック w"/>
            </a:endParaRPr>
          </a:p>
          <a:p>
            <a:pPr>
              <a:lnSpc>
                <a:spcPts val="2400"/>
              </a:lnSpc>
              <a:spcBef>
                <a:spcPct val="0"/>
              </a:spcBef>
            </a:pPr>
            <a:r>
              <a:rPr lang="en-US" sz="2000" spc="100" dirty="0" err="1">
                <a:solidFill>
                  <a:srgbClr val="191919"/>
                </a:solidFill>
                <a:ea typeface="モトヤゴシック w"/>
              </a:rPr>
              <a:t>本格派</a:t>
            </a:r>
            <a:r>
              <a:rPr lang="en-US" sz="2000" spc="100" dirty="0">
                <a:solidFill>
                  <a:srgbClr val="191919"/>
                </a:solidFill>
                <a:ea typeface="モトヤゴシック w"/>
              </a:rPr>
              <a:t>。</a:t>
            </a:r>
          </a:p>
        </p:txBody>
      </p:sp>
      <p:sp>
        <p:nvSpPr>
          <p:cNvPr id="46" name="TextBox 46"/>
          <p:cNvSpPr txBox="1"/>
          <p:nvPr/>
        </p:nvSpPr>
        <p:spPr>
          <a:xfrm>
            <a:off x="11529578" y="1097003"/>
            <a:ext cx="2194959" cy="410369"/>
          </a:xfrm>
          <a:prstGeom prst="rect">
            <a:avLst/>
          </a:prstGeom>
        </p:spPr>
        <p:txBody>
          <a:bodyPr lIns="0" tIns="0" rIns="0" bIns="0" rtlCol="0" anchor="t">
            <a:spAutoFit/>
          </a:bodyPr>
          <a:lstStyle/>
          <a:p>
            <a:pPr algn="r">
              <a:lnSpc>
                <a:spcPts val="3239"/>
              </a:lnSpc>
              <a:spcBef>
                <a:spcPct val="0"/>
              </a:spcBef>
            </a:pPr>
            <a:r>
              <a:rPr lang="ja-JP" altLang="en-US" sz="2699" spc="133" dirty="0">
                <a:solidFill>
                  <a:srgbClr val="191919"/>
                </a:solidFill>
                <a:ea typeface="モトヤゴシック w"/>
              </a:rPr>
              <a:t>○○</a:t>
            </a:r>
            <a:r>
              <a:rPr lang="en-US" sz="2699" spc="133" dirty="0" err="1">
                <a:solidFill>
                  <a:srgbClr val="191919"/>
                </a:solidFill>
                <a:ea typeface="モトヤゴシック w"/>
              </a:rPr>
              <a:t>みずほ</a:t>
            </a:r>
            <a:endParaRPr lang="en-US" sz="2699" spc="133" dirty="0">
              <a:solidFill>
                <a:srgbClr val="191919"/>
              </a:solidFill>
              <a:ea typeface="モトヤゴシック w"/>
            </a:endParaRPr>
          </a:p>
        </p:txBody>
      </p:sp>
      <p:sp>
        <p:nvSpPr>
          <p:cNvPr id="47" name="TextBox 47"/>
          <p:cNvSpPr txBox="1"/>
          <p:nvPr/>
        </p:nvSpPr>
        <p:spPr>
          <a:xfrm>
            <a:off x="11963432" y="1611353"/>
            <a:ext cx="3276567" cy="615553"/>
          </a:xfrm>
          <a:prstGeom prst="rect">
            <a:avLst/>
          </a:prstGeom>
        </p:spPr>
        <p:txBody>
          <a:bodyPr wrap="square" lIns="0" tIns="0" rIns="0" bIns="0" rtlCol="0" anchor="t">
            <a:spAutoFit/>
          </a:bodyPr>
          <a:lstStyle/>
          <a:p>
            <a:pPr>
              <a:lnSpc>
                <a:spcPts val="2400"/>
              </a:lnSpc>
              <a:spcBef>
                <a:spcPct val="0"/>
              </a:spcBef>
            </a:pPr>
            <a:r>
              <a:rPr lang="ja-JP" altLang="en-US" sz="2000" spc="100" dirty="0">
                <a:solidFill>
                  <a:srgbClr val="191919"/>
                </a:solidFill>
                <a:ea typeface="モトヤゴシック w"/>
              </a:rPr>
              <a:t>主任・がん化学療法認定・</a:t>
            </a:r>
            <a:endParaRPr lang="en-US" altLang="ja-JP" sz="2000" spc="100" dirty="0">
              <a:solidFill>
                <a:srgbClr val="191919"/>
              </a:solidFill>
              <a:ea typeface="モトヤゴシック w"/>
            </a:endParaRPr>
          </a:p>
          <a:p>
            <a:pPr>
              <a:lnSpc>
                <a:spcPts val="2400"/>
              </a:lnSpc>
              <a:spcBef>
                <a:spcPct val="0"/>
              </a:spcBef>
            </a:pPr>
            <a:r>
              <a:rPr lang="ja-JP" altLang="en-US" sz="2000" spc="100" dirty="0">
                <a:solidFill>
                  <a:srgbClr val="191919"/>
                </a:solidFill>
                <a:ea typeface="モトヤゴシック w"/>
              </a:rPr>
              <a:t>緩和ケア認定</a:t>
            </a:r>
            <a:endParaRPr lang="en-US" sz="2000" spc="100" dirty="0">
              <a:solidFill>
                <a:srgbClr val="191919"/>
              </a:solidFill>
              <a:ea typeface="モトヤゴシック w"/>
            </a:endParaRPr>
          </a:p>
        </p:txBody>
      </p:sp>
      <p:grpSp>
        <p:nvGrpSpPr>
          <p:cNvPr id="48" name="Group 48"/>
          <p:cNvGrpSpPr/>
          <p:nvPr/>
        </p:nvGrpSpPr>
        <p:grpSpPr>
          <a:xfrm>
            <a:off x="13052741" y="4312823"/>
            <a:ext cx="4766841" cy="2344283"/>
            <a:chOff x="0" y="0"/>
            <a:chExt cx="1612487" cy="793004"/>
          </a:xfrm>
        </p:grpSpPr>
        <p:sp>
          <p:nvSpPr>
            <p:cNvPr id="49" name="Freeform 49"/>
            <p:cNvSpPr/>
            <p:nvPr/>
          </p:nvSpPr>
          <p:spPr>
            <a:xfrm>
              <a:off x="0" y="0"/>
              <a:ext cx="1612487" cy="793004"/>
            </a:xfrm>
            <a:custGeom>
              <a:avLst/>
              <a:gdLst/>
              <a:ahLst/>
              <a:cxnLst/>
              <a:rect l="l" t="t" r="r" b="b"/>
              <a:pathLst>
                <a:path w="1612487" h="793004">
                  <a:moveTo>
                    <a:pt x="0" y="0"/>
                  </a:moveTo>
                  <a:lnTo>
                    <a:pt x="1612487" y="0"/>
                  </a:lnTo>
                  <a:lnTo>
                    <a:pt x="1612487" y="793004"/>
                  </a:lnTo>
                  <a:lnTo>
                    <a:pt x="0" y="793004"/>
                  </a:lnTo>
                  <a:close/>
                </a:path>
              </a:pathLst>
            </a:custGeom>
            <a:solidFill>
              <a:srgbClr val="FFFFFF"/>
            </a:solidFill>
          </p:spPr>
          <p:txBody>
            <a:bodyPr/>
            <a:lstStyle/>
            <a:p>
              <a:endParaRPr lang="ja-JP" altLang="en-US"/>
            </a:p>
          </p:txBody>
        </p:sp>
      </p:grpSp>
      <p:sp>
        <p:nvSpPr>
          <p:cNvPr id="52" name="TextBox 52"/>
          <p:cNvSpPr txBox="1"/>
          <p:nvPr/>
        </p:nvSpPr>
        <p:spPr>
          <a:xfrm>
            <a:off x="15683900" y="4420497"/>
            <a:ext cx="2166769" cy="307777"/>
          </a:xfrm>
          <a:prstGeom prst="rect">
            <a:avLst/>
          </a:prstGeom>
        </p:spPr>
        <p:txBody>
          <a:bodyPr lIns="0" tIns="0" rIns="0" bIns="0" rtlCol="0" anchor="t">
            <a:spAutoFit/>
          </a:bodyPr>
          <a:lstStyle/>
          <a:p>
            <a:pPr>
              <a:lnSpc>
                <a:spcPts val="2400"/>
              </a:lnSpc>
              <a:spcBef>
                <a:spcPct val="0"/>
              </a:spcBef>
            </a:pPr>
            <a:r>
              <a:rPr lang="en-US" sz="2000" spc="100" dirty="0">
                <a:solidFill>
                  <a:srgbClr val="191919"/>
                </a:solidFill>
                <a:latin typeface="モトヤゴシック w"/>
                <a:ea typeface="モトヤゴシック w"/>
              </a:rPr>
              <a:t>（入社3年目）</a:t>
            </a:r>
          </a:p>
        </p:txBody>
      </p:sp>
      <p:sp>
        <p:nvSpPr>
          <p:cNvPr id="53" name="TextBox 53"/>
          <p:cNvSpPr txBox="1"/>
          <p:nvPr/>
        </p:nvSpPr>
        <p:spPr>
          <a:xfrm>
            <a:off x="14503780" y="5534333"/>
            <a:ext cx="3462432" cy="923330"/>
          </a:xfrm>
          <a:prstGeom prst="rect">
            <a:avLst/>
          </a:prstGeom>
        </p:spPr>
        <p:txBody>
          <a:bodyPr lIns="0" tIns="0" rIns="0" bIns="0" rtlCol="0" anchor="t">
            <a:spAutoFit/>
          </a:bodyPr>
          <a:lstStyle/>
          <a:p>
            <a:pPr>
              <a:lnSpc>
                <a:spcPts val="2400"/>
              </a:lnSpc>
            </a:pPr>
            <a:r>
              <a:rPr lang="en-US" sz="2000" spc="100" dirty="0" err="1">
                <a:solidFill>
                  <a:srgbClr val="191919"/>
                </a:solidFill>
                <a:ea typeface="モトヤゴシック w"/>
              </a:rPr>
              <a:t>趣味は登山＆キャンプ</a:t>
            </a:r>
            <a:r>
              <a:rPr lang="en-US" sz="2000" spc="100" dirty="0">
                <a:solidFill>
                  <a:srgbClr val="191919"/>
                </a:solidFill>
                <a:ea typeface="モトヤゴシック w"/>
              </a:rPr>
              <a:t>。</a:t>
            </a:r>
          </a:p>
          <a:p>
            <a:pPr>
              <a:lnSpc>
                <a:spcPts val="2400"/>
              </a:lnSpc>
            </a:pPr>
            <a:r>
              <a:rPr lang="en-US" sz="2000" spc="100" dirty="0" err="1">
                <a:solidFill>
                  <a:srgbClr val="191919"/>
                </a:solidFill>
                <a:ea typeface="モトヤゴシック w"/>
              </a:rPr>
              <a:t>世界のアウトドアを</a:t>
            </a:r>
            <a:endParaRPr lang="en-US" sz="2000" spc="100" dirty="0">
              <a:solidFill>
                <a:srgbClr val="191919"/>
              </a:solidFill>
              <a:ea typeface="モトヤゴシック w"/>
            </a:endParaRPr>
          </a:p>
          <a:p>
            <a:pPr>
              <a:lnSpc>
                <a:spcPts val="2400"/>
              </a:lnSpc>
            </a:pPr>
            <a:r>
              <a:rPr lang="en-US" sz="2000" spc="100" dirty="0" err="1">
                <a:solidFill>
                  <a:srgbClr val="191919"/>
                </a:solidFill>
                <a:ea typeface="モトヤゴシック w"/>
              </a:rPr>
              <a:t>極めます</a:t>
            </a:r>
            <a:r>
              <a:rPr lang="en-US" sz="2000" spc="100" dirty="0">
                <a:solidFill>
                  <a:srgbClr val="191919"/>
                </a:solidFill>
                <a:ea typeface="モトヤゴシック w"/>
              </a:rPr>
              <a:t>。</a:t>
            </a:r>
          </a:p>
        </p:txBody>
      </p:sp>
      <p:sp>
        <p:nvSpPr>
          <p:cNvPr id="54" name="TextBox 54"/>
          <p:cNvSpPr txBox="1"/>
          <p:nvPr/>
        </p:nvSpPr>
        <p:spPr>
          <a:xfrm>
            <a:off x="14093148" y="4288091"/>
            <a:ext cx="1481733" cy="410369"/>
          </a:xfrm>
          <a:prstGeom prst="rect">
            <a:avLst/>
          </a:prstGeom>
        </p:spPr>
        <p:txBody>
          <a:bodyPr lIns="0" tIns="0" rIns="0" bIns="0" rtlCol="0" anchor="t">
            <a:spAutoFit/>
          </a:bodyPr>
          <a:lstStyle/>
          <a:p>
            <a:pPr algn="r">
              <a:lnSpc>
                <a:spcPts val="3239"/>
              </a:lnSpc>
              <a:spcBef>
                <a:spcPct val="0"/>
              </a:spcBef>
            </a:pPr>
            <a:r>
              <a:rPr lang="ja-JP" altLang="en-US" sz="2699" spc="133" dirty="0">
                <a:solidFill>
                  <a:srgbClr val="191919"/>
                </a:solidFill>
                <a:ea typeface="モトヤゴシック w"/>
              </a:rPr>
              <a:t>○○</a:t>
            </a:r>
            <a:r>
              <a:rPr lang="en-US" sz="2699" spc="133" dirty="0">
                <a:solidFill>
                  <a:srgbClr val="191919"/>
                </a:solidFill>
                <a:ea typeface="モトヤゴシック w"/>
              </a:rPr>
              <a:t>藍</a:t>
            </a:r>
          </a:p>
        </p:txBody>
      </p:sp>
      <p:sp>
        <p:nvSpPr>
          <p:cNvPr id="55" name="TextBox 55"/>
          <p:cNvSpPr txBox="1"/>
          <p:nvPr/>
        </p:nvSpPr>
        <p:spPr>
          <a:xfrm>
            <a:off x="14503780" y="4802441"/>
            <a:ext cx="3684193" cy="615553"/>
          </a:xfrm>
          <a:prstGeom prst="rect">
            <a:avLst/>
          </a:prstGeom>
        </p:spPr>
        <p:txBody>
          <a:bodyPr wrap="square" lIns="0" tIns="0" rIns="0" bIns="0" rtlCol="0" anchor="t">
            <a:spAutoFit/>
          </a:bodyPr>
          <a:lstStyle/>
          <a:p>
            <a:pPr>
              <a:lnSpc>
                <a:spcPts val="2400"/>
              </a:lnSpc>
              <a:spcBef>
                <a:spcPct val="0"/>
              </a:spcBef>
            </a:pPr>
            <a:r>
              <a:rPr lang="ja-JP" altLang="en-US" sz="2000" spc="100" dirty="0">
                <a:solidFill>
                  <a:srgbClr val="191919"/>
                </a:solidFill>
                <a:ea typeface="モトヤゴシック w"/>
              </a:rPr>
              <a:t>病棟・調剤室・</a:t>
            </a:r>
            <a:r>
              <a:rPr lang="en-US" altLang="ja-JP" sz="2000" spc="100" dirty="0">
                <a:solidFill>
                  <a:srgbClr val="191919"/>
                </a:solidFill>
                <a:ea typeface="モトヤゴシック w"/>
              </a:rPr>
              <a:t>ICT</a:t>
            </a:r>
            <a:r>
              <a:rPr lang="ja-JP" altLang="en-US" sz="2000" spc="100" dirty="0">
                <a:solidFill>
                  <a:srgbClr val="191919"/>
                </a:solidFill>
                <a:ea typeface="モトヤゴシック w"/>
              </a:rPr>
              <a:t>所属・</a:t>
            </a:r>
            <a:endParaRPr lang="en-US" altLang="ja-JP" sz="2000" spc="100" dirty="0">
              <a:solidFill>
                <a:srgbClr val="191919"/>
              </a:solidFill>
              <a:ea typeface="モトヤゴシック w"/>
            </a:endParaRPr>
          </a:p>
          <a:p>
            <a:pPr>
              <a:lnSpc>
                <a:spcPts val="2400"/>
              </a:lnSpc>
              <a:spcBef>
                <a:spcPct val="0"/>
              </a:spcBef>
            </a:pPr>
            <a:r>
              <a:rPr lang="ja-JP" altLang="en-US" sz="2000" spc="100" dirty="0">
                <a:solidFill>
                  <a:srgbClr val="191919"/>
                </a:solidFill>
                <a:ea typeface="モトヤゴシック w"/>
              </a:rPr>
              <a:t>認定勉強中</a:t>
            </a:r>
            <a:endParaRPr lang="en-US" sz="2000" spc="100" dirty="0">
              <a:solidFill>
                <a:srgbClr val="191919"/>
              </a:solidFill>
              <a:ea typeface="モトヤゴシック w"/>
            </a:endParaRPr>
          </a:p>
        </p:txBody>
      </p:sp>
      <p:pic>
        <p:nvPicPr>
          <p:cNvPr id="57" name="図 56">
            <a:extLst>
              <a:ext uri="{FF2B5EF4-FFF2-40B4-BE49-F238E27FC236}">
                <a16:creationId xmlns:a16="http://schemas.microsoft.com/office/drawing/2014/main" id="{38082C7B-8D43-BCE4-9A1F-520213DD3A11}"/>
              </a:ext>
            </a:extLst>
          </p:cNvPr>
          <p:cNvPicPr>
            <a:picLocks noChangeAspect="1"/>
          </p:cNvPicPr>
          <p:nvPr/>
        </p:nvPicPr>
        <p:blipFill>
          <a:blip r:embed="rId4"/>
          <a:stretch>
            <a:fillRect/>
          </a:stretch>
        </p:blipFill>
        <p:spPr>
          <a:xfrm rot="20969652">
            <a:off x="419318" y="486199"/>
            <a:ext cx="2176259" cy="1913323"/>
          </a:xfrm>
          <a:prstGeom prst="ellipse">
            <a:avLst/>
          </a:prstGeom>
        </p:spPr>
      </p:pic>
      <p:pic>
        <p:nvPicPr>
          <p:cNvPr id="61" name="図 60">
            <a:extLst>
              <a:ext uri="{FF2B5EF4-FFF2-40B4-BE49-F238E27FC236}">
                <a16:creationId xmlns:a16="http://schemas.microsoft.com/office/drawing/2014/main" id="{9975AB3D-EEAF-B43C-41DC-76C28569FDC6}"/>
              </a:ext>
            </a:extLst>
          </p:cNvPr>
          <p:cNvPicPr>
            <a:picLocks noChangeAspect="1"/>
          </p:cNvPicPr>
          <p:nvPr/>
        </p:nvPicPr>
        <p:blipFill rotWithShape="1">
          <a:blip r:embed="rId5">
            <a:extLst>
              <a:ext uri="{28A0092B-C50C-407E-A947-70E740481C1C}">
                <a14:useLocalDpi xmlns:a14="http://schemas.microsoft.com/office/drawing/2010/main" val="0"/>
              </a:ext>
            </a:extLst>
          </a:blip>
          <a:srcRect l="10354" t="7820" r="65130" b="63968"/>
          <a:stretch/>
        </p:blipFill>
        <p:spPr>
          <a:xfrm rot="730291">
            <a:off x="15664130" y="1009428"/>
            <a:ext cx="2451684" cy="2091908"/>
          </a:xfrm>
          <a:prstGeom prst="ellipse">
            <a:avLst/>
          </a:prstGeom>
        </p:spPr>
      </p:pic>
      <p:pic>
        <p:nvPicPr>
          <p:cNvPr id="66" name="図 65">
            <a:extLst>
              <a:ext uri="{FF2B5EF4-FFF2-40B4-BE49-F238E27FC236}">
                <a16:creationId xmlns:a16="http://schemas.microsoft.com/office/drawing/2014/main" id="{99D08E11-AFF6-BCDA-82EB-EF2449DD14B5}"/>
              </a:ext>
            </a:extLst>
          </p:cNvPr>
          <p:cNvPicPr>
            <a:picLocks noChangeAspect="1"/>
          </p:cNvPicPr>
          <p:nvPr/>
        </p:nvPicPr>
        <p:blipFill>
          <a:blip r:embed="rId6"/>
          <a:stretch>
            <a:fillRect/>
          </a:stretch>
        </p:blipFill>
        <p:spPr>
          <a:xfrm rot="833486">
            <a:off x="4306805" y="3711576"/>
            <a:ext cx="2171700" cy="1924050"/>
          </a:xfrm>
          <a:prstGeom prst="ellipse">
            <a:avLst/>
          </a:prstGeom>
        </p:spPr>
      </p:pic>
      <p:pic>
        <p:nvPicPr>
          <p:cNvPr id="68" name="図 67">
            <a:extLst>
              <a:ext uri="{FF2B5EF4-FFF2-40B4-BE49-F238E27FC236}">
                <a16:creationId xmlns:a16="http://schemas.microsoft.com/office/drawing/2014/main" id="{47CBC52D-1C32-49B9-CCDA-90058F0571C1}"/>
              </a:ext>
            </a:extLst>
          </p:cNvPr>
          <p:cNvPicPr>
            <a:picLocks noChangeAspect="1"/>
          </p:cNvPicPr>
          <p:nvPr/>
        </p:nvPicPr>
        <p:blipFill>
          <a:blip r:embed="rId7"/>
          <a:stretch>
            <a:fillRect/>
          </a:stretch>
        </p:blipFill>
        <p:spPr>
          <a:xfrm rot="20886560">
            <a:off x="15456210" y="7100646"/>
            <a:ext cx="2396302" cy="2168035"/>
          </a:xfrm>
          <a:prstGeom prst="ellipse">
            <a:avLst/>
          </a:prstGeom>
        </p:spPr>
      </p:pic>
      <p:pic>
        <p:nvPicPr>
          <p:cNvPr id="70" name="図 69">
            <a:extLst>
              <a:ext uri="{FF2B5EF4-FFF2-40B4-BE49-F238E27FC236}">
                <a16:creationId xmlns:a16="http://schemas.microsoft.com/office/drawing/2014/main" id="{BF4A5E53-D4F2-676D-9B9C-EB31D8755ACD}"/>
              </a:ext>
            </a:extLst>
          </p:cNvPr>
          <p:cNvPicPr>
            <a:picLocks noChangeAspect="1"/>
          </p:cNvPicPr>
          <p:nvPr/>
        </p:nvPicPr>
        <p:blipFill>
          <a:blip r:embed="rId8"/>
          <a:stretch>
            <a:fillRect/>
          </a:stretch>
        </p:blipFill>
        <p:spPr>
          <a:xfrm>
            <a:off x="11957366" y="3877567"/>
            <a:ext cx="2190750" cy="2076450"/>
          </a:xfrm>
          <a:prstGeom prst="ellipse">
            <a:avLst/>
          </a:prstGeom>
        </p:spPr>
      </p:pic>
      <p:pic>
        <p:nvPicPr>
          <p:cNvPr id="72" name="図 71">
            <a:extLst>
              <a:ext uri="{FF2B5EF4-FFF2-40B4-BE49-F238E27FC236}">
                <a16:creationId xmlns:a16="http://schemas.microsoft.com/office/drawing/2014/main" id="{4787E9DF-973C-1B5A-FDBA-F5DEFEBAD764}"/>
              </a:ext>
            </a:extLst>
          </p:cNvPr>
          <p:cNvPicPr>
            <a:picLocks noChangeAspect="1"/>
          </p:cNvPicPr>
          <p:nvPr/>
        </p:nvPicPr>
        <p:blipFill>
          <a:blip r:embed="rId9"/>
          <a:stretch>
            <a:fillRect/>
          </a:stretch>
        </p:blipFill>
        <p:spPr>
          <a:xfrm rot="20949028">
            <a:off x="432377" y="7127537"/>
            <a:ext cx="2299000" cy="2016667"/>
          </a:xfrm>
          <a:prstGeom prst="ellipse">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3" name="AutoShape 3"/>
          <p:cNvSpPr/>
          <p:nvPr/>
        </p:nvSpPr>
        <p:spPr>
          <a:xfrm>
            <a:off x="-1" y="9258714"/>
            <a:ext cx="18288001" cy="1"/>
          </a:xfrm>
          <a:prstGeom prst="line">
            <a:avLst/>
          </a:prstGeom>
          <a:ln w="66675" cap="flat">
            <a:solidFill>
              <a:srgbClr val="2F3132"/>
            </a:solidFill>
            <a:prstDash val="solid"/>
            <a:headEnd type="none" w="sm" len="sm"/>
            <a:tailEnd type="none" w="sm" len="sm"/>
          </a:ln>
        </p:spPr>
        <p:txBody>
          <a:bodyPr/>
          <a:lstStyle/>
          <a:p>
            <a:endParaRPr lang="ja-JP" altLang="en-US"/>
          </a:p>
        </p:txBody>
      </p:sp>
      <p:sp>
        <p:nvSpPr>
          <p:cNvPr id="5" name="TextBox 5"/>
          <p:cNvSpPr txBox="1"/>
          <p:nvPr/>
        </p:nvSpPr>
        <p:spPr>
          <a:xfrm>
            <a:off x="0" y="4636951"/>
            <a:ext cx="18287999" cy="1013098"/>
          </a:xfrm>
          <a:prstGeom prst="rect">
            <a:avLst/>
          </a:prstGeom>
        </p:spPr>
        <p:txBody>
          <a:bodyPr wrap="square" lIns="0" tIns="0" rIns="0" bIns="0" rtlCol="0" anchor="t">
            <a:spAutoFit/>
          </a:bodyPr>
          <a:lstStyle/>
          <a:p>
            <a:pPr algn="ct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病院機能の紹介</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p:sp>
        <p:nvSpPr>
          <p:cNvPr id="6" name="TextBox 6"/>
          <p:cNvSpPr txBox="1"/>
          <p:nvPr/>
        </p:nvSpPr>
        <p:spPr>
          <a:xfrm>
            <a:off x="6181260" y="3225365"/>
            <a:ext cx="5925480" cy="769441"/>
          </a:xfrm>
          <a:prstGeom prst="rect">
            <a:avLst/>
          </a:prstGeom>
        </p:spPr>
        <p:txBody>
          <a:bodyPr lIns="0" tIns="0" rIns="0" bIns="0" rtlCol="0" anchor="t">
            <a:spAutoFit/>
          </a:bodyPr>
          <a:lstStyle/>
          <a:p>
            <a:pPr algn="ctr">
              <a:lnSpc>
                <a:spcPts val="6000"/>
              </a:lnSpc>
            </a:pPr>
            <a:r>
              <a:rPr lang="en-US" sz="6000" b="1" spc="420" dirty="0">
                <a:solidFill>
                  <a:srgbClr val="2F3132"/>
                </a:solidFill>
                <a:latin typeface="HGSｺﾞｼｯｸM" panose="020B0600000000000000" pitchFamily="50" charset="-128"/>
                <a:ea typeface="HGSｺﾞｼｯｸM" panose="020B0600000000000000" pitchFamily="50" charset="-128"/>
              </a:rPr>
              <a:t>Facility scale</a:t>
            </a:r>
          </a:p>
        </p:txBody>
      </p:sp>
      <p:pic>
        <p:nvPicPr>
          <p:cNvPr id="8" name="図 7" descr="アイコン&#10;&#10;自動的に生成された説明">
            <a:extLst>
              <a:ext uri="{FF2B5EF4-FFF2-40B4-BE49-F238E27FC236}">
                <a16:creationId xmlns:a16="http://schemas.microsoft.com/office/drawing/2014/main" id="{ABEE2F0E-1228-B047-1505-96C3EBC85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515100"/>
            <a:ext cx="4559534" cy="3568883"/>
          </a:xfrm>
          <a:prstGeom prst="rect">
            <a:avLst/>
          </a:prstGeom>
        </p:spPr>
      </p:pic>
      <p:sp>
        <p:nvSpPr>
          <p:cNvPr id="2" name="TextBox 4">
            <a:extLst>
              <a:ext uri="{FF2B5EF4-FFF2-40B4-BE49-F238E27FC236}">
                <a16:creationId xmlns:a16="http://schemas.microsoft.com/office/drawing/2014/main" id="{5BCC6466-F40B-D71D-1968-9BD33EAC61BF}"/>
              </a:ext>
            </a:extLst>
          </p:cNvPr>
          <p:cNvSpPr txBox="1"/>
          <p:nvPr/>
        </p:nvSpPr>
        <p:spPr>
          <a:xfrm>
            <a:off x="2662509" y="4701608"/>
            <a:ext cx="2959420" cy="2244204"/>
          </a:xfrm>
          <a:prstGeom prst="rect">
            <a:avLst/>
          </a:prstGeom>
        </p:spPr>
        <p:txBody>
          <a:bodyPr lIns="0" tIns="0" rIns="0" bIns="0" rtlCol="0" anchor="t">
            <a:spAutoFit/>
          </a:bodyPr>
          <a:lstStyle/>
          <a:p>
            <a:pPr algn="r">
              <a:lnSpc>
                <a:spcPts val="17504"/>
              </a:lnSpc>
            </a:pPr>
            <a:r>
              <a:rPr lang="en-US" sz="14586" dirty="0">
                <a:solidFill>
                  <a:srgbClr val="2F3132"/>
                </a:solidFill>
                <a:latin typeface="モトヤゴシック w"/>
              </a:rPr>
              <a:t>01</a:t>
            </a:r>
          </a:p>
        </p:txBody>
      </p:sp>
    </p:spTree>
    <p:extLst>
      <p:ext uri="{BB962C8B-B14F-4D97-AF65-F5344CB8AC3E}">
        <p14:creationId xmlns:p14="http://schemas.microsoft.com/office/powerpoint/2010/main" val="327519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TextBox 2"/>
          <p:cNvSpPr txBox="1"/>
          <p:nvPr/>
        </p:nvSpPr>
        <p:spPr>
          <a:xfrm>
            <a:off x="4352542" y="9171279"/>
            <a:ext cx="9497639" cy="487313"/>
          </a:xfrm>
          <a:prstGeom prst="rect">
            <a:avLst/>
          </a:prstGeom>
        </p:spPr>
        <p:txBody>
          <a:bodyPr lIns="0" tIns="0" rIns="0" bIns="0" rtlCol="0" anchor="t">
            <a:spAutoFit/>
          </a:bodyPr>
          <a:lstStyle/>
          <a:p>
            <a:pPr>
              <a:lnSpc>
                <a:spcPts val="3840"/>
              </a:lnSpc>
            </a:pPr>
            <a:r>
              <a:rPr lang="en-US" sz="3200" dirty="0">
                <a:solidFill>
                  <a:srgbClr val="000000"/>
                </a:solidFill>
                <a:ea typeface="モトヤゴシック w"/>
              </a:rPr>
              <a:t>１</a:t>
            </a:r>
            <a:r>
              <a:rPr lang="ja-JP" altLang="en-US" sz="3200" dirty="0">
                <a:solidFill>
                  <a:srgbClr val="000000"/>
                </a:solidFill>
                <a:ea typeface="モトヤゴシック w"/>
              </a:rPr>
              <a:t>７</a:t>
            </a:r>
            <a:r>
              <a:rPr lang="en-US" sz="3200" dirty="0">
                <a:solidFill>
                  <a:srgbClr val="000000"/>
                </a:solidFill>
                <a:ea typeface="モトヤゴシック w"/>
              </a:rPr>
              <a:t>：</a:t>
            </a:r>
            <a:r>
              <a:rPr lang="ja-JP" altLang="en-US" sz="3200" dirty="0">
                <a:solidFill>
                  <a:srgbClr val="000000"/>
                </a:solidFill>
                <a:ea typeface="モトヤゴシック w"/>
              </a:rPr>
              <a:t>３</a:t>
            </a:r>
            <a:r>
              <a:rPr lang="en-US" sz="3200" dirty="0">
                <a:solidFill>
                  <a:srgbClr val="000000"/>
                </a:solidFill>
                <a:ea typeface="モトヤゴシック w"/>
              </a:rPr>
              <a:t>０　</a:t>
            </a:r>
            <a:r>
              <a:rPr lang="en-US" sz="3200" dirty="0" err="1">
                <a:solidFill>
                  <a:srgbClr val="000000"/>
                </a:solidFill>
                <a:ea typeface="モトヤゴシック w"/>
              </a:rPr>
              <a:t>退勤</a:t>
            </a:r>
            <a:endParaRPr lang="en-US" sz="3200" dirty="0">
              <a:solidFill>
                <a:srgbClr val="000000"/>
              </a:solidFill>
              <a:ea typeface="モトヤゴシック w"/>
            </a:endParaRPr>
          </a:p>
        </p:txBody>
      </p:sp>
      <p:sp>
        <p:nvSpPr>
          <p:cNvPr id="3" name="AutoShape 3"/>
          <p:cNvSpPr/>
          <p:nvPr/>
        </p:nvSpPr>
        <p:spPr>
          <a:xfrm rot="5400000">
            <a:off x="-1255528" y="5901431"/>
            <a:ext cx="8337321" cy="30917"/>
          </a:xfrm>
          <a:prstGeom prst="line">
            <a:avLst/>
          </a:prstGeom>
          <a:ln w="47625" cap="flat">
            <a:solidFill>
              <a:srgbClr val="2F3132"/>
            </a:solidFill>
            <a:prstDash val="solid"/>
            <a:headEnd type="none" w="sm" len="sm"/>
            <a:tailEnd type="none" w="sm" len="sm"/>
          </a:ln>
        </p:spPr>
        <p:txBody>
          <a:bodyPr/>
          <a:lstStyle/>
          <a:p>
            <a:endParaRPr lang="ja-JP" altLang="en-US"/>
          </a:p>
        </p:txBody>
      </p:sp>
      <p:sp>
        <p:nvSpPr>
          <p:cNvPr id="4" name="AutoShape 4"/>
          <p:cNvSpPr/>
          <p:nvPr/>
        </p:nvSpPr>
        <p:spPr>
          <a:xfrm>
            <a:off x="2801664" y="2628900"/>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5" name="AutoShape 5"/>
          <p:cNvSpPr/>
          <p:nvPr/>
        </p:nvSpPr>
        <p:spPr>
          <a:xfrm>
            <a:off x="2813387" y="4453294"/>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6" name="AutoShape 6"/>
          <p:cNvSpPr/>
          <p:nvPr/>
        </p:nvSpPr>
        <p:spPr>
          <a:xfrm>
            <a:off x="2801664" y="5057533"/>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7" name="AutoShape 7"/>
          <p:cNvSpPr/>
          <p:nvPr/>
        </p:nvSpPr>
        <p:spPr>
          <a:xfrm>
            <a:off x="2784079" y="6514297"/>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8" name="AutoShape 8"/>
          <p:cNvSpPr/>
          <p:nvPr/>
        </p:nvSpPr>
        <p:spPr>
          <a:xfrm>
            <a:off x="2801664" y="8907107"/>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9" name="AutoShape 9"/>
          <p:cNvSpPr/>
          <p:nvPr/>
        </p:nvSpPr>
        <p:spPr>
          <a:xfrm>
            <a:off x="2801663" y="9381158"/>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grpSp>
        <p:nvGrpSpPr>
          <p:cNvPr id="10" name="Group 10"/>
          <p:cNvGrpSpPr/>
          <p:nvPr/>
        </p:nvGrpSpPr>
        <p:grpSpPr>
          <a:xfrm>
            <a:off x="4494111" y="-542939"/>
            <a:ext cx="9091712" cy="1987907"/>
            <a:chOff x="0" y="0"/>
            <a:chExt cx="3075468" cy="672452"/>
          </a:xfrm>
        </p:grpSpPr>
        <p:sp>
          <p:nvSpPr>
            <p:cNvPr id="11" name="Freeform 11"/>
            <p:cNvSpPr/>
            <p:nvPr/>
          </p:nvSpPr>
          <p:spPr>
            <a:xfrm>
              <a:off x="0" y="0"/>
              <a:ext cx="3075468" cy="672452"/>
            </a:xfrm>
            <a:custGeom>
              <a:avLst/>
              <a:gdLst/>
              <a:ahLst/>
              <a:cxnLst/>
              <a:rect l="l" t="t" r="r" b="b"/>
              <a:pathLst>
                <a:path w="3075468" h="672452">
                  <a:moveTo>
                    <a:pt x="2951008" y="672452"/>
                  </a:moveTo>
                  <a:lnTo>
                    <a:pt x="124460" y="672452"/>
                  </a:lnTo>
                  <a:cubicBezTo>
                    <a:pt x="55880" y="672452"/>
                    <a:pt x="0" y="616572"/>
                    <a:pt x="0" y="547992"/>
                  </a:cubicBezTo>
                  <a:lnTo>
                    <a:pt x="0" y="124460"/>
                  </a:lnTo>
                  <a:cubicBezTo>
                    <a:pt x="0" y="55880"/>
                    <a:pt x="55880" y="0"/>
                    <a:pt x="124460" y="0"/>
                  </a:cubicBezTo>
                  <a:lnTo>
                    <a:pt x="2951008" y="0"/>
                  </a:lnTo>
                  <a:cubicBezTo>
                    <a:pt x="3019588" y="0"/>
                    <a:pt x="3075468" y="55880"/>
                    <a:pt x="3075468" y="124460"/>
                  </a:cubicBezTo>
                  <a:lnTo>
                    <a:pt x="3075468" y="547992"/>
                  </a:lnTo>
                  <a:cubicBezTo>
                    <a:pt x="3075468" y="616572"/>
                    <a:pt x="3019588" y="672452"/>
                    <a:pt x="2951008" y="672452"/>
                  </a:cubicBezTo>
                  <a:close/>
                </a:path>
              </a:pathLst>
            </a:custGeom>
            <a:solidFill>
              <a:srgbClr val="99D9D9"/>
            </a:solidFill>
          </p:spPr>
          <p:txBody>
            <a:bodyPr/>
            <a:lstStyle/>
            <a:p>
              <a:endParaRPr lang="ja-JP" altLang="en-US"/>
            </a:p>
          </p:txBody>
        </p:sp>
      </p:grpSp>
      <p:sp>
        <p:nvSpPr>
          <p:cNvPr id="13" name="TextBox 13"/>
          <p:cNvSpPr txBox="1"/>
          <p:nvPr/>
        </p:nvSpPr>
        <p:spPr>
          <a:xfrm>
            <a:off x="747759" y="1447706"/>
            <a:ext cx="1651396" cy="7737567"/>
          </a:xfrm>
          <a:prstGeom prst="rect">
            <a:avLst/>
          </a:prstGeom>
        </p:spPr>
        <p:txBody>
          <a:bodyPr lIns="0" tIns="0" rIns="0" bIns="0" rtlCol="0" anchor="t">
            <a:spAutoFit/>
          </a:bodyPr>
          <a:lstStyle/>
          <a:p>
            <a:pPr algn="r">
              <a:lnSpc>
                <a:spcPts val="6125"/>
              </a:lnSpc>
            </a:pPr>
            <a:r>
              <a:rPr lang="ja-JP" altLang="en-US" sz="3500" dirty="0">
                <a:solidFill>
                  <a:srgbClr val="000000"/>
                </a:solidFill>
                <a:ea typeface="モトヤゴシック w"/>
              </a:rPr>
              <a:t>８</a:t>
            </a:r>
            <a:endParaRPr lang="en-US" sz="3500" dirty="0">
              <a:solidFill>
                <a:srgbClr val="000000"/>
              </a:solidFill>
              <a:ea typeface="モトヤゴシック w"/>
            </a:endParaRPr>
          </a:p>
          <a:p>
            <a:pPr algn="r">
              <a:lnSpc>
                <a:spcPts val="6125"/>
              </a:lnSpc>
            </a:pPr>
            <a:r>
              <a:rPr lang="en-US" sz="3500" dirty="0">
                <a:solidFill>
                  <a:srgbClr val="000000"/>
                </a:solidFill>
                <a:ea typeface="モトヤゴシック w"/>
              </a:rPr>
              <a:t>９</a:t>
            </a:r>
          </a:p>
          <a:p>
            <a:pPr algn="r">
              <a:lnSpc>
                <a:spcPts val="6125"/>
              </a:lnSpc>
            </a:pPr>
            <a:r>
              <a:rPr lang="en-US" sz="3500" dirty="0">
                <a:solidFill>
                  <a:srgbClr val="000000"/>
                </a:solidFill>
                <a:ea typeface="モトヤゴシック w"/>
              </a:rPr>
              <a:t>１０</a:t>
            </a:r>
          </a:p>
          <a:p>
            <a:pPr algn="r">
              <a:lnSpc>
                <a:spcPts val="6125"/>
              </a:lnSpc>
            </a:pPr>
            <a:r>
              <a:rPr lang="en-US" sz="3500" dirty="0">
                <a:solidFill>
                  <a:srgbClr val="000000"/>
                </a:solidFill>
                <a:ea typeface="モトヤゴシック w"/>
              </a:rPr>
              <a:t>１１</a:t>
            </a:r>
          </a:p>
          <a:p>
            <a:pPr algn="r">
              <a:lnSpc>
                <a:spcPts val="6125"/>
              </a:lnSpc>
            </a:pPr>
            <a:r>
              <a:rPr lang="en-US" sz="3500" dirty="0">
                <a:solidFill>
                  <a:srgbClr val="000000"/>
                </a:solidFill>
                <a:ea typeface="モトヤゴシック w"/>
              </a:rPr>
              <a:t>１２</a:t>
            </a:r>
          </a:p>
          <a:p>
            <a:pPr algn="r">
              <a:lnSpc>
                <a:spcPts val="6125"/>
              </a:lnSpc>
            </a:pPr>
            <a:r>
              <a:rPr lang="en-US" sz="3500" dirty="0">
                <a:solidFill>
                  <a:srgbClr val="000000"/>
                </a:solidFill>
                <a:ea typeface="モトヤゴシック w"/>
              </a:rPr>
              <a:t>１３</a:t>
            </a:r>
          </a:p>
          <a:p>
            <a:pPr algn="r">
              <a:lnSpc>
                <a:spcPts val="6125"/>
              </a:lnSpc>
            </a:pPr>
            <a:r>
              <a:rPr lang="en-US" sz="3500" dirty="0">
                <a:solidFill>
                  <a:srgbClr val="000000"/>
                </a:solidFill>
                <a:ea typeface="モトヤゴシック w"/>
              </a:rPr>
              <a:t>１４</a:t>
            </a:r>
          </a:p>
          <a:p>
            <a:pPr algn="r">
              <a:lnSpc>
                <a:spcPts val="6125"/>
              </a:lnSpc>
            </a:pPr>
            <a:r>
              <a:rPr lang="en-US" sz="3500" dirty="0">
                <a:solidFill>
                  <a:srgbClr val="000000"/>
                </a:solidFill>
                <a:ea typeface="モトヤゴシック w"/>
              </a:rPr>
              <a:t>１５</a:t>
            </a:r>
          </a:p>
          <a:p>
            <a:pPr algn="r">
              <a:lnSpc>
                <a:spcPts val="6125"/>
              </a:lnSpc>
            </a:pPr>
            <a:r>
              <a:rPr lang="en-US" sz="3500" dirty="0">
                <a:solidFill>
                  <a:srgbClr val="000000"/>
                </a:solidFill>
                <a:ea typeface="モトヤゴシック w"/>
              </a:rPr>
              <a:t>１６</a:t>
            </a:r>
          </a:p>
          <a:p>
            <a:pPr algn="r">
              <a:lnSpc>
                <a:spcPts val="6125"/>
              </a:lnSpc>
            </a:pPr>
            <a:r>
              <a:rPr lang="en-US" sz="3500" dirty="0">
                <a:solidFill>
                  <a:srgbClr val="000000"/>
                </a:solidFill>
                <a:ea typeface="モトヤゴシック w"/>
              </a:rPr>
              <a:t>１７</a:t>
            </a:r>
          </a:p>
        </p:txBody>
      </p:sp>
      <p:sp>
        <p:nvSpPr>
          <p:cNvPr id="14" name="TextBox 14"/>
          <p:cNvSpPr txBox="1"/>
          <p:nvPr/>
        </p:nvSpPr>
        <p:spPr>
          <a:xfrm>
            <a:off x="4402735" y="1864648"/>
            <a:ext cx="10848869" cy="487313"/>
          </a:xfrm>
          <a:prstGeom prst="rect">
            <a:avLst/>
          </a:prstGeom>
        </p:spPr>
        <p:txBody>
          <a:bodyPr lIns="0" tIns="0" rIns="0" bIns="0" rtlCol="0" anchor="t">
            <a:spAutoFit/>
          </a:bodyPr>
          <a:lstStyle/>
          <a:p>
            <a:pPr>
              <a:lnSpc>
                <a:spcPts val="3840"/>
              </a:lnSpc>
            </a:pPr>
            <a:r>
              <a:rPr lang="ja-JP" altLang="en-US" sz="3200" dirty="0">
                <a:solidFill>
                  <a:srgbClr val="000000"/>
                </a:solidFill>
                <a:ea typeface="モトヤゴシック w"/>
              </a:rPr>
              <a:t>８</a:t>
            </a:r>
            <a:r>
              <a:rPr lang="en-US" sz="3200" dirty="0">
                <a:solidFill>
                  <a:srgbClr val="000000"/>
                </a:solidFill>
                <a:ea typeface="モトヤゴシック w"/>
              </a:rPr>
              <a:t>：</a:t>
            </a:r>
            <a:r>
              <a:rPr lang="ja-JP" altLang="en-US" sz="3200" dirty="0">
                <a:solidFill>
                  <a:srgbClr val="000000"/>
                </a:solidFill>
                <a:ea typeface="モトヤゴシック w"/>
              </a:rPr>
              <a:t>３</a:t>
            </a:r>
            <a:r>
              <a:rPr lang="en-US" sz="3200" dirty="0">
                <a:solidFill>
                  <a:srgbClr val="000000"/>
                </a:solidFill>
                <a:ea typeface="モトヤゴシック w"/>
              </a:rPr>
              <a:t>０　</a:t>
            </a:r>
            <a:r>
              <a:rPr lang="ja-JP" altLang="en-US" sz="3200" dirty="0">
                <a:solidFill>
                  <a:srgbClr val="000000"/>
                </a:solidFill>
                <a:ea typeface="モトヤゴシック w"/>
              </a:rPr>
              <a:t>業務</a:t>
            </a:r>
            <a:r>
              <a:rPr lang="en-US" sz="3200" dirty="0" err="1">
                <a:solidFill>
                  <a:srgbClr val="000000"/>
                </a:solidFill>
                <a:ea typeface="モトヤゴシック w"/>
              </a:rPr>
              <a:t>開始</a:t>
            </a:r>
            <a:r>
              <a:rPr lang="en-US" sz="3200" dirty="0">
                <a:solidFill>
                  <a:srgbClr val="000000"/>
                </a:solidFill>
                <a:ea typeface="モトヤゴシック w"/>
              </a:rPr>
              <a:t>。</a:t>
            </a:r>
            <a:r>
              <a:rPr lang="ja-JP" altLang="en-US" sz="3200" dirty="0">
                <a:solidFill>
                  <a:srgbClr val="000000"/>
                </a:solidFill>
                <a:ea typeface="モトヤゴシック w"/>
              </a:rPr>
              <a:t>今日の予定、情報交換会</a:t>
            </a:r>
            <a:endParaRPr lang="en-US" sz="3200" dirty="0">
              <a:solidFill>
                <a:srgbClr val="000000"/>
              </a:solidFill>
              <a:ea typeface="モトヤゴシック w"/>
            </a:endParaRPr>
          </a:p>
        </p:txBody>
      </p:sp>
      <p:sp>
        <p:nvSpPr>
          <p:cNvPr id="15" name="TextBox 15"/>
          <p:cNvSpPr txBox="1"/>
          <p:nvPr/>
        </p:nvSpPr>
        <p:spPr>
          <a:xfrm>
            <a:off x="3360084" y="3297509"/>
            <a:ext cx="14180157" cy="487313"/>
          </a:xfrm>
          <a:prstGeom prst="rect">
            <a:avLst/>
          </a:prstGeom>
        </p:spPr>
        <p:txBody>
          <a:bodyPr wrap="square" lIns="0" tIns="0" rIns="0" bIns="0" rtlCol="0" anchor="t">
            <a:spAutoFit/>
          </a:bodyPr>
          <a:lstStyle/>
          <a:p>
            <a:pPr>
              <a:lnSpc>
                <a:spcPts val="3840"/>
              </a:lnSpc>
            </a:pPr>
            <a:r>
              <a:rPr lang="ja-JP" altLang="en-US" sz="3200" dirty="0">
                <a:solidFill>
                  <a:srgbClr val="000000"/>
                </a:solidFill>
                <a:ea typeface="モトヤゴシック w"/>
              </a:rPr>
              <a:t>（この間　病棟で奮闘、退院対応、本日・明日の調剤、がん化学療法調製）</a:t>
            </a:r>
            <a:endParaRPr lang="en-US" sz="3200" dirty="0">
              <a:solidFill>
                <a:srgbClr val="000000"/>
              </a:solidFill>
              <a:ea typeface="モトヤゴシック w"/>
            </a:endParaRPr>
          </a:p>
        </p:txBody>
      </p:sp>
      <p:sp>
        <p:nvSpPr>
          <p:cNvPr id="16" name="TextBox 16"/>
          <p:cNvSpPr txBox="1"/>
          <p:nvPr/>
        </p:nvSpPr>
        <p:spPr>
          <a:xfrm>
            <a:off x="4402735" y="4766004"/>
            <a:ext cx="8808940" cy="487313"/>
          </a:xfrm>
          <a:prstGeom prst="rect">
            <a:avLst/>
          </a:prstGeom>
        </p:spPr>
        <p:txBody>
          <a:bodyPr lIns="0" tIns="0" rIns="0" bIns="0" rtlCol="0" anchor="t">
            <a:spAutoFit/>
          </a:bodyPr>
          <a:lstStyle/>
          <a:p>
            <a:pPr>
              <a:lnSpc>
                <a:spcPts val="3840"/>
              </a:lnSpc>
            </a:pPr>
            <a:r>
              <a:rPr lang="en-US" sz="3200" dirty="0">
                <a:solidFill>
                  <a:srgbClr val="000000"/>
                </a:solidFill>
                <a:ea typeface="モトヤゴシック w"/>
              </a:rPr>
              <a:t>１２：００　</a:t>
            </a:r>
            <a:r>
              <a:rPr lang="en-US" sz="3200" dirty="0" err="1">
                <a:solidFill>
                  <a:srgbClr val="000000"/>
                </a:solidFill>
                <a:ea typeface="モトヤゴシック w"/>
              </a:rPr>
              <a:t>ランチ</a:t>
            </a:r>
            <a:endParaRPr lang="en-US" sz="3200" dirty="0">
              <a:solidFill>
                <a:srgbClr val="000000"/>
              </a:solidFill>
              <a:ea typeface="モトヤゴシック w"/>
            </a:endParaRPr>
          </a:p>
        </p:txBody>
      </p:sp>
      <p:sp>
        <p:nvSpPr>
          <p:cNvPr id="17" name="TextBox 17"/>
          <p:cNvSpPr txBox="1"/>
          <p:nvPr/>
        </p:nvSpPr>
        <p:spPr>
          <a:xfrm>
            <a:off x="4334957" y="6216239"/>
            <a:ext cx="13539838" cy="487313"/>
          </a:xfrm>
          <a:prstGeom prst="rect">
            <a:avLst/>
          </a:prstGeom>
        </p:spPr>
        <p:txBody>
          <a:bodyPr wrap="square" lIns="0" tIns="0" rIns="0" bIns="0" rtlCol="0" anchor="t">
            <a:spAutoFit/>
          </a:bodyPr>
          <a:lstStyle/>
          <a:p>
            <a:pPr>
              <a:lnSpc>
                <a:spcPts val="3840"/>
              </a:lnSpc>
            </a:pPr>
            <a:r>
              <a:rPr lang="en-US" sz="3200" dirty="0">
                <a:solidFill>
                  <a:srgbClr val="000000"/>
                </a:solidFill>
                <a:ea typeface="モトヤゴシック w"/>
              </a:rPr>
              <a:t>１４：００　</a:t>
            </a:r>
            <a:r>
              <a:rPr lang="ja-JP" altLang="en-US" sz="3200" dirty="0">
                <a:solidFill>
                  <a:srgbClr val="000000"/>
                </a:solidFill>
                <a:ea typeface="モトヤゴシック w"/>
              </a:rPr>
              <a:t>医療安全</a:t>
            </a:r>
            <a:r>
              <a:rPr lang="en-US" sz="3200" dirty="0" err="1">
                <a:solidFill>
                  <a:srgbClr val="000000"/>
                </a:solidFill>
                <a:ea typeface="モトヤゴシック w"/>
              </a:rPr>
              <a:t>ミーティング</a:t>
            </a:r>
            <a:r>
              <a:rPr lang="ja-JP" altLang="en-US" sz="3200" dirty="0">
                <a:solidFill>
                  <a:srgbClr val="000000"/>
                </a:solidFill>
                <a:ea typeface="モトヤゴシック w"/>
              </a:rPr>
              <a:t>（金曜日）、</a:t>
            </a:r>
            <a:r>
              <a:rPr lang="en-US" altLang="ja-JP" sz="3200" dirty="0">
                <a:solidFill>
                  <a:srgbClr val="000000"/>
                </a:solidFill>
                <a:ea typeface="モトヤゴシック w"/>
              </a:rPr>
              <a:t>NST</a:t>
            </a:r>
            <a:r>
              <a:rPr lang="ja-JP" altLang="en-US" sz="3200" dirty="0">
                <a:solidFill>
                  <a:srgbClr val="000000"/>
                </a:solidFill>
                <a:ea typeface="モトヤゴシック w"/>
              </a:rPr>
              <a:t>ラウンド（木曜日）</a:t>
            </a:r>
            <a:endParaRPr lang="en-US" sz="3200" dirty="0">
              <a:solidFill>
                <a:srgbClr val="000000"/>
              </a:solidFill>
              <a:ea typeface="モトヤゴシック w"/>
            </a:endParaRPr>
          </a:p>
        </p:txBody>
      </p:sp>
      <p:sp>
        <p:nvSpPr>
          <p:cNvPr id="18" name="TextBox 18"/>
          <p:cNvSpPr txBox="1"/>
          <p:nvPr/>
        </p:nvSpPr>
        <p:spPr>
          <a:xfrm>
            <a:off x="4352542" y="8663451"/>
            <a:ext cx="12487658" cy="487313"/>
          </a:xfrm>
          <a:prstGeom prst="rect">
            <a:avLst/>
          </a:prstGeom>
        </p:spPr>
        <p:txBody>
          <a:bodyPr wrap="square" lIns="0" tIns="0" rIns="0" bIns="0" rtlCol="0" anchor="t">
            <a:spAutoFit/>
          </a:bodyPr>
          <a:lstStyle/>
          <a:p>
            <a:pPr>
              <a:lnSpc>
                <a:spcPts val="3840"/>
              </a:lnSpc>
            </a:pPr>
            <a:r>
              <a:rPr lang="en-US" sz="3200" dirty="0">
                <a:solidFill>
                  <a:srgbClr val="000000"/>
                </a:solidFill>
                <a:ea typeface="モトヤゴシック w"/>
              </a:rPr>
              <a:t>１７：００　</a:t>
            </a:r>
            <a:r>
              <a:rPr lang="en-US" sz="3200" dirty="0" err="1">
                <a:solidFill>
                  <a:srgbClr val="000000"/>
                </a:solidFill>
                <a:ea typeface="モトヤゴシック w"/>
              </a:rPr>
              <a:t>明日のタスク確認</a:t>
            </a:r>
            <a:endParaRPr lang="en-US" sz="3200" dirty="0">
              <a:solidFill>
                <a:srgbClr val="000000"/>
              </a:solidFill>
              <a:ea typeface="モトヤゴシック w"/>
            </a:endParaRPr>
          </a:p>
        </p:txBody>
      </p:sp>
      <p:sp>
        <p:nvSpPr>
          <p:cNvPr id="19" name="TextBox 19"/>
          <p:cNvSpPr txBox="1"/>
          <p:nvPr/>
        </p:nvSpPr>
        <p:spPr>
          <a:xfrm>
            <a:off x="4702179" y="2301"/>
            <a:ext cx="8883644" cy="692497"/>
          </a:xfrm>
          <a:prstGeom prst="rect">
            <a:avLst/>
          </a:prstGeom>
        </p:spPr>
        <p:txBody>
          <a:bodyPr lIns="0" tIns="0" rIns="0" bIns="0" rtlCol="0" anchor="t">
            <a:spAutoFit/>
          </a:bodyPr>
          <a:lstStyle/>
          <a:p>
            <a:pPr algn="ctr">
              <a:lnSpc>
                <a:spcPts val="5400"/>
              </a:lnSpc>
            </a:pPr>
            <a:r>
              <a:rPr lang="ja-JP" altLang="en-US" sz="4500" dirty="0">
                <a:solidFill>
                  <a:srgbClr val="000000"/>
                </a:solidFill>
                <a:latin typeface="モトヤゴシック w"/>
                <a:ea typeface="モトヤゴシック w"/>
              </a:rPr>
              <a:t>薬剤</a:t>
            </a:r>
            <a:r>
              <a:rPr lang="en-US" sz="4500" dirty="0" err="1">
                <a:solidFill>
                  <a:srgbClr val="000000"/>
                </a:solidFill>
                <a:latin typeface="モトヤゴシック w"/>
                <a:ea typeface="モトヤゴシック w"/>
              </a:rPr>
              <a:t>部門</a:t>
            </a:r>
            <a:r>
              <a:rPr lang="en-US" sz="4500" dirty="0">
                <a:solidFill>
                  <a:srgbClr val="000000"/>
                </a:solidFill>
                <a:latin typeface="モトヤゴシック w"/>
                <a:ea typeface="モトヤゴシック w"/>
              </a:rPr>
              <a:t>　1日のスケジュール</a:t>
            </a:r>
          </a:p>
        </p:txBody>
      </p:sp>
      <p:sp>
        <p:nvSpPr>
          <p:cNvPr id="20" name="Freeform 20"/>
          <p:cNvSpPr/>
          <p:nvPr/>
        </p:nvSpPr>
        <p:spPr>
          <a:xfrm rot="922376">
            <a:off x="15238559" y="700795"/>
            <a:ext cx="1953348" cy="1971269"/>
          </a:xfrm>
          <a:custGeom>
            <a:avLst/>
            <a:gdLst/>
            <a:ahLst/>
            <a:cxnLst/>
            <a:rect l="l" t="t" r="r" b="b"/>
            <a:pathLst>
              <a:path w="1953348" h="1971269">
                <a:moveTo>
                  <a:pt x="0" y="0"/>
                </a:moveTo>
                <a:lnTo>
                  <a:pt x="1953348" y="0"/>
                </a:lnTo>
                <a:lnTo>
                  <a:pt x="1953348" y="1971269"/>
                </a:lnTo>
                <a:lnTo>
                  <a:pt x="0" y="19712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21" name="TextBox 15">
            <a:extLst>
              <a:ext uri="{FF2B5EF4-FFF2-40B4-BE49-F238E27FC236}">
                <a16:creationId xmlns:a16="http://schemas.microsoft.com/office/drawing/2014/main" id="{E4DEC0AD-4897-C0BF-69AC-8A65EA4C8D20}"/>
              </a:ext>
            </a:extLst>
          </p:cNvPr>
          <p:cNvSpPr txBox="1"/>
          <p:nvPr/>
        </p:nvSpPr>
        <p:spPr>
          <a:xfrm>
            <a:off x="4402735" y="2396585"/>
            <a:ext cx="9098908" cy="487313"/>
          </a:xfrm>
          <a:prstGeom prst="rect">
            <a:avLst/>
          </a:prstGeom>
        </p:spPr>
        <p:txBody>
          <a:bodyPr lIns="0" tIns="0" rIns="0" bIns="0" rtlCol="0" anchor="t">
            <a:spAutoFit/>
          </a:bodyPr>
          <a:lstStyle/>
          <a:p>
            <a:pPr>
              <a:lnSpc>
                <a:spcPts val="3840"/>
              </a:lnSpc>
            </a:pPr>
            <a:r>
              <a:rPr lang="ja-JP" altLang="en-US" sz="3200" dirty="0">
                <a:solidFill>
                  <a:srgbClr val="000000"/>
                </a:solidFill>
                <a:ea typeface="モトヤゴシック w"/>
              </a:rPr>
              <a:t>９</a:t>
            </a:r>
            <a:r>
              <a:rPr lang="en-US" sz="3200" dirty="0">
                <a:solidFill>
                  <a:srgbClr val="000000"/>
                </a:solidFill>
                <a:ea typeface="モトヤゴシック w"/>
              </a:rPr>
              <a:t>：</a:t>
            </a:r>
            <a:r>
              <a:rPr lang="ja-JP" altLang="en-US" sz="3200" dirty="0">
                <a:solidFill>
                  <a:srgbClr val="000000"/>
                </a:solidFill>
                <a:ea typeface="モトヤゴシック w"/>
              </a:rPr>
              <a:t>０</a:t>
            </a:r>
            <a:r>
              <a:rPr lang="en-US" sz="3200" dirty="0">
                <a:solidFill>
                  <a:srgbClr val="000000"/>
                </a:solidFill>
                <a:ea typeface="モトヤゴシック w"/>
              </a:rPr>
              <a:t>０　</a:t>
            </a:r>
            <a:r>
              <a:rPr lang="ja-JP" altLang="en-US" sz="3200" dirty="0">
                <a:solidFill>
                  <a:srgbClr val="000000"/>
                </a:solidFill>
                <a:ea typeface="モトヤゴシック w"/>
              </a:rPr>
              <a:t>それぞれ病棟へ出動！調剤も開始</a:t>
            </a:r>
            <a:endParaRPr lang="en-US" sz="3200" dirty="0">
              <a:solidFill>
                <a:srgbClr val="000000"/>
              </a:solidFill>
              <a:ea typeface="モトヤゴシック w"/>
            </a:endParaRPr>
          </a:p>
        </p:txBody>
      </p:sp>
      <p:sp>
        <p:nvSpPr>
          <p:cNvPr id="22" name="AutoShape 4">
            <a:extLst>
              <a:ext uri="{FF2B5EF4-FFF2-40B4-BE49-F238E27FC236}">
                <a16:creationId xmlns:a16="http://schemas.microsoft.com/office/drawing/2014/main" id="{5E03D765-3DC5-5B8E-3339-D627B44FB816}"/>
              </a:ext>
            </a:extLst>
          </p:cNvPr>
          <p:cNvSpPr/>
          <p:nvPr/>
        </p:nvSpPr>
        <p:spPr>
          <a:xfrm>
            <a:off x="2801664" y="2167909"/>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23" name="TextBox 16">
            <a:extLst>
              <a:ext uri="{FF2B5EF4-FFF2-40B4-BE49-F238E27FC236}">
                <a16:creationId xmlns:a16="http://schemas.microsoft.com/office/drawing/2014/main" id="{5A4FFA46-25FD-2502-8CFB-647569504E9E}"/>
              </a:ext>
            </a:extLst>
          </p:cNvPr>
          <p:cNvSpPr txBox="1"/>
          <p:nvPr/>
        </p:nvSpPr>
        <p:spPr>
          <a:xfrm>
            <a:off x="4402735" y="4208760"/>
            <a:ext cx="10672276" cy="487313"/>
          </a:xfrm>
          <a:prstGeom prst="rect">
            <a:avLst/>
          </a:prstGeom>
        </p:spPr>
        <p:txBody>
          <a:bodyPr wrap="square" lIns="0" tIns="0" rIns="0" bIns="0" rtlCol="0" anchor="t">
            <a:spAutoFit/>
          </a:bodyPr>
          <a:lstStyle/>
          <a:p>
            <a:pPr>
              <a:lnSpc>
                <a:spcPts val="3840"/>
              </a:lnSpc>
            </a:pPr>
            <a:r>
              <a:rPr lang="en-US" sz="3200" dirty="0">
                <a:solidFill>
                  <a:srgbClr val="000000"/>
                </a:solidFill>
                <a:ea typeface="モトヤゴシック w"/>
              </a:rPr>
              <a:t>１</a:t>
            </a:r>
            <a:r>
              <a:rPr lang="ja-JP" altLang="en-US" sz="3200" dirty="0">
                <a:solidFill>
                  <a:srgbClr val="000000"/>
                </a:solidFill>
                <a:ea typeface="モトヤゴシック w"/>
              </a:rPr>
              <a:t>１</a:t>
            </a:r>
            <a:r>
              <a:rPr lang="en-US" sz="3200" dirty="0">
                <a:solidFill>
                  <a:srgbClr val="000000"/>
                </a:solidFill>
                <a:ea typeface="モトヤゴシック w"/>
              </a:rPr>
              <a:t>：</a:t>
            </a:r>
            <a:r>
              <a:rPr lang="ja-JP" altLang="en-US" sz="3200" dirty="0">
                <a:solidFill>
                  <a:srgbClr val="000000"/>
                </a:solidFill>
                <a:ea typeface="モトヤゴシック w"/>
              </a:rPr>
              <a:t>４５</a:t>
            </a:r>
            <a:r>
              <a:rPr lang="en-US" sz="3200" dirty="0">
                <a:solidFill>
                  <a:srgbClr val="000000"/>
                </a:solidFill>
                <a:ea typeface="モトヤゴシック w"/>
              </a:rPr>
              <a:t>　</a:t>
            </a:r>
            <a:r>
              <a:rPr lang="ja-JP" altLang="en-US" sz="3200" dirty="0">
                <a:solidFill>
                  <a:srgbClr val="000000"/>
                </a:solidFill>
                <a:ea typeface="モトヤゴシック w"/>
              </a:rPr>
              <a:t>昼のミーティング、各病棟・調剤室情報交換</a:t>
            </a:r>
            <a:endParaRPr lang="en-US" sz="3200" dirty="0">
              <a:solidFill>
                <a:srgbClr val="000000"/>
              </a:solidFill>
              <a:ea typeface="モトヤゴシック w"/>
            </a:endParaRPr>
          </a:p>
        </p:txBody>
      </p:sp>
      <p:sp>
        <p:nvSpPr>
          <p:cNvPr id="24" name="TextBox 17">
            <a:extLst>
              <a:ext uri="{FF2B5EF4-FFF2-40B4-BE49-F238E27FC236}">
                <a16:creationId xmlns:a16="http://schemas.microsoft.com/office/drawing/2014/main" id="{BA771CF9-7D2F-758E-C952-0F0B6B307C18}"/>
              </a:ext>
            </a:extLst>
          </p:cNvPr>
          <p:cNvSpPr txBox="1"/>
          <p:nvPr/>
        </p:nvSpPr>
        <p:spPr>
          <a:xfrm>
            <a:off x="4391011" y="7890415"/>
            <a:ext cx="13483783" cy="487313"/>
          </a:xfrm>
          <a:prstGeom prst="rect">
            <a:avLst/>
          </a:prstGeom>
        </p:spPr>
        <p:txBody>
          <a:bodyPr wrap="square" lIns="0" tIns="0" rIns="0" bIns="0" rtlCol="0" anchor="t">
            <a:spAutoFit/>
          </a:bodyPr>
          <a:lstStyle/>
          <a:p>
            <a:pPr>
              <a:lnSpc>
                <a:spcPts val="3840"/>
              </a:lnSpc>
            </a:pPr>
            <a:r>
              <a:rPr lang="en-US" sz="3200" dirty="0">
                <a:solidFill>
                  <a:srgbClr val="000000"/>
                </a:solidFill>
                <a:ea typeface="モトヤゴシック w"/>
              </a:rPr>
              <a:t>１</a:t>
            </a:r>
            <a:r>
              <a:rPr lang="ja-JP" altLang="en-US" sz="3200" dirty="0">
                <a:solidFill>
                  <a:srgbClr val="000000"/>
                </a:solidFill>
                <a:ea typeface="モトヤゴシック w"/>
              </a:rPr>
              <a:t>６</a:t>
            </a:r>
            <a:r>
              <a:rPr lang="en-US" sz="3200" dirty="0">
                <a:solidFill>
                  <a:srgbClr val="000000"/>
                </a:solidFill>
                <a:ea typeface="モトヤゴシック w"/>
              </a:rPr>
              <a:t>：００　</a:t>
            </a:r>
            <a:r>
              <a:rPr lang="en-US" altLang="ja-JP" sz="3200" dirty="0">
                <a:solidFill>
                  <a:srgbClr val="000000"/>
                </a:solidFill>
                <a:ea typeface="モトヤゴシック w"/>
              </a:rPr>
              <a:t>ICT</a:t>
            </a:r>
            <a:r>
              <a:rPr lang="ja-JP" altLang="en-US" sz="3200" dirty="0">
                <a:solidFill>
                  <a:srgbClr val="000000"/>
                </a:solidFill>
                <a:ea typeface="モトヤゴシック w"/>
              </a:rPr>
              <a:t>ラウンド（木曜日）、在庫発注（アシスタント）</a:t>
            </a:r>
            <a:endParaRPr lang="en-US" sz="3200" dirty="0">
              <a:solidFill>
                <a:srgbClr val="000000"/>
              </a:solidFill>
              <a:ea typeface="モトヤゴシック w"/>
            </a:endParaRPr>
          </a:p>
        </p:txBody>
      </p:sp>
      <p:sp>
        <p:nvSpPr>
          <p:cNvPr id="25" name="AutoShape 7">
            <a:extLst>
              <a:ext uri="{FF2B5EF4-FFF2-40B4-BE49-F238E27FC236}">
                <a16:creationId xmlns:a16="http://schemas.microsoft.com/office/drawing/2014/main" id="{2B1E2397-7787-2B73-5470-09A5FFD54BB2}"/>
              </a:ext>
            </a:extLst>
          </p:cNvPr>
          <p:cNvSpPr/>
          <p:nvPr/>
        </p:nvSpPr>
        <p:spPr>
          <a:xfrm>
            <a:off x="2784079" y="8191500"/>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26" name="AutoShape 7">
            <a:extLst>
              <a:ext uri="{FF2B5EF4-FFF2-40B4-BE49-F238E27FC236}">
                <a16:creationId xmlns:a16="http://schemas.microsoft.com/office/drawing/2014/main" id="{13989C4C-BF1C-F95E-7821-42C3C00FFA40}"/>
              </a:ext>
            </a:extLst>
          </p:cNvPr>
          <p:cNvSpPr/>
          <p:nvPr/>
        </p:nvSpPr>
        <p:spPr>
          <a:xfrm>
            <a:off x="2784079" y="7346696"/>
            <a:ext cx="1367592" cy="0"/>
          </a:xfrm>
          <a:prstGeom prst="line">
            <a:avLst/>
          </a:prstGeom>
          <a:ln w="47625" cap="rnd">
            <a:solidFill>
              <a:srgbClr val="2F3132"/>
            </a:solidFill>
            <a:prstDash val="sysDot"/>
            <a:headEnd type="oval" w="lg" len="lg"/>
            <a:tailEnd type="none" w="sm" len="sm"/>
          </a:ln>
        </p:spPr>
        <p:txBody>
          <a:bodyPr/>
          <a:lstStyle/>
          <a:p>
            <a:endParaRPr lang="ja-JP" altLang="en-US"/>
          </a:p>
        </p:txBody>
      </p:sp>
      <p:sp>
        <p:nvSpPr>
          <p:cNvPr id="27" name="TextBox 17">
            <a:extLst>
              <a:ext uri="{FF2B5EF4-FFF2-40B4-BE49-F238E27FC236}">
                <a16:creationId xmlns:a16="http://schemas.microsoft.com/office/drawing/2014/main" id="{F3545127-A6C2-16C5-1821-D1D70CB80204}"/>
              </a:ext>
            </a:extLst>
          </p:cNvPr>
          <p:cNvSpPr txBox="1"/>
          <p:nvPr/>
        </p:nvSpPr>
        <p:spPr>
          <a:xfrm>
            <a:off x="4334957" y="7048638"/>
            <a:ext cx="13539838" cy="487313"/>
          </a:xfrm>
          <a:prstGeom prst="rect">
            <a:avLst/>
          </a:prstGeom>
        </p:spPr>
        <p:txBody>
          <a:bodyPr wrap="square" lIns="0" tIns="0" rIns="0" bIns="0" rtlCol="0" anchor="t">
            <a:spAutoFit/>
          </a:bodyPr>
          <a:lstStyle/>
          <a:p>
            <a:pPr>
              <a:lnSpc>
                <a:spcPts val="3840"/>
              </a:lnSpc>
            </a:pPr>
            <a:r>
              <a:rPr lang="en-US" sz="3200" dirty="0">
                <a:solidFill>
                  <a:srgbClr val="000000"/>
                </a:solidFill>
                <a:ea typeface="モトヤゴシック w"/>
              </a:rPr>
              <a:t>１</a:t>
            </a:r>
            <a:r>
              <a:rPr lang="ja-JP" altLang="en-US" sz="3200" dirty="0">
                <a:solidFill>
                  <a:srgbClr val="000000"/>
                </a:solidFill>
                <a:ea typeface="モトヤゴシック w"/>
              </a:rPr>
              <a:t>５</a:t>
            </a:r>
            <a:r>
              <a:rPr lang="en-US" sz="3200" dirty="0">
                <a:solidFill>
                  <a:srgbClr val="000000"/>
                </a:solidFill>
                <a:ea typeface="モトヤゴシック w"/>
              </a:rPr>
              <a:t>：００　</a:t>
            </a:r>
            <a:r>
              <a:rPr lang="ja-JP" altLang="en-US" sz="3200" dirty="0">
                <a:solidFill>
                  <a:srgbClr val="000000"/>
                </a:solidFill>
                <a:ea typeface="モトヤゴシック w"/>
              </a:rPr>
              <a:t>認知症ラウンド（木曜日）</a:t>
            </a:r>
            <a:endParaRPr lang="en-US" sz="3200" dirty="0">
              <a:solidFill>
                <a:srgbClr val="000000"/>
              </a:solidFill>
              <a:ea typeface="モトヤゴシック w"/>
            </a:endParaRPr>
          </a:p>
        </p:txBody>
      </p:sp>
      <p:sp>
        <p:nvSpPr>
          <p:cNvPr id="32" name="TextBox 15">
            <a:extLst>
              <a:ext uri="{FF2B5EF4-FFF2-40B4-BE49-F238E27FC236}">
                <a16:creationId xmlns:a16="http://schemas.microsoft.com/office/drawing/2014/main" id="{2C277227-F5AA-75C3-8D21-5C91230275DF}"/>
              </a:ext>
            </a:extLst>
          </p:cNvPr>
          <p:cNvSpPr txBox="1"/>
          <p:nvPr/>
        </p:nvSpPr>
        <p:spPr>
          <a:xfrm>
            <a:off x="3360085" y="5511849"/>
            <a:ext cx="11621210" cy="487313"/>
          </a:xfrm>
          <a:prstGeom prst="rect">
            <a:avLst/>
          </a:prstGeom>
        </p:spPr>
        <p:txBody>
          <a:bodyPr wrap="square" lIns="0" tIns="0" rIns="0" bIns="0" rtlCol="0" anchor="t">
            <a:spAutoFit/>
          </a:bodyPr>
          <a:lstStyle/>
          <a:p>
            <a:pPr>
              <a:lnSpc>
                <a:spcPts val="3840"/>
              </a:lnSpc>
            </a:pPr>
            <a:r>
              <a:rPr lang="ja-JP" altLang="en-US" sz="3200" dirty="0">
                <a:solidFill>
                  <a:srgbClr val="000000"/>
                </a:solidFill>
                <a:ea typeface="モトヤゴシック w"/>
              </a:rPr>
              <a:t>（１時間休憩し、再び病棟で奮闘、本日・明日の調剤）</a:t>
            </a:r>
            <a:endParaRPr lang="en-US" sz="3200" dirty="0">
              <a:solidFill>
                <a:srgbClr val="000000"/>
              </a:solidFill>
              <a:ea typeface="モトヤゴシック 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grpSp>
        <p:nvGrpSpPr>
          <p:cNvPr id="2" name="Group 2"/>
          <p:cNvGrpSpPr/>
          <p:nvPr/>
        </p:nvGrpSpPr>
        <p:grpSpPr>
          <a:xfrm>
            <a:off x="3782886" y="-623375"/>
            <a:ext cx="10722229" cy="1987907"/>
            <a:chOff x="0" y="0"/>
            <a:chExt cx="3627026" cy="672452"/>
          </a:xfrm>
        </p:grpSpPr>
        <p:sp>
          <p:nvSpPr>
            <p:cNvPr id="3" name="Freeform 3"/>
            <p:cNvSpPr/>
            <p:nvPr/>
          </p:nvSpPr>
          <p:spPr>
            <a:xfrm>
              <a:off x="0" y="0"/>
              <a:ext cx="3627026" cy="672452"/>
            </a:xfrm>
            <a:custGeom>
              <a:avLst/>
              <a:gdLst/>
              <a:ahLst/>
              <a:cxnLst/>
              <a:rect l="l" t="t" r="r" b="b"/>
              <a:pathLst>
                <a:path w="3627026" h="672452">
                  <a:moveTo>
                    <a:pt x="3502566" y="672452"/>
                  </a:moveTo>
                  <a:lnTo>
                    <a:pt x="124460" y="672452"/>
                  </a:lnTo>
                  <a:cubicBezTo>
                    <a:pt x="55880" y="672452"/>
                    <a:pt x="0" y="616572"/>
                    <a:pt x="0" y="547992"/>
                  </a:cubicBezTo>
                  <a:lnTo>
                    <a:pt x="0" y="124460"/>
                  </a:lnTo>
                  <a:cubicBezTo>
                    <a:pt x="0" y="55880"/>
                    <a:pt x="55880" y="0"/>
                    <a:pt x="124460" y="0"/>
                  </a:cubicBezTo>
                  <a:lnTo>
                    <a:pt x="3502566" y="0"/>
                  </a:lnTo>
                  <a:cubicBezTo>
                    <a:pt x="3571146" y="0"/>
                    <a:pt x="3627026" y="55880"/>
                    <a:pt x="3627026" y="124460"/>
                  </a:cubicBezTo>
                  <a:lnTo>
                    <a:pt x="3627026" y="547992"/>
                  </a:lnTo>
                  <a:cubicBezTo>
                    <a:pt x="3627026" y="616572"/>
                    <a:pt x="3571146" y="672452"/>
                    <a:pt x="3502566" y="672452"/>
                  </a:cubicBezTo>
                  <a:close/>
                </a:path>
              </a:pathLst>
            </a:custGeom>
            <a:solidFill>
              <a:srgbClr val="99D9D9"/>
            </a:solidFill>
          </p:spPr>
          <p:txBody>
            <a:bodyPr/>
            <a:lstStyle/>
            <a:p>
              <a:endParaRPr lang="ja-JP" altLang="en-US"/>
            </a:p>
          </p:txBody>
        </p:sp>
      </p:grpSp>
      <p:pic>
        <p:nvPicPr>
          <p:cNvPr id="4" name="Picture 4"/>
          <p:cNvPicPr>
            <a:picLocks noChangeAspect="1"/>
          </p:cNvPicPr>
          <p:nvPr/>
        </p:nvPicPr>
        <p:blipFill>
          <a:blip r:embed="rId2"/>
          <a:stretch>
            <a:fillRect/>
          </a:stretch>
        </p:blipFill>
        <p:spPr>
          <a:xfrm>
            <a:off x="5383069" y="1483256"/>
            <a:ext cx="7434810" cy="7434810"/>
          </a:xfrm>
          <a:prstGeom prst="rect">
            <a:avLst/>
          </a:prstGeom>
        </p:spPr>
      </p:pic>
      <p:sp>
        <p:nvSpPr>
          <p:cNvPr id="5" name="Freeform 5"/>
          <p:cNvSpPr/>
          <p:nvPr/>
        </p:nvSpPr>
        <p:spPr>
          <a:xfrm>
            <a:off x="9914238" y="2741890"/>
            <a:ext cx="1053245" cy="1053245"/>
          </a:xfrm>
          <a:custGeom>
            <a:avLst/>
            <a:gdLst/>
            <a:ahLst/>
            <a:cxnLst/>
            <a:rect l="l" t="t" r="r" b="b"/>
            <a:pathLst>
              <a:path w="1053245" h="1053245">
                <a:moveTo>
                  <a:pt x="0" y="0"/>
                </a:moveTo>
                <a:lnTo>
                  <a:pt x="1053245" y="0"/>
                </a:lnTo>
                <a:lnTo>
                  <a:pt x="1053245" y="1053245"/>
                </a:lnTo>
                <a:lnTo>
                  <a:pt x="0" y="1053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6" name="Freeform 6"/>
          <p:cNvSpPr/>
          <p:nvPr/>
        </p:nvSpPr>
        <p:spPr>
          <a:xfrm>
            <a:off x="10660593" y="5400612"/>
            <a:ext cx="1209183" cy="1209183"/>
          </a:xfrm>
          <a:custGeom>
            <a:avLst/>
            <a:gdLst/>
            <a:ahLst/>
            <a:cxnLst/>
            <a:rect l="l" t="t" r="r" b="b"/>
            <a:pathLst>
              <a:path w="1209183" h="1209183">
                <a:moveTo>
                  <a:pt x="0" y="0"/>
                </a:moveTo>
                <a:lnTo>
                  <a:pt x="1209183" y="0"/>
                </a:lnTo>
                <a:lnTo>
                  <a:pt x="1209183" y="1209183"/>
                </a:lnTo>
                <a:lnTo>
                  <a:pt x="0" y="1209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ja-JP" altLang="en-US"/>
          </a:p>
        </p:txBody>
      </p:sp>
      <p:sp>
        <p:nvSpPr>
          <p:cNvPr id="7" name="Freeform 7"/>
          <p:cNvSpPr/>
          <p:nvPr/>
        </p:nvSpPr>
        <p:spPr>
          <a:xfrm>
            <a:off x="8403161" y="6871806"/>
            <a:ext cx="1104636" cy="1104636"/>
          </a:xfrm>
          <a:custGeom>
            <a:avLst/>
            <a:gdLst/>
            <a:ahLst/>
            <a:cxnLst/>
            <a:rect l="l" t="t" r="r" b="b"/>
            <a:pathLst>
              <a:path w="1104636" h="1104636">
                <a:moveTo>
                  <a:pt x="0" y="0"/>
                </a:moveTo>
                <a:lnTo>
                  <a:pt x="1104636" y="0"/>
                </a:lnTo>
                <a:lnTo>
                  <a:pt x="1104636" y="1104636"/>
                </a:lnTo>
                <a:lnTo>
                  <a:pt x="0" y="1104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ja-JP" altLang="en-US"/>
          </a:p>
        </p:txBody>
      </p:sp>
      <p:sp>
        <p:nvSpPr>
          <p:cNvPr id="8" name="Freeform 8"/>
          <p:cNvSpPr/>
          <p:nvPr/>
        </p:nvSpPr>
        <p:spPr>
          <a:xfrm>
            <a:off x="6435975" y="5471607"/>
            <a:ext cx="1067975" cy="1067975"/>
          </a:xfrm>
          <a:custGeom>
            <a:avLst/>
            <a:gdLst/>
            <a:ahLst/>
            <a:cxnLst/>
            <a:rect l="l" t="t" r="r" b="b"/>
            <a:pathLst>
              <a:path w="1067974" h="1067974">
                <a:moveTo>
                  <a:pt x="0" y="0"/>
                </a:moveTo>
                <a:lnTo>
                  <a:pt x="1067974" y="0"/>
                </a:lnTo>
                <a:lnTo>
                  <a:pt x="1067974" y="1067974"/>
                </a:lnTo>
                <a:lnTo>
                  <a:pt x="0" y="10679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ja-JP" altLang="en-US"/>
          </a:p>
        </p:txBody>
      </p:sp>
      <p:sp>
        <p:nvSpPr>
          <p:cNvPr id="9" name="Freeform 9"/>
          <p:cNvSpPr/>
          <p:nvPr/>
        </p:nvSpPr>
        <p:spPr>
          <a:xfrm>
            <a:off x="7154012" y="2886326"/>
            <a:ext cx="1053245" cy="1053245"/>
          </a:xfrm>
          <a:custGeom>
            <a:avLst/>
            <a:gdLst/>
            <a:ahLst/>
            <a:cxnLst/>
            <a:rect l="l" t="t" r="r" b="b"/>
            <a:pathLst>
              <a:path w="1053245" h="1053245">
                <a:moveTo>
                  <a:pt x="0" y="0"/>
                </a:moveTo>
                <a:lnTo>
                  <a:pt x="1053245" y="0"/>
                </a:lnTo>
                <a:lnTo>
                  <a:pt x="1053245" y="1053244"/>
                </a:lnTo>
                <a:lnTo>
                  <a:pt x="0" y="10532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ja-JP" altLang="en-US"/>
          </a:p>
        </p:txBody>
      </p:sp>
      <p:sp>
        <p:nvSpPr>
          <p:cNvPr id="10" name="TextBox 10"/>
          <p:cNvSpPr txBox="1"/>
          <p:nvPr/>
        </p:nvSpPr>
        <p:spPr>
          <a:xfrm>
            <a:off x="13687959" y="2044566"/>
            <a:ext cx="3751619" cy="575414"/>
          </a:xfrm>
          <a:prstGeom prst="rect">
            <a:avLst/>
          </a:prstGeom>
        </p:spPr>
        <p:txBody>
          <a:bodyPr lIns="0" tIns="0" rIns="0" bIns="0" rtlCol="0" anchor="t">
            <a:spAutoFit/>
          </a:bodyPr>
          <a:lstStyle/>
          <a:p>
            <a:pPr>
              <a:lnSpc>
                <a:spcPts val="4949"/>
              </a:lnSpc>
            </a:pPr>
            <a:r>
              <a:rPr lang="ja-JP" altLang="en-US" sz="3299" spc="65" dirty="0">
                <a:solidFill>
                  <a:srgbClr val="191919"/>
                </a:solidFill>
                <a:ea typeface="モトヤゴシック w Semi-Bold"/>
              </a:rPr>
              <a:t>情報交換</a:t>
            </a:r>
            <a:endParaRPr lang="en-US" sz="3299" spc="65" dirty="0">
              <a:solidFill>
                <a:srgbClr val="191919"/>
              </a:solidFill>
              <a:ea typeface="モトヤゴシック w Semi-Bold"/>
            </a:endParaRPr>
          </a:p>
        </p:txBody>
      </p:sp>
      <p:sp>
        <p:nvSpPr>
          <p:cNvPr id="11" name="TextBox 11"/>
          <p:cNvSpPr txBox="1"/>
          <p:nvPr/>
        </p:nvSpPr>
        <p:spPr>
          <a:xfrm>
            <a:off x="12630237" y="2946563"/>
            <a:ext cx="4610622" cy="1771511"/>
          </a:xfrm>
          <a:prstGeom prst="rect">
            <a:avLst/>
          </a:prstGeom>
        </p:spPr>
        <p:txBody>
          <a:bodyPr wrap="square" lIns="0" tIns="0" rIns="0" bIns="0" rtlCol="0" anchor="t">
            <a:spAutoFit/>
          </a:bodyPr>
          <a:lstStyle/>
          <a:p>
            <a:pPr>
              <a:lnSpc>
                <a:spcPts val="3451"/>
              </a:lnSpc>
            </a:pPr>
            <a:r>
              <a:rPr lang="ja-JP" altLang="en-US" sz="2800" spc="47" dirty="0">
                <a:solidFill>
                  <a:srgbClr val="191919"/>
                </a:solidFill>
                <a:ea typeface="モトヤゴシック w"/>
              </a:rPr>
              <a:t>患者さんの様々な情報（投薬、注射、検査値、臨床経過、退院予定、特殊調剤など）の共有。</a:t>
            </a:r>
            <a:endParaRPr lang="en-US" sz="2800" spc="47" dirty="0">
              <a:solidFill>
                <a:srgbClr val="191919"/>
              </a:solidFill>
              <a:ea typeface="モトヤゴシック w"/>
            </a:endParaRPr>
          </a:p>
        </p:txBody>
      </p:sp>
      <p:sp>
        <p:nvSpPr>
          <p:cNvPr id="12" name="TextBox 12"/>
          <p:cNvSpPr txBox="1"/>
          <p:nvPr/>
        </p:nvSpPr>
        <p:spPr>
          <a:xfrm>
            <a:off x="12683490" y="6137967"/>
            <a:ext cx="4557369" cy="1203791"/>
          </a:xfrm>
          <a:prstGeom prst="rect">
            <a:avLst/>
          </a:prstGeom>
        </p:spPr>
        <p:txBody>
          <a:bodyPr wrap="square" lIns="0" tIns="0" rIns="0" bIns="0" rtlCol="0" anchor="t">
            <a:spAutoFit/>
          </a:bodyPr>
          <a:lstStyle/>
          <a:p>
            <a:pPr>
              <a:lnSpc>
                <a:spcPts val="4949"/>
              </a:lnSpc>
            </a:pPr>
            <a:r>
              <a:rPr lang="ja-JP" altLang="en-US" sz="3299" spc="65" dirty="0">
                <a:solidFill>
                  <a:srgbClr val="191919"/>
                </a:solidFill>
                <a:ea typeface="モトヤゴシック w Semi-Bold"/>
              </a:rPr>
              <a:t>調剤（内服・注射）</a:t>
            </a:r>
            <a:endParaRPr lang="en-US" altLang="ja-JP" sz="3299" spc="65" dirty="0">
              <a:solidFill>
                <a:srgbClr val="191919"/>
              </a:solidFill>
              <a:ea typeface="モトヤゴシック w Semi-Bold"/>
            </a:endParaRPr>
          </a:p>
          <a:p>
            <a:pPr>
              <a:lnSpc>
                <a:spcPts val="4949"/>
              </a:lnSpc>
            </a:pPr>
            <a:r>
              <a:rPr lang="ja-JP" altLang="en-US" sz="3299" spc="65" dirty="0">
                <a:solidFill>
                  <a:srgbClr val="191919"/>
                </a:solidFill>
                <a:ea typeface="モトヤゴシック w Semi-Bold"/>
              </a:rPr>
              <a:t>注射剤混合調製</a:t>
            </a:r>
            <a:endParaRPr lang="en-US" sz="3299" spc="65" dirty="0">
              <a:solidFill>
                <a:srgbClr val="191919"/>
              </a:solidFill>
              <a:ea typeface="モトヤゴシック w Semi-Bold"/>
            </a:endParaRPr>
          </a:p>
        </p:txBody>
      </p:sp>
      <p:sp>
        <p:nvSpPr>
          <p:cNvPr id="13" name="TextBox 13"/>
          <p:cNvSpPr txBox="1"/>
          <p:nvPr/>
        </p:nvSpPr>
        <p:spPr>
          <a:xfrm>
            <a:off x="12704347" y="7519170"/>
            <a:ext cx="5197779" cy="1322670"/>
          </a:xfrm>
          <a:prstGeom prst="rect">
            <a:avLst/>
          </a:prstGeom>
        </p:spPr>
        <p:txBody>
          <a:bodyPr wrap="square" lIns="0" tIns="0" rIns="0" bIns="0" rtlCol="0" anchor="t">
            <a:spAutoFit/>
          </a:bodyPr>
          <a:lstStyle/>
          <a:p>
            <a:pPr>
              <a:lnSpc>
                <a:spcPts val="3451"/>
              </a:lnSpc>
            </a:pPr>
            <a:r>
              <a:rPr lang="ja-JP" altLang="en-US" sz="2800" spc="47" dirty="0">
                <a:solidFill>
                  <a:srgbClr val="191919"/>
                </a:solidFill>
                <a:ea typeface="モトヤゴシック w"/>
              </a:rPr>
              <a:t>アシスタントと協力し、欠品・供給情報も共有しつつ遂行。</a:t>
            </a:r>
            <a:endParaRPr lang="en-US" altLang="ja-JP" sz="2800" spc="47" dirty="0">
              <a:solidFill>
                <a:srgbClr val="191919"/>
              </a:solidFill>
              <a:ea typeface="モトヤゴシック w"/>
            </a:endParaRPr>
          </a:p>
          <a:p>
            <a:pPr>
              <a:lnSpc>
                <a:spcPts val="3451"/>
              </a:lnSpc>
            </a:pPr>
            <a:r>
              <a:rPr lang="ja-JP" altLang="en-US" sz="2800" spc="47" dirty="0">
                <a:solidFill>
                  <a:srgbClr val="191919"/>
                </a:solidFill>
                <a:ea typeface="モトヤゴシック w"/>
              </a:rPr>
              <a:t>がん化学療法、高額薬剤の調製。</a:t>
            </a:r>
            <a:endParaRPr lang="en-US" sz="2800" spc="47" dirty="0">
              <a:solidFill>
                <a:srgbClr val="191919"/>
              </a:solidFill>
              <a:ea typeface="モトヤゴシック w"/>
            </a:endParaRPr>
          </a:p>
        </p:txBody>
      </p:sp>
      <p:sp>
        <p:nvSpPr>
          <p:cNvPr id="14" name="TextBox 14"/>
          <p:cNvSpPr txBox="1"/>
          <p:nvPr/>
        </p:nvSpPr>
        <p:spPr>
          <a:xfrm>
            <a:off x="6290411" y="8583748"/>
            <a:ext cx="2615015" cy="575414"/>
          </a:xfrm>
          <a:prstGeom prst="rect">
            <a:avLst/>
          </a:prstGeom>
        </p:spPr>
        <p:txBody>
          <a:bodyPr wrap="square" lIns="0" tIns="0" rIns="0" bIns="0" rtlCol="0" anchor="t">
            <a:spAutoFit/>
          </a:bodyPr>
          <a:lstStyle/>
          <a:p>
            <a:pPr>
              <a:lnSpc>
                <a:spcPts val="4949"/>
              </a:lnSpc>
            </a:pPr>
            <a:r>
              <a:rPr lang="ja-JP" altLang="en-US" sz="3299" spc="65" dirty="0">
                <a:solidFill>
                  <a:srgbClr val="191919"/>
                </a:solidFill>
                <a:ea typeface="モトヤゴシック w Semi-Bold"/>
              </a:rPr>
              <a:t>病棟業務</a:t>
            </a:r>
            <a:endParaRPr lang="en-US" sz="3299" spc="65" dirty="0">
              <a:solidFill>
                <a:srgbClr val="191919"/>
              </a:solidFill>
              <a:ea typeface="モトヤゴシック w Semi-Bold"/>
            </a:endParaRPr>
          </a:p>
        </p:txBody>
      </p:sp>
      <p:sp>
        <p:nvSpPr>
          <p:cNvPr id="15" name="TextBox 15"/>
          <p:cNvSpPr txBox="1"/>
          <p:nvPr/>
        </p:nvSpPr>
        <p:spPr>
          <a:xfrm>
            <a:off x="4882282" y="9421740"/>
            <a:ext cx="10013328" cy="820738"/>
          </a:xfrm>
          <a:prstGeom prst="rect">
            <a:avLst/>
          </a:prstGeom>
        </p:spPr>
        <p:txBody>
          <a:bodyPr wrap="square" lIns="0" tIns="0" rIns="0" bIns="0" rtlCol="0" anchor="t">
            <a:spAutoFit/>
          </a:bodyPr>
          <a:lstStyle/>
          <a:p>
            <a:pPr>
              <a:lnSpc>
                <a:spcPts val="3220"/>
              </a:lnSpc>
            </a:pPr>
            <a:r>
              <a:rPr lang="ja-JP" altLang="en-US" sz="2800" spc="47" dirty="0">
                <a:solidFill>
                  <a:srgbClr val="191919"/>
                </a:solidFill>
                <a:ea typeface="モトヤゴシック w"/>
              </a:rPr>
              <a:t>オーダー監査、服薬指導、医師・看護師と薬物治療協議、</a:t>
            </a:r>
            <a:endParaRPr lang="en-US" altLang="ja-JP" sz="2800" spc="47" dirty="0">
              <a:solidFill>
                <a:srgbClr val="191919"/>
              </a:solidFill>
              <a:ea typeface="モトヤゴシック w"/>
            </a:endParaRPr>
          </a:p>
          <a:p>
            <a:pPr>
              <a:lnSpc>
                <a:spcPts val="3220"/>
              </a:lnSpc>
            </a:pPr>
            <a:r>
              <a:rPr lang="ja-JP" altLang="en-US" sz="2800" spc="47" dirty="0">
                <a:solidFill>
                  <a:srgbClr val="191919"/>
                </a:solidFill>
                <a:ea typeface="モトヤゴシック w"/>
              </a:rPr>
              <a:t>オーダー修正代行を行うことも。</a:t>
            </a:r>
            <a:endParaRPr lang="en-US" sz="2800" spc="47" dirty="0">
              <a:solidFill>
                <a:srgbClr val="191919"/>
              </a:solidFill>
              <a:ea typeface="モトヤゴシック w"/>
            </a:endParaRPr>
          </a:p>
        </p:txBody>
      </p:sp>
      <p:sp>
        <p:nvSpPr>
          <p:cNvPr id="16" name="TextBox 16"/>
          <p:cNvSpPr txBox="1"/>
          <p:nvPr/>
        </p:nvSpPr>
        <p:spPr>
          <a:xfrm>
            <a:off x="792660" y="5631349"/>
            <a:ext cx="4019999" cy="1024255"/>
          </a:xfrm>
          <a:prstGeom prst="rect">
            <a:avLst/>
          </a:prstGeom>
        </p:spPr>
        <p:txBody>
          <a:bodyPr wrap="square" lIns="0" tIns="0" rIns="0" bIns="0" rtlCol="0" anchor="t">
            <a:spAutoFit/>
          </a:bodyPr>
          <a:lstStyle/>
          <a:p>
            <a:pPr>
              <a:lnSpc>
                <a:spcPts val="4124"/>
              </a:lnSpc>
            </a:pPr>
            <a:r>
              <a:rPr lang="ja-JP" altLang="en-US" sz="3299" spc="65" dirty="0">
                <a:solidFill>
                  <a:srgbClr val="191919"/>
                </a:solidFill>
                <a:ea typeface="モトヤゴシック w Semi-Bold"/>
              </a:rPr>
              <a:t>委員会活動・</a:t>
            </a:r>
            <a:endParaRPr lang="en-US" altLang="ja-JP" sz="3299" spc="65" dirty="0">
              <a:solidFill>
                <a:srgbClr val="191919"/>
              </a:solidFill>
              <a:ea typeface="モトヤゴシック w Semi-Bold"/>
            </a:endParaRPr>
          </a:p>
          <a:p>
            <a:pPr>
              <a:lnSpc>
                <a:spcPts val="4124"/>
              </a:lnSpc>
            </a:pPr>
            <a:r>
              <a:rPr lang="ja-JP" altLang="en-US" sz="3299" spc="65" dirty="0">
                <a:solidFill>
                  <a:srgbClr val="191919"/>
                </a:solidFill>
                <a:ea typeface="モトヤゴシック w Semi-Bold"/>
              </a:rPr>
              <a:t>チーム医療ラウンド</a:t>
            </a:r>
            <a:endParaRPr lang="en-US" sz="3299" spc="65" dirty="0">
              <a:solidFill>
                <a:srgbClr val="191919"/>
              </a:solidFill>
              <a:ea typeface="モトヤゴシック w Semi-Bold"/>
            </a:endParaRPr>
          </a:p>
        </p:txBody>
      </p:sp>
      <p:sp>
        <p:nvSpPr>
          <p:cNvPr id="17" name="TextBox 17"/>
          <p:cNvSpPr txBox="1"/>
          <p:nvPr/>
        </p:nvSpPr>
        <p:spPr>
          <a:xfrm>
            <a:off x="816701" y="6972438"/>
            <a:ext cx="3890165" cy="2669192"/>
          </a:xfrm>
          <a:prstGeom prst="rect">
            <a:avLst/>
          </a:prstGeom>
        </p:spPr>
        <p:txBody>
          <a:bodyPr wrap="square" lIns="0" tIns="0" rIns="0" bIns="0" rtlCol="0" anchor="t">
            <a:spAutoFit/>
          </a:bodyPr>
          <a:lstStyle/>
          <a:p>
            <a:pPr>
              <a:lnSpc>
                <a:spcPts val="3451"/>
              </a:lnSpc>
            </a:pPr>
            <a:r>
              <a:rPr lang="ja-JP" altLang="en-US" sz="2800" spc="47" dirty="0">
                <a:solidFill>
                  <a:srgbClr val="191919"/>
                </a:solidFill>
                <a:ea typeface="モトヤゴシック w"/>
              </a:rPr>
              <a:t>病院薬剤師は院内の各種委員会に必要とされ委員選出の多い部門の一つ。</a:t>
            </a:r>
            <a:endParaRPr lang="en-US" altLang="ja-JP" sz="2800" spc="47" dirty="0">
              <a:solidFill>
                <a:srgbClr val="191919"/>
              </a:solidFill>
              <a:ea typeface="モトヤゴシック w"/>
            </a:endParaRPr>
          </a:p>
          <a:p>
            <a:pPr>
              <a:lnSpc>
                <a:spcPts val="3451"/>
              </a:lnSpc>
            </a:pPr>
            <a:r>
              <a:rPr lang="ja-JP" altLang="en-US" sz="2800" spc="47" dirty="0">
                <a:solidFill>
                  <a:srgbClr val="191919"/>
                </a:solidFill>
                <a:ea typeface="モトヤゴシック w"/>
              </a:rPr>
              <a:t>ラウンドでは要となることも。</a:t>
            </a:r>
            <a:endParaRPr lang="en-US" sz="2800" spc="47" dirty="0">
              <a:solidFill>
                <a:srgbClr val="191919"/>
              </a:solidFill>
              <a:ea typeface="モトヤゴシック w"/>
            </a:endParaRPr>
          </a:p>
        </p:txBody>
      </p:sp>
      <p:sp>
        <p:nvSpPr>
          <p:cNvPr id="18" name="TextBox 18"/>
          <p:cNvSpPr txBox="1"/>
          <p:nvPr/>
        </p:nvSpPr>
        <p:spPr>
          <a:xfrm>
            <a:off x="1985372" y="1536510"/>
            <a:ext cx="2615015" cy="575414"/>
          </a:xfrm>
          <a:prstGeom prst="rect">
            <a:avLst/>
          </a:prstGeom>
        </p:spPr>
        <p:txBody>
          <a:bodyPr lIns="0" tIns="0" rIns="0" bIns="0" rtlCol="0" anchor="t">
            <a:spAutoFit/>
          </a:bodyPr>
          <a:lstStyle/>
          <a:p>
            <a:pPr>
              <a:lnSpc>
                <a:spcPts val="4949"/>
              </a:lnSpc>
            </a:pPr>
            <a:r>
              <a:rPr lang="ja-JP" altLang="en-US" sz="3299" spc="65" dirty="0">
                <a:solidFill>
                  <a:srgbClr val="191919"/>
                </a:solidFill>
                <a:ea typeface="モトヤゴシック w Semi-Bold"/>
              </a:rPr>
              <a:t>医薬品情報</a:t>
            </a:r>
            <a:endParaRPr lang="en-US" sz="3299" spc="65" dirty="0">
              <a:solidFill>
                <a:srgbClr val="191919"/>
              </a:solidFill>
              <a:ea typeface="モトヤゴシック w Semi-Bold"/>
            </a:endParaRPr>
          </a:p>
        </p:txBody>
      </p:sp>
      <p:sp>
        <p:nvSpPr>
          <p:cNvPr id="19" name="TextBox 19"/>
          <p:cNvSpPr txBox="1"/>
          <p:nvPr/>
        </p:nvSpPr>
        <p:spPr>
          <a:xfrm>
            <a:off x="818246" y="2551754"/>
            <a:ext cx="4512593" cy="1771511"/>
          </a:xfrm>
          <a:prstGeom prst="rect">
            <a:avLst/>
          </a:prstGeom>
        </p:spPr>
        <p:txBody>
          <a:bodyPr wrap="square" lIns="0" tIns="0" rIns="0" bIns="0" rtlCol="0" anchor="t">
            <a:spAutoFit/>
          </a:bodyPr>
          <a:lstStyle/>
          <a:p>
            <a:pPr>
              <a:lnSpc>
                <a:spcPts val="3451"/>
              </a:lnSpc>
            </a:pPr>
            <a:r>
              <a:rPr lang="en-US" altLang="ja-JP" sz="2800" spc="47" dirty="0">
                <a:solidFill>
                  <a:srgbClr val="191919"/>
                </a:solidFill>
                <a:ea typeface="モトヤゴシック w"/>
              </a:rPr>
              <a:t>DI</a:t>
            </a:r>
            <a:r>
              <a:rPr lang="ja-JP" altLang="en-US" sz="2800" spc="47" dirty="0">
                <a:solidFill>
                  <a:srgbClr val="191919"/>
                </a:solidFill>
                <a:ea typeface="モトヤゴシック w"/>
              </a:rPr>
              <a:t>として正確な情報を収集、各医療者に提供。副作用発生状況など。欠品・供給・代替提案情報も重要。</a:t>
            </a:r>
            <a:endParaRPr lang="en-US" altLang="ja-JP" sz="2800" spc="47" dirty="0">
              <a:solidFill>
                <a:srgbClr val="191919"/>
              </a:solidFill>
              <a:ea typeface="モトヤゴシック w"/>
            </a:endParaRPr>
          </a:p>
        </p:txBody>
      </p:sp>
      <p:sp>
        <p:nvSpPr>
          <p:cNvPr id="20" name="TextBox 20"/>
          <p:cNvSpPr txBox="1"/>
          <p:nvPr/>
        </p:nvSpPr>
        <p:spPr>
          <a:xfrm>
            <a:off x="12230076" y="1635327"/>
            <a:ext cx="1457883" cy="1102866"/>
          </a:xfrm>
          <a:prstGeom prst="rect">
            <a:avLst/>
          </a:prstGeom>
        </p:spPr>
        <p:txBody>
          <a:bodyPr lIns="0" tIns="0" rIns="0" bIns="0" rtlCol="0" anchor="t">
            <a:spAutoFit/>
          </a:bodyPr>
          <a:lstStyle/>
          <a:p>
            <a:pPr algn="ctr">
              <a:lnSpc>
                <a:spcPts val="8640"/>
              </a:lnSpc>
            </a:pPr>
            <a:r>
              <a:rPr lang="en-US" sz="7200">
                <a:solidFill>
                  <a:srgbClr val="2F3132"/>
                </a:solidFill>
                <a:latin typeface="モトヤゴシック w"/>
              </a:rPr>
              <a:t>01</a:t>
            </a:r>
          </a:p>
        </p:txBody>
      </p:sp>
      <p:sp>
        <p:nvSpPr>
          <p:cNvPr id="21" name="TextBox 21"/>
          <p:cNvSpPr txBox="1"/>
          <p:nvPr/>
        </p:nvSpPr>
        <p:spPr>
          <a:xfrm>
            <a:off x="12375283" y="4993621"/>
            <a:ext cx="1457883" cy="1102866"/>
          </a:xfrm>
          <a:prstGeom prst="rect">
            <a:avLst/>
          </a:prstGeom>
        </p:spPr>
        <p:txBody>
          <a:bodyPr lIns="0" tIns="0" rIns="0" bIns="0" rtlCol="0" anchor="t">
            <a:spAutoFit/>
          </a:bodyPr>
          <a:lstStyle/>
          <a:p>
            <a:pPr algn="ctr">
              <a:lnSpc>
                <a:spcPts val="8640"/>
              </a:lnSpc>
            </a:pPr>
            <a:r>
              <a:rPr lang="en-US" sz="7200" dirty="0">
                <a:solidFill>
                  <a:srgbClr val="2F3132"/>
                </a:solidFill>
                <a:latin typeface="モトヤゴシック w"/>
              </a:rPr>
              <a:t>02</a:t>
            </a:r>
          </a:p>
        </p:txBody>
      </p:sp>
      <p:sp>
        <p:nvSpPr>
          <p:cNvPr id="22" name="TextBox 22"/>
          <p:cNvSpPr txBox="1"/>
          <p:nvPr/>
        </p:nvSpPr>
        <p:spPr>
          <a:xfrm>
            <a:off x="4904103" y="8071618"/>
            <a:ext cx="1457883" cy="1102866"/>
          </a:xfrm>
          <a:prstGeom prst="rect">
            <a:avLst/>
          </a:prstGeom>
        </p:spPr>
        <p:txBody>
          <a:bodyPr lIns="0" tIns="0" rIns="0" bIns="0" rtlCol="0" anchor="t">
            <a:spAutoFit/>
          </a:bodyPr>
          <a:lstStyle/>
          <a:p>
            <a:pPr algn="ctr">
              <a:lnSpc>
                <a:spcPts val="8640"/>
              </a:lnSpc>
            </a:pPr>
            <a:r>
              <a:rPr lang="en-US" sz="7200" dirty="0">
                <a:solidFill>
                  <a:srgbClr val="2F3132"/>
                </a:solidFill>
                <a:latin typeface="モトヤゴシック w"/>
              </a:rPr>
              <a:t>03</a:t>
            </a:r>
          </a:p>
        </p:txBody>
      </p:sp>
      <p:sp>
        <p:nvSpPr>
          <p:cNvPr id="23" name="TextBox 23"/>
          <p:cNvSpPr txBox="1"/>
          <p:nvPr/>
        </p:nvSpPr>
        <p:spPr>
          <a:xfrm>
            <a:off x="555227" y="4496647"/>
            <a:ext cx="1457883" cy="1102866"/>
          </a:xfrm>
          <a:prstGeom prst="rect">
            <a:avLst/>
          </a:prstGeom>
        </p:spPr>
        <p:txBody>
          <a:bodyPr lIns="0" tIns="0" rIns="0" bIns="0" rtlCol="0" anchor="t">
            <a:spAutoFit/>
          </a:bodyPr>
          <a:lstStyle/>
          <a:p>
            <a:pPr algn="ctr">
              <a:lnSpc>
                <a:spcPts val="8640"/>
              </a:lnSpc>
            </a:pPr>
            <a:r>
              <a:rPr lang="en-US" sz="7200" dirty="0">
                <a:solidFill>
                  <a:srgbClr val="2F3132"/>
                </a:solidFill>
                <a:latin typeface="モトヤゴシック w"/>
              </a:rPr>
              <a:t>04</a:t>
            </a:r>
          </a:p>
        </p:txBody>
      </p:sp>
      <p:sp>
        <p:nvSpPr>
          <p:cNvPr id="24" name="TextBox 24"/>
          <p:cNvSpPr txBox="1"/>
          <p:nvPr/>
        </p:nvSpPr>
        <p:spPr>
          <a:xfrm>
            <a:off x="639669" y="1126228"/>
            <a:ext cx="1457883" cy="1102866"/>
          </a:xfrm>
          <a:prstGeom prst="rect">
            <a:avLst/>
          </a:prstGeom>
        </p:spPr>
        <p:txBody>
          <a:bodyPr lIns="0" tIns="0" rIns="0" bIns="0" rtlCol="0" anchor="t">
            <a:spAutoFit/>
          </a:bodyPr>
          <a:lstStyle/>
          <a:p>
            <a:pPr algn="ctr">
              <a:lnSpc>
                <a:spcPts val="8640"/>
              </a:lnSpc>
            </a:pPr>
            <a:r>
              <a:rPr lang="en-US" sz="7200">
                <a:solidFill>
                  <a:srgbClr val="2F3132"/>
                </a:solidFill>
                <a:latin typeface="モトヤゴシック w"/>
              </a:rPr>
              <a:t>05</a:t>
            </a:r>
          </a:p>
        </p:txBody>
      </p:sp>
      <p:sp>
        <p:nvSpPr>
          <p:cNvPr id="25" name="TextBox 25"/>
          <p:cNvSpPr txBox="1"/>
          <p:nvPr/>
        </p:nvSpPr>
        <p:spPr>
          <a:xfrm>
            <a:off x="5920744" y="411896"/>
            <a:ext cx="6359459" cy="718145"/>
          </a:xfrm>
          <a:prstGeom prst="rect">
            <a:avLst/>
          </a:prstGeom>
        </p:spPr>
        <p:txBody>
          <a:bodyPr lIns="0" tIns="0" rIns="0" bIns="0" rtlCol="0" anchor="t">
            <a:spAutoFit/>
          </a:bodyPr>
          <a:lstStyle/>
          <a:p>
            <a:pPr algn="ctr">
              <a:lnSpc>
                <a:spcPts val="5632"/>
              </a:lnSpc>
              <a:spcBef>
                <a:spcPct val="0"/>
              </a:spcBef>
            </a:pPr>
            <a:r>
              <a:rPr lang="ja-JP" altLang="en-US" sz="5400" spc="128" dirty="0">
                <a:solidFill>
                  <a:srgbClr val="191919"/>
                </a:solidFill>
                <a:ea typeface="モトヤゴシック w"/>
              </a:rPr>
              <a:t>業務構成</a:t>
            </a:r>
            <a:endParaRPr lang="en-US" sz="5400" spc="128" dirty="0">
              <a:solidFill>
                <a:srgbClr val="191919"/>
              </a:solidFill>
              <a:ea typeface="モトヤゴシック w"/>
            </a:endParaRPr>
          </a:p>
        </p:txBody>
      </p:sp>
      <p:sp>
        <p:nvSpPr>
          <p:cNvPr id="27" name="Freeform 27"/>
          <p:cNvSpPr/>
          <p:nvPr/>
        </p:nvSpPr>
        <p:spPr>
          <a:xfrm rot="797597">
            <a:off x="8261565" y="4267194"/>
            <a:ext cx="1805323" cy="1818861"/>
          </a:xfrm>
          <a:custGeom>
            <a:avLst/>
            <a:gdLst/>
            <a:ahLst/>
            <a:cxnLst/>
            <a:rect l="l" t="t" r="r" b="b"/>
            <a:pathLst>
              <a:path w="2129234" h="2148768">
                <a:moveTo>
                  <a:pt x="0" y="0"/>
                </a:moveTo>
                <a:lnTo>
                  <a:pt x="2129234" y="0"/>
                </a:lnTo>
                <a:lnTo>
                  <a:pt x="2129234" y="2148769"/>
                </a:lnTo>
                <a:lnTo>
                  <a:pt x="0" y="21487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ja-JP"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2" name="Freeform 2"/>
          <p:cNvSpPr/>
          <p:nvPr/>
        </p:nvSpPr>
        <p:spPr>
          <a:xfrm>
            <a:off x="7400822" y="5143915"/>
            <a:ext cx="3486359" cy="4114800"/>
          </a:xfrm>
          <a:custGeom>
            <a:avLst/>
            <a:gdLst/>
            <a:ahLst/>
            <a:cxnLst/>
            <a:rect l="l" t="t" r="r" b="b"/>
            <a:pathLst>
              <a:path w="3486358" h="4114800">
                <a:moveTo>
                  <a:pt x="0" y="0"/>
                </a:moveTo>
                <a:lnTo>
                  <a:pt x="3486358" y="0"/>
                </a:lnTo>
                <a:lnTo>
                  <a:pt x="3486358" y="4114800"/>
                </a:lnTo>
                <a:lnTo>
                  <a:pt x="0" y="4114800"/>
                </a:lnTo>
                <a:lnTo>
                  <a:pt x="0" y="0"/>
                </a:lnTo>
                <a:close/>
              </a:path>
            </a:pathLst>
          </a:custGeom>
          <a:blipFill>
            <a:blip r:embed="rId2">
              <a:alphaModFix amt="20000"/>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AutoShape 3"/>
          <p:cNvSpPr/>
          <p:nvPr/>
        </p:nvSpPr>
        <p:spPr>
          <a:xfrm>
            <a:off x="-1" y="9258714"/>
            <a:ext cx="18288001" cy="1"/>
          </a:xfrm>
          <a:prstGeom prst="line">
            <a:avLst/>
          </a:prstGeom>
          <a:ln w="66675" cap="flat">
            <a:solidFill>
              <a:srgbClr val="2F313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TextBox 5"/>
          <p:cNvSpPr txBox="1"/>
          <p:nvPr/>
        </p:nvSpPr>
        <p:spPr>
          <a:xfrm>
            <a:off x="0" y="800100"/>
            <a:ext cx="18288000" cy="2026196"/>
          </a:xfrm>
          <a:prstGeom prst="rect">
            <a:avLst/>
          </a:prstGeom>
          <a:solidFill>
            <a:schemeClr val="bg1">
              <a:alpha val="48000"/>
            </a:schemeClr>
          </a:solidFill>
        </p:spPr>
        <p:txBody>
          <a:bodyPr wrap="square"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ja-JP" altLang="en-US" sz="66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あなたも</a:t>
            </a:r>
            <a:endParaRPr kumimoji="0" lang="en-US" altLang="ja-JP" sz="66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a:p>
            <a:pPr marL="0" marR="0" lvl="0" indent="0" algn="ctr" defTabSz="914400" rtl="0" eaLnBrk="1" fontAlgn="auto" latinLnBrk="0" hangingPunct="1">
              <a:lnSpc>
                <a:spcPts val="7920"/>
              </a:lnSpc>
              <a:spcBef>
                <a:spcPts val="0"/>
              </a:spcBef>
              <a:spcAft>
                <a:spcPts val="0"/>
              </a:spcAft>
              <a:buClrTx/>
              <a:buSzTx/>
              <a:buFontTx/>
              <a:buNone/>
              <a:tabLst/>
              <a:defRPr/>
            </a:pPr>
            <a:r>
              <a:rPr kumimoji="0" lang="ja-JP" altLang="en-US" sz="66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中小病院で“病院薬剤師”を実現しませんか</a:t>
            </a:r>
            <a:endParaRPr kumimoji="0" lang="en-US" sz="66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p:txBody>
      </p:sp>
      <p:sp>
        <p:nvSpPr>
          <p:cNvPr id="7" name="TextBox 5">
            <a:extLst>
              <a:ext uri="{FF2B5EF4-FFF2-40B4-BE49-F238E27FC236}">
                <a16:creationId xmlns:a16="http://schemas.microsoft.com/office/drawing/2014/main" id="{B43F69A4-6A73-4B97-4E7D-5695C715ECBE}"/>
              </a:ext>
            </a:extLst>
          </p:cNvPr>
          <p:cNvSpPr txBox="1"/>
          <p:nvPr/>
        </p:nvSpPr>
        <p:spPr>
          <a:xfrm>
            <a:off x="1371600" y="4095337"/>
            <a:ext cx="15849600" cy="4907434"/>
          </a:xfrm>
          <a:prstGeom prst="rect">
            <a:avLst/>
          </a:prstGeom>
        </p:spPr>
        <p:txBody>
          <a:bodyPr wrap="square"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ja-JP" altLang="en-US" sz="4400"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日本の大多数を占める中小病院。</a:t>
            </a:r>
            <a:endParaRPr kumimoji="0" lang="en-US" altLang="ja-JP" sz="4400"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a:p>
            <a:pPr marL="0" marR="0" lvl="0" indent="0" defTabSz="914400" rtl="0" eaLnBrk="1" fontAlgn="auto" latinLnBrk="0" hangingPunct="1">
              <a:lnSpc>
                <a:spcPts val="7920"/>
              </a:lnSpc>
              <a:spcBef>
                <a:spcPts val="0"/>
              </a:spcBef>
              <a:spcAft>
                <a:spcPts val="0"/>
              </a:spcAft>
              <a:buClrTx/>
              <a:buSzTx/>
              <a:buFontTx/>
              <a:buNone/>
              <a:tabLst/>
              <a:defRPr/>
            </a:pPr>
            <a:r>
              <a:rPr kumimoji="0" lang="ja-JP" altLang="en-US" sz="4400"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そこには誠実に臨床症例をトレースしながら、患者と伴走し、医師・看護師とともに治療を遂行する姿を具現化している臨床薬剤師がいます。新しいことにチャレンジし、ジェネラルに、時に専門的に活躍する・・・そんな薬剤師になりませんか</a:t>
            </a:r>
            <a:endParaRPr kumimoji="0" lang="en-US" sz="4400"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p:txBody>
      </p:sp>
    </p:spTree>
    <p:extLst>
      <p:ext uri="{BB962C8B-B14F-4D97-AF65-F5344CB8AC3E}">
        <p14:creationId xmlns:p14="http://schemas.microsoft.com/office/powerpoint/2010/main" val="4090105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9D9"/>
        </a:solidFill>
        <a:effectLst/>
      </p:bgPr>
    </p:bg>
    <p:spTree>
      <p:nvGrpSpPr>
        <p:cNvPr id="1" name=""/>
        <p:cNvGrpSpPr/>
        <p:nvPr/>
      </p:nvGrpSpPr>
      <p:grpSpPr>
        <a:xfrm>
          <a:off x="0" y="0"/>
          <a:ext cx="0" cy="0"/>
          <a:chOff x="0" y="0"/>
          <a:chExt cx="0" cy="0"/>
        </a:xfrm>
      </p:grpSpPr>
      <p:sp>
        <p:nvSpPr>
          <p:cNvPr id="3" name="AutoShape 3"/>
          <p:cNvSpPr/>
          <p:nvPr/>
        </p:nvSpPr>
        <p:spPr>
          <a:xfrm>
            <a:off x="-1" y="9258714"/>
            <a:ext cx="18288001" cy="1"/>
          </a:xfrm>
          <a:prstGeom prst="line">
            <a:avLst/>
          </a:prstGeom>
          <a:ln w="66675" cap="flat">
            <a:solidFill>
              <a:srgbClr val="2F3132"/>
            </a:solidFill>
            <a:prstDash val="solid"/>
            <a:headEnd type="none" w="sm" len="sm"/>
            <a:tailEnd type="none" w="sm" len="sm"/>
          </a:ln>
        </p:spPr>
        <p:txBody>
          <a:bodyPr/>
          <a:lstStyle/>
          <a:p>
            <a:endParaRPr lang="ja-JP" altLang="en-US"/>
          </a:p>
        </p:txBody>
      </p:sp>
      <p:pic>
        <p:nvPicPr>
          <p:cNvPr id="1028" name="Picture 4" descr="クリック｜カーソル - アイコン｜イラスト｜フリー素材｜背景透明">
            <a:extLst>
              <a:ext uri="{FF2B5EF4-FFF2-40B4-BE49-F238E27FC236}">
                <a16:creationId xmlns:a16="http://schemas.microsoft.com/office/drawing/2014/main" id="{2297FF8C-2835-D237-5B3F-A1A76C4BF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654" y="3921368"/>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クリック｜カーソル - アイコン｜イラスト｜フリー素材｜背景透明">
            <a:extLst>
              <a:ext uri="{FF2B5EF4-FFF2-40B4-BE49-F238E27FC236}">
                <a16:creationId xmlns:a16="http://schemas.microsoft.com/office/drawing/2014/main" id="{88B481D4-08B3-C6B3-57D8-A70C112E3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8397" y="3921368"/>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動作設定ボタン: 進む/次へ 5">
            <a:hlinkClick r:id="rId3" action="ppaction://hlinksldjump" highlightClick="1"/>
            <a:extLst>
              <a:ext uri="{FF2B5EF4-FFF2-40B4-BE49-F238E27FC236}">
                <a16:creationId xmlns:a16="http://schemas.microsoft.com/office/drawing/2014/main" id="{933C5743-8B9D-CF63-9C08-6F8A9B27A594}"/>
              </a:ext>
            </a:extLst>
          </p:cNvPr>
          <p:cNvSpPr/>
          <p:nvPr/>
        </p:nvSpPr>
        <p:spPr>
          <a:xfrm>
            <a:off x="17068800" y="7962900"/>
            <a:ext cx="1016978" cy="1013096"/>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latin typeface="モトヤゴシック w" panose="020B0600070205080204" charset="-128"/>
                <a:ea typeface="モトヤゴシック w" panose="020B0600070205080204" charset="-128"/>
              </a:rPr>
              <a:t>02</a:t>
            </a:r>
            <a:endParaRPr kumimoji="1" lang="ja-JP" altLang="en-US" sz="4400" b="1" dirty="0">
              <a:latin typeface="モトヤゴシック w" panose="020B0600070205080204" charset="-128"/>
              <a:ea typeface="モトヤゴシック w" panose="020B0600070205080204" charset="-128"/>
            </a:endParaRPr>
          </a:p>
        </p:txBody>
      </p:sp>
      <p:sp>
        <p:nvSpPr>
          <p:cNvPr id="2" name="TextBox 5">
            <a:extLst>
              <a:ext uri="{FF2B5EF4-FFF2-40B4-BE49-F238E27FC236}">
                <a16:creationId xmlns:a16="http://schemas.microsoft.com/office/drawing/2014/main" id="{84DAA527-E89A-D1AC-6EE8-B387B2F647C2}"/>
              </a:ext>
            </a:extLst>
          </p:cNvPr>
          <p:cNvSpPr txBox="1"/>
          <p:nvPr/>
        </p:nvSpPr>
        <p:spPr>
          <a:xfrm>
            <a:off x="0" y="4636951"/>
            <a:ext cx="18287999" cy="1013098"/>
          </a:xfrm>
          <a:prstGeom prst="rect">
            <a:avLst/>
          </a:prstGeom>
        </p:spPr>
        <p:txBody>
          <a:bodyPr wrap="square" lIns="0" tIns="0" rIns="0" bIns="0" rtlCol="0" anchor="t">
            <a:spAutoFit/>
          </a:bodyPr>
          <a:lstStyle/>
          <a:p>
            <a:pPr algn="ctr">
              <a:lnSpc>
                <a:spcPts val="7920"/>
              </a:lnSpc>
            </a:pPr>
            <a:r>
              <a:rPr lang="ja-JP" altLang="en-US" sz="6600" b="1" dirty="0">
                <a:solidFill>
                  <a:srgbClr val="2F3132"/>
                </a:solidFill>
                <a:latin typeface="HGSｺﾞｼｯｸM" panose="020B0600000000000000" pitchFamily="50" charset="-128"/>
                <a:ea typeface="HGSｺﾞｼｯｸM" panose="020B0600000000000000" pitchFamily="50" charset="-128"/>
              </a:rPr>
              <a:t>病院機能の紹介</a:t>
            </a:r>
            <a:endParaRPr lang="en-US" sz="6600" b="1" dirty="0">
              <a:solidFill>
                <a:srgbClr val="2F3132"/>
              </a:solidFill>
              <a:latin typeface="HGSｺﾞｼｯｸM" panose="020B0600000000000000" pitchFamily="50" charset="-128"/>
              <a:ea typeface="HGSｺﾞｼｯｸM" panose="020B0600000000000000" pitchFamily="50" charset="-128"/>
            </a:endParaRPr>
          </a:p>
        </p:txBody>
      </p:sp>
      <mc:AlternateContent xmlns:mc="http://schemas.openxmlformats.org/markup-compatibility/2006" xmlns:pslz="http://schemas.microsoft.com/office/powerpoint/2016/slidezoom">
        <mc:Choice Requires="pslz">
          <p:graphicFrame>
            <p:nvGraphicFramePr>
              <p:cNvPr id="7" name="スライド ズーム 6">
                <a:extLst>
                  <a:ext uri="{FF2B5EF4-FFF2-40B4-BE49-F238E27FC236}">
                    <a16:creationId xmlns:a16="http://schemas.microsoft.com/office/drawing/2014/main" id="{F457538C-3967-7547-B4BE-0D3FC09D5E3D}"/>
                  </a:ext>
                </a:extLst>
              </p:cNvPr>
              <p:cNvGraphicFramePr>
                <a:graphicFrameLocks noChangeAspect="1"/>
              </p:cNvGraphicFramePr>
              <p:nvPr>
                <p:extLst>
                  <p:ext uri="{D42A27DB-BD31-4B8C-83A1-F6EECF244321}">
                    <p14:modId xmlns:p14="http://schemas.microsoft.com/office/powerpoint/2010/main" val="3229437525"/>
                  </p:ext>
                </p:extLst>
              </p:nvPr>
            </p:nvGraphicFramePr>
            <p:xfrm>
              <a:off x="3908547" y="1349618"/>
              <a:ext cx="4372707" cy="2571750"/>
            </p:xfrm>
            <a:graphic>
              <a:graphicData uri="http://schemas.microsoft.com/office/powerpoint/2016/slidezoom">
                <pslz:sldZm>
                  <pslz:sldZmObj sldId="3913" cId="4075441367">
                    <pslz:zmPr id="{077145FD-DC98-48C7-A7B1-F21BDAB43A71}"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4372707" cy="2571750"/>
                        </a:xfrm>
                        <a:prstGeom prst="rect">
                          <a:avLst/>
                        </a:prstGeom>
                        <a:ln w="3175">
                          <a:solidFill>
                            <a:prstClr val="ltGray"/>
                          </a:solidFill>
                        </a:ln>
                      </p166:spPr>
                    </pslz:zmPr>
                  </pslz:sldZmObj>
                </pslz:sldZm>
              </a:graphicData>
            </a:graphic>
          </p:graphicFrame>
        </mc:Choice>
        <mc:Fallback xmlns="">
          <p:pic>
            <p:nvPicPr>
              <p:cNvPr id="7" name="スライド ズーム 6">
                <a:extLst>
                  <a:ext uri="{FF2B5EF4-FFF2-40B4-BE49-F238E27FC236}">
                    <a16:creationId xmlns:a16="http://schemas.microsoft.com/office/drawing/2014/main" id="{F457538C-3967-7547-B4BE-0D3FC09D5E3D}"/>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3908547" y="1349618"/>
                <a:ext cx="4372707"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スライド ズーム 10">
                <a:extLst>
                  <a:ext uri="{FF2B5EF4-FFF2-40B4-BE49-F238E27FC236}">
                    <a16:creationId xmlns:a16="http://schemas.microsoft.com/office/drawing/2014/main" id="{839AF615-9E80-E125-08DF-1B8EB6495899}"/>
                  </a:ext>
                </a:extLst>
              </p:cNvPr>
              <p:cNvGraphicFramePr>
                <a:graphicFrameLocks noChangeAspect="1"/>
              </p:cNvGraphicFramePr>
              <p:nvPr>
                <p:extLst>
                  <p:ext uri="{D42A27DB-BD31-4B8C-83A1-F6EECF244321}">
                    <p14:modId xmlns:p14="http://schemas.microsoft.com/office/powerpoint/2010/main" val="2601958106"/>
                  </p:ext>
                </p:extLst>
              </p:nvPr>
            </p:nvGraphicFramePr>
            <p:xfrm>
              <a:off x="9742976" y="1366138"/>
              <a:ext cx="4372707" cy="2555230"/>
            </p:xfrm>
            <a:graphic>
              <a:graphicData uri="http://schemas.microsoft.com/office/powerpoint/2016/slidezoom">
                <pslz:sldZm>
                  <pslz:sldZmObj sldId="2147480689" cId="3647823831">
                    <pslz:zmPr id="{8DC08569-8F85-4A79-AC22-981E1797E1FA}" returnToParent="0"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4372707" cy="2555230"/>
                        </a:xfrm>
                        <a:prstGeom prst="rect">
                          <a:avLst/>
                        </a:prstGeom>
                        <a:ln w="3175">
                          <a:solidFill>
                            <a:prstClr val="ltGray"/>
                          </a:solidFill>
                        </a:ln>
                      </p166:spPr>
                    </pslz:zmPr>
                  </pslz:sldZmObj>
                </pslz:sldZm>
              </a:graphicData>
            </a:graphic>
          </p:graphicFrame>
        </mc:Choice>
        <mc:Fallback xmlns="">
          <p:pic>
            <p:nvPicPr>
              <p:cNvPr id="11" name="スライド ズーム 10">
                <a:extLst>
                  <a:ext uri="{FF2B5EF4-FFF2-40B4-BE49-F238E27FC236}">
                    <a16:creationId xmlns:a16="http://schemas.microsoft.com/office/drawing/2014/main" id="{839AF615-9E80-E125-08DF-1B8EB6495899}"/>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9742976" y="1366138"/>
                <a:ext cx="4372707" cy="255523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スライド ズーム 14">
                <a:extLst>
                  <a:ext uri="{FF2B5EF4-FFF2-40B4-BE49-F238E27FC236}">
                    <a16:creationId xmlns:a16="http://schemas.microsoft.com/office/drawing/2014/main" id="{83036E26-0D24-E5A3-4311-07EB88F10B06}"/>
                  </a:ext>
                </a:extLst>
              </p:cNvPr>
              <p:cNvGraphicFramePr>
                <a:graphicFrameLocks noChangeAspect="1"/>
              </p:cNvGraphicFramePr>
              <p:nvPr>
                <p:extLst>
                  <p:ext uri="{D42A27DB-BD31-4B8C-83A1-F6EECF244321}">
                    <p14:modId xmlns:p14="http://schemas.microsoft.com/office/powerpoint/2010/main" val="2816911238"/>
                  </p:ext>
                </p:extLst>
              </p:nvPr>
            </p:nvGraphicFramePr>
            <p:xfrm>
              <a:off x="1460945" y="6354263"/>
              <a:ext cx="4270177" cy="2571750"/>
            </p:xfrm>
            <a:graphic>
              <a:graphicData uri="http://schemas.microsoft.com/office/powerpoint/2016/slidezoom">
                <pslz:sldZm>
                  <pslz:sldZmObj sldId="3914" cId="74246329">
                    <pslz:zmPr id="{F318F5A7-8804-49D7-BA96-115DBA5E100D}" returnToParent="0" imageType="cover" transitionDur="1000">
                      <p166:blipFill xmlns:p166="http://schemas.microsoft.com/office/powerpoint/2016/6/main">
                        <a:blip r:embed="rId8"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4270177" cy="2571750"/>
                        </a:xfrm>
                        <a:prstGeom prst="rect">
                          <a:avLst/>
                        </a:prstGeom>
                        <a:ln w="3175">
                          <a:solidFill>
                            <a:prstClr val="ltGray"/>
                          </a:solidFill>
                        </a:ln>
                      </p166:spPr>
                    </pslz:zmPr>
                  </pslz:sldZmObj>
                </pslz:sldZm>
              </a:graphicData>
            </a:graphic>
          </p:graphicFrame>
        </mc:Choice>
        <mc:Fallback xmlns="">
          <p:pic>
            <p:nvPicPr>
              <p:cNvPr id="15" name="スライド ズーム 14">
                <a:extLst>
                  <a:ext uri="{FF2B5EF4-FFF2-40B4-BE49-F238E27FC236}">
                    <a16:creationId xmlns:a16="http://schemas.microsoft.com/office/drawing/2014/main" id="{83036E26-0D24-E5A3-4311-07EB88F10B06}"/>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1460945" y="6354263"/>
                <a:ext cx="4270177"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スライド ズーム 18">
                <a:extLst>
                  <a:ext uri="{FF2B5EF4-FFF2-40B4-BE49-F238E27FC236}">
                    <a16:creationId xmlns:a16="http://schemas.microsoft.com/office/drawing/2014/main" id="{2710119A-FBDF-B73B-6793-5B37BE3CAB0E}"/>
                  </a:ext>
                </a:extLst>
              </p:cNvPr>
              <p:cNvGraphicFramePr>
                <a:graphicFrameLocks noChangeAspect="1"/>
              </p:cNvGraphicFramePr>
              <p:nvPr>
                <p:extLst>
                  <p:ext uri="{D42A27DB-BD31-4B8C-83A1-F6EECF244321}">
                    <p14:modId xmlns:p14="http://schemas.microsoft.com/office/powerpoint/2010/main" val="765603853"/>
                  </p:ext>
                </p:extLst>
              </p:nvPr>
            </p:nvGraphicFramePr>
            <p:xfrm>
              <a:off x="6794257" y="6354263"/>
              <a:ext cx="4126523" cy="2571750"/>
            </p:xfrm>
            <a:graphic>
              <a:graphicData uri="http://schemas.microsoft.com/office/powerpoint/2016/slidezoom">
                <pslz:sldZm>
                  <pslz:sldZmObj sldId="3915" cId="1070788077">
                    <pslz:zmPr id="{879E5CBD-8123-47C5-8AA1-76645CFD29F9}" returnToParent="0" imageType="cover" transitionDur="1000">
                      <p166:blipFill xmlns:p166="http://schemas.microsoft.com/office/powerpoint/2016/6/main">
                        <a:blip r:embed="rId10"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4126523" cy="2571750"/>
                        </a:xfrm>
                        <a:prstGeom prst="rect">
                          <a:avLst/>
                        </a:prstGeom>
                        <a:ln w="3175">
                          <a:solidFill>
                            <a:prstClr val="ltGray"/>
                          </a:solidFill>
                        </a:ln>
                      </p166:spPr>
                    </pslz:zmPr>
                  </pslz:sldZmObj>
                </pslz:sldZm>
              </a:graphicData>
            </a:graphic>
          </p:graphicFrame>
        </mc:Choice>
        <mc:Fallback xmlns="">
          <p:pic>
            <p:nvPicPr>
              <p:cNvPr id="19" name="スライド ズーム 18">
                <a:extLst>
                  <a:ext uri="{FF2B5EF4-FFF2-40B4-BE49-F238E27FC236}">
                    <a16:creationId xmlns:a16="http://schemas.microsoft.com/office/drawing/2014/main" id="{2710119A-FBDF-B73B-6793-5B37BE3CAB0E}"/>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6794257" y="6354263"/>
                <a:ext cx="4126523" cy="2571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スライド ズーム 21">
                <a:extLst>
                  <a:ext uri="{FF2B5EF4-FFF2-40B4-BE49-F238E27FC236}">
                    <a16:creationId xmlns:a16="http://schemas.microsoft.com/office/drawing/2014/main" id="{0CD40185-F58E-E89F-C4A3-39BA769EF94B}"/>
                  </a:ext>
                </a:extLst>
              </p:cNvPr>
              <p:cNvGraphicFramePr>
                <a:graphicFrameLocks noChangeAspect="1"/>
              </p:cNvGraphicFramePr>
              <p:nvPr>
                <p:extLst>
                  <p:ext uri="{D42A27DB-BD31-4B8C-83A1-F6EECF244321}">
                    <p14:modId xmlns:p14="http://schemas.microsoft.com/office/powerpoint/2010/main" val="3026367536"/>
                  </p:ext>
                </p:extLst>
              </p:nvPr>
            </p:nvGraphicFramePr>
            <p:xfrm>
              <a:off x="11983915" y="6354263"/>
              <a:ext cx="4126524" cy="2559227"/>
            </p:xfrm>
            <a:graphic>
              <a:graphicData uri="http://schemas.microsoft.com/office/powerpoint/2016/slidezoom">
                <pslz:sldZm>
                  <pslz:sldZmObj sldId="3916" cId="4040416101">
                    <pslz:zmPr id="{30E82D23-6AF5-497C-BE7F-CF0B3DDFCA26}" returnToParent="0"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4126524" cy="2559227"/>
                        </a:xfrm>
                        <a:prstGeom prst="rect">
                          <a:avLst/>
                        </a:prstGeom>
                        <a:ln w="3175">
                          <a:solidFill>
                            <a:prstClr val="ltGray"/>
                          </a:solidFill>
                        </a:ln>
                      </p166:spPr>
                    </pslz:zmPr>
                  </pslz:sldZmObj>
                </pslz:sldZm>
              </a:graphicData>
            </a:graphic>
          </p:graphicFrame>
        </mc:Choice>
        <mc:Fallback xmlns="">
          <p:pic>
            <p:nvPicPr>
              <p:cNvPr id="22" name="スライド ズーム 21">
                <a:extLst>
                  <a:ext uri="{FF2B5EF4-FFF2-40B4-BE49-F238E27FC236}">
                    <a16:creationId xmlns:a16="http://schemas.microsoft.com/office/drawing/2014/main" id="{0CD40185-F58E-E89F-C4A3-39BA769EF94B}"/>
                  </a:ext>
                </a:extLst>
              </p:cNvPr>
              <p:cNvPicPr>
                <a:picLocks noGrp="1" noRot="1" noChangeAspec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11983915" y="6354263"/>
                <a:ext cx="4126524" cy="2559227"/>
              </a:xfrm>
              <a:prstGeom prst="rect">
                <a:avLst/>
              </a:prstGeom>
              <a:ln w="3175">
                <a:solidFill>
                  <a:prstClr val="ltGray"/>
                </a:solidFill>
              </a:ln>
            </p:spPr>
          </p:pic>
        </mc:Fallback>
      </mc:AlternateContent>
    </p:spTree>
    <p:extLst>
      <p:ext uri="{BB962C8B-B14F-4D97-AF65-F5344CB8AC3E}">
        <p14:creationId xmlns:p14="http://schemas.microsoft.com/office/powerpoint/2010/main" val="1802040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13" name="二等辺三角形 12">
            <a:extLst>
              <a:ext uri="{FF2B5EF4-FFF2-40B4-BE49-F238E27FC236}">
                <a16:creationId xmlns:a16="http://schemas.microsoft.com/office/drawing/2014/main" id="{A83BBB89-88AC-3CD9-0DA5-29147BCE64A3}"/>
              </a:ext>
            </a:extLst>
          </p:cNvPr>
          <p:cNvSpPr/>
          <p:nvPr/>
        </p:nvSpPr>
        <p:spPr>
          <a:xfrm rot="10800000" flipH="1">
            <a:off x="1515745" y="3245627"/>
            <a:ext cx="15426652" cy="6296759"/>
          </a:xfrm>
          <a:prstGeom prst="triangle">
            <a:avLst>
              <a:gd name="adj" fmla="val 0"/>
            </a:avLst>
          </a:prstGeom>
          <a:solidFill>
            <a:srgbClr val="5ECCF3">
              <a:lumMod val="60000"/>
              <a:lumOff val="40000"/>
            </a:srgbClr>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4" name="二等辺三角形 13">
            <a:extLst>
              <a:ext uri="{FF2B5EF4-FFF2-40B4-BE49-F238E27FC236}">
                <a16:creationId xmlns:a16="http://schemas.microsoft.com/office/drawing/2014/main" id="{C4945F3F-8723-EE17-0707-92E9C1187323}"/>
              </a:ext>
            </a:extLst>
          </p:cNvPr>
          <p:cNvSpPr/>
          <p:nvPr/>
        </p:nvSpPr>
        <p:spPr>
          <a:xfrm flipH="1">
            <a:off x="1659610" y="3245631"/>
            <a:ext cx="15271977" cy="6296759"/>
          </a:xfrm>
          <a:prstGeom prst="triangle">
            <a:avLst>
              <a:gd name="adj" fmla="val 0"/>
            </a:avLst>
          </a:prstGeom>
          <a:solidFill>
            <a:srgbClr val="5ECCF3">
              <a:lumMod val="20000"/>
              <a:lumOff val="80000"/>
            </a:srgbClr>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2" name="AutoShape 2"/>
          <p:cNvSpPr/>
          <p:nvPr/>
        </p:nvSpPr>
        <p:spPr>
          <a:xfrm>
            <a:off x="1371600" y="2292004"/>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5862" y="1375979"/>
            <a:ext cx="182880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病院は機能別に分かれる</a:t>
            </a:r>
            <a:endParaRPr kumimoji="1" lang="en-US" altLang="ja-JP"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lvl="0" algn="ctr">
              <a:lnSpc>
                <a:spcPts val="7920"/>
              </a:lnSpc>
              <a:defRPr/>
            </a:pPr>
            <a:r>
              <a:rPr lang="ja-JP" altLang="en-US" sz="3200" b="1" dirty="0">
                <a:solidFill>
                  <a:srgbClr val="2F3132"/>
                </a:solidFill>
                <a:latin typeface="HGSｺﾞｼｯｸM" panose="020B0600000000000000" pitchFamily="50" charset="-128"/>
                <a:ea typeface="HGSｺﾞｼｯｸM" panose="020B0600000000000000" pitchFamily="50" charset="-128"/>
              </a:rPr>
              <a:t>病院機能の紹介</a:t>
            </a:r>
          </a:p>
        </p:txBody>
      </p:sp>
      <p:sp>
        <p:nvSpPr>
          <p:cNvPr id="6" name="テキスト ボックス 5">
            <a:extLst>
              <a:ext uri="{FF2B5EF4-FFF2-40B4-BE49-F238E27FC236}">
                <a16:creationId xmlns:a16="http://schemas.microsoft.com/office/drawing/2014/main" id="{C84319BB-139A-F544-9945-1B79A2F36CC9}"/>
              </a:ext>
            </a:extLst>
          </p:cNvPr>
          <p:cNvSpPr txBox="1"/>
          <p:nvPr/>
        </p:nvSpPr>
        <p:spPr>
          <a:xfrm>
            <a:off x="1515745" y="2584685"/>
            <a:ext cx="6013938"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3900" b="0" i="0" u="none" strike="noStrike" kern="1200" cap="none" spc="0" normalizeH="0" baseline="0" noProof="0" dirty="0">
                <a:ln>
                  <a:noFill/>
                </a:ln>
                <a:solidFill>
                  <a:prstClr val="white">
                    <a:lumMod val="75000"/>
                  </a:prstClr>
                </a:solidFill>
                <a:effectLst/>
                <a:uLnTx/>
                <a:uFillTx/>
                <a:latin typeface="Calibri" panose="020F0502020204030204"/>
                <a:ea typeface="メイリオ" panose="020B0604030504040204" pitchFamily="50" charset="-128"/>
                <a:cs typeface="+mn-cs"/>
              </a:rPr>
              <a:t>Cure</a:t>
            </a:r>
            <a:endParaRPr kumimoji="1" lang="ja-JP" altLang="en-US" sz="23900" b="0" i="0" u="none" strike="noStrike" kern="1200" cap="none" spc="0" normalizeH="0" baseline="0" noProof="0" dirty="0">
              <a:ln>
                <a:noFill/>
              </a:ln>
              <a:solidFill>
                <a:prstClr val="white">
                  <a:lumMod val="75000"/>
                </a:prstClr>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79FCFE49-CD59-375A-D1B3-5168340872A4}"/>
              </a:ext>
            </a:extLst>
          </p:cNvPr>
          <p:cNvSpPr txBox="1"/>
          <p:nvPr/>
        </p:nvSpPr>
        <p:spPr>
          <a:xfrm>
            <a:off x="11000668" y="6433066"/>
            <a:ext cx="7582654" cy="3770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3900" b="0" i="0" u="none" strike="noStrike" kern="1200" cap="none" spc="0" normalizeH="0" baseline="0" noProof="0" dirty="0">
                <a:ln>
                  <a:noFill/>
                </a:ln>
                <a:solidFill>
                  <a:srgbClr val="1F497D">
                    <a:lumMod val="20000"/>
                    <a:lumOff val="80000"/>
                  </a:srgbClr>
                </a:solidFill>
                <a:effectLst/>
                <a:uLnTx/>
                <a:uFillTx/>
                <a:latin typeface="Calibri" panose="020F0502020204030204"/>
                <a:ea typeface="メイリオ" panose="020B0604030504040204" pitchFamily="50" charset="-128"/>
                <a:cs typeface="+mn-cs"/>
              </a:rPr>
              <a:t>Care</a:t>
            </a:r>
            <a:endParaRPr kumimoji="1" lang="ja-JP" altLang="en-US" sz="23900" b="0" i="0" u="none" strike="noStrike" kern="1200" cap="none" spc="0" normalizeH="0" baseline="0" noProof="0" dirty="0">
              <a:ln>
                <a:noFill/>
              </a:ln>
              <a:solidFill>
                <a:srgbClr val="1F497D">
                  <a:lumMod val="20000"/>
                  <a:lumOff val="80000"/>
                </a:srgbClr>
              </a:solidFill>
              <a:effectLst/>
              <a:uLnTx/>
              <a:uFillTx/>
              <a:latin typeface="Calibri" panose="020F0502020204030204"/>
              <a:ea typeface="メイリオ" panose="020B0604030504040204" pitchFamily="50" charset="-128"/>
              <a:cs typeface="+mn-cs"/>
            </a:endParaRPr>
          </a:p>
        </p:txBody>
      </p:sp>
      <p:sp>
        <p:nvSpPr>
          <p:cNvPr id="8" name="コンテンツ プレースホルダー 5">
            <a:extLst>
              <a:ext uri="{FF2B5EF4-FFF2-40B4-BE49-F238E27FC236}">
                <a16:creationId xmlns:a16="http://schemas.microsoft.com/office/drawing/2014/main" id="{C622F1F8-77FA-8C1A-E58B-95F811313F24}"/>
              </a:ext>
            </a:extLst>
          </p:cNvPr>
          <p:cNvSpPr txBox="1">
            <a:spLocks/>
          </p:cNvSpPr>
          <p:nvPr/>
        </p:nvSpPr>
        <p:spPr>
          <a:xfrm>
            <a:off x="2168768" y="4619064"/>
            <a:ext cx="15849599" cy="3956247"/>
          </a:xfrm>
          <a:prstGeom prst="rect">
            <a:avLst/>
          </a:prstGeom>
        </p:spPr>
        <p:txBody>
          <a:bodyPr>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ct val="20000"/>
              </a:spcBef>
              <a:spcAft>
                <a:spcPts val="0"/>
              </a:spcAft>
              <a:buClrTx/>
              <a:buSzTx/>
              <a:buFont typeface="Arial" pitchFamily="34" charset="0"/>
              <a:buChar char="•"/>
              <a:tabLst/>
              <a:defRPr/>
            </a:pPr>
            <a:r>
              <a:rPr kumimoji="0" lang="ja-JP" altLang="en-US" sz="3600" i="0" u="none" strike="noStrike" kern="1200" cap="none" spc="0" normalizeH="0" baseline="0" noProof="0" dirty="0">
                <a:ln>
                  <a:noFill/>
                </a:ln>
                <a:solidFill>
                  <a:prstClr val="black">
                    <a:lumMod val="85000"/>
                    <a:lumOff val="15000"/>
                  </a:prstClr>
                </a:solidFill>
                <a:effectLst/>
                <a:uLnTx/>
                <a:uFillTx/>
                <a:latin typeface="HGSｺﾞｼｯｸM" panose="020B0600000000000000" pitchFamily="50" charset="-128"/>
                <a:ea typeface="HGSｺﾞｼｯｸM" panose="020B0600000000000000" pitchFamily="50" charset="-128"/>
              </a:rPr>
              <a:t>最先端の医療で命を救う</a:t>
            </a:r>
            <a:r>
              <a:rPr kumimoji="0" lang="ja-JP" altLang="en-US" sz="3600" i="0" u="none" strike="noStrike" kern="1200" cap="none" spc="0" normalizeH="0" baseline="0" noProof="0" dirty="0">
                <a:ln>
                  <a:noFill/>
                </a:ln>
                <a:solidFill>
                  <a:srgbClr val="FF0000"/>
                </a:solidFill>
                <a:effectLst/>
                <a:uLnTx/>
                <a:uFillTx/>
                <a:latin typeface="HGSｺﾞｼｯｸM" panose="020B0600000000000000" pitchFamily="50" charset="-128"/>
                <a:ea typeface="HGSｺﾞｼｯｸM" panose="020B0600000000000000" pitchFamily="50" charset="-128"/>
              </a:rPr>
              <a:t>（高度急性期）</a:t>
            </a:r>
            <a:endParaRPr kumimoji="0" lang="en-US" altLang="ja-JP" sz="3600" i="0" u="none" strike="noStrike" kern="1200" cap="none" spc="0" normalizeH="0" baseline="0" noProof="0" dirty="0">
              <a:ln>
                <a:noFill/>
              </a:ln>
              <a:solidFill>
                <a:srgbClr val="FF0000"/>
              </a:solidFill>
              <a:effectLst/>
              <a:uLnTx/>
              <a:uFillTx/>
              <a:latin typeface="HGSｺﾞｼｯｸM" panose="020B0600000000000000" pitchFamily="50" charset="-128"/>
              <a:ea typeface="HGSｺﾞｼｯｸM" panose="020B0600000000000000" pitchFamily="50" charset="-128"/>
            </a:endParaRPr>
          </a:p>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36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rPr>
              <a:t>							</a:t>
            </a:r>
            <a:r>
              <a:rPr kumimoji="0" lang="ja-JP" altLang="en-US" sz="40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rPr>
              <a:t>特定機能病院・救命救急センター</a:t>
            </a:r>
            <a:endParaRPr kumimoji="0" lang="en-US" altLang="ja-JP" sz="36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endParaRPr>
          </a:p>
          <a:p>
            <a:pPr marL="342891" marR="0" lvl="0" indent="-342891" algn="l" defTabSz="914377" rtl="0" eaLnBrk="1" fontAlgn="auto" latinLnBrk="0" hangingPunct="1">
              <a:lnSpc>
                <a:spcPct val="100000"/>
              </a:lnSpc>
              <a:spcBef>
                <a:spcPct val="20000"/>
              </a:spcBef>
              <a:spcAft>
                <a:spcPts val="0"/>
              </a:spcAft>
              <a:buClrTx/>
              <a:buSzTx/>
              <a:buFont typeface="Arial" pitchFamily="34" charset="0"/>
              <a:buChar char="•"/>
              <a:tabLst/>
              <a:defRPr/>
            </a:pPr>
            <a:r>
              <a:rPr kumimoji="0" lang="ja-JP" altLang="en-US" sz="3600" i="0" u="none" strike="noStrike" kern="1200" cap="none" spc="0" normalizeH="0" baseline="0" noProof="0" dirty="0">
                <a:ln>
                  <a:noFill/>
                </a:ln>
                <a:solidFill>
                  <a:prstClr val="black">
                    <a:lumMod val="85000"/>
                    <a:lumOff val="15000"/>
                  </a:prstClr>
                </a:solidFill>
                <a:effectLst/>
                <a:uLnTx/>
                <a:uFillTx/>
                <a:latin typeface="HGSｺﾞｼｯｸM" panose="020B0600000000000000" pitchFamily="50" charset="-128"/>
                <a:ea typeface="HGSｺﾞｼｯｸM" panose="020B0600000000000000" pitchFamily="50" charset="-128"/>
              </a:rPr>
              <a:t>特定機能病院を支える</a:t>
            </a:r>
            <a:r>
              <a:rPr kumimoji="0" lang="ja-JP" altLang="en-US" sz="3600" i="0" u="none" strike="noStrike" kern="1200" cap="none" spc="0" normalizeH="0" baseline="0" noProof="0" dirty="0">
                <a:ln>
                  <a:noFill/>
                </a:ln>
                <a:solidFill>
                  <a:srgbClr val="FF0000"/>
                </a:solidFill>
                <a:effectLst/>
                <a:uLnTx/>
                <a:uFillTx/>
                <a:latin typeface="HGSｺﾞｼｯｸM" panose="020B0600000000000000" pitchFamily="50" charset="-128"/>
                <a:ea typeface="HGSｺﾞｼｯｸM" panose="020B0600000000000000" pitchFamily="50" charset="-128"/>
              </a:rPr>
              <a:t>（高度・急性期）</a:t>
            </a:r>
            <a:endParaRPr kumimoji="0" lang="en-US" altLang="ja-JP" sz="3600" i="0" u="none" strike="noStrike" kern="1200" cap="none" spc="0" normalizeH="0" baseline="0" noProof="0" dirty="0">
              <a:ln>
                <a:noFill/>
              </a:ln>
              <a:solidFill>
                <a:srgbClr val="FF0000"/>
              </a:solidFill>
              <a:effectLst/>
              <a:uLnTx/>
              <a:uFillTx/>
              <a:latin typeface="HGSｺﾞｼｯｸM" panose="020B0600000000000000" pitchFamily="50" charset="-128"/>
              <a:ea typeface="HGSｺﾞｼｯｸM" panose="020B0600000000000000" pitchFamily="50" charset="-128"/>
            </a:endParaRPr>
          </a:p>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36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rPr>
              <a:t>							</a:t>
            </a:r>
            <a:r>
              <a:rPr kumimoji="0" lang="ja-JP" altLang="en-US" sz="40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rPr>
              <a:t>地域医療支援病院</a:t>
            </a:r>
            <a:endParaRPr kumimoji="0" lang="en-US" altLang="ja-JP" sz="40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endParaRPr>
          </a:p>
          <a:p>
            <a:pPr marL="342891" marR="0" lvl="0" indent="-342891" algn="l" defTabSz="914377" rtl="0" eaLnBrk="1" fontAlgn="auto" latinLnBrk="0" hangingPunct="1">
              <a:lnSpc>
                <a:spcPct val="100000"/>
              </a:lnSpc>
              <a:spcBef>
                <a:spcPct val="20000"/>
              </a:spcBef>
              <a:spcAft>
                <a:spcPts val="0"/>
              </a:spcAft>
              <a:buClrTx/>
              <a:buSzTx/>
              <a:buFont typeface="Arial" pitchFamily="34" charset="0"/>
              <a:buChar char="•"/>
              <a:tabLst/>
              <a:defRPr/>
            </a:pPr>
            <a:r>
              <a:rPr kumimoji="0" lang="ja-JP" altLang="en-US" sz="3600" i="0" u="none" strike="noStrike" kern="1200" cap="none" spc="0" normalizeH="0" baseline="0" noProof="0" dirty="0">
                <a:ln>
                  <a:noFill/>
                </a:ln>
                <a:solidFill>
                  <a:prstClr val="black">
                    <a:lumMod val="85000"/>
                    <a:lumOff val="15000"/>
                  </a:prstClr>
                </a:solidFill>
                <a:effectLst/>
                <a:uLnTx/>
                <a:uFillTx/>
                <a:latin typeface="HGSｺﾞｼｯｸM" panose="020B0600000000000000" pitchFamily="50" charset="-128"/>
                <a:ea typeface="HGSｺﾞｼｯｸM" panose="020B0600000000000000" pitchFamily="50" charset="-128"/>
              </a:rPr>
              <a:t>「日常にもどる」を支える</a:t>
            </a:r>
            <a:r>
              <a:rPr kumimoji="0" lang="ja-JP" altLang="en-US" sz="3600" i="0" u="none" strike="noStrike" kern="1200" cap="none" spc="0" normalizeH="0" baseline="0" noProof="0" dirty="0">
                <a:ln>
                  <a:noFill/>
                </a:ln>
                <a:solidFill>
                  <a:srgbClr val="FF0000"/>
                </a:solidFill>
                <a:effectLst/>
                <a:uLnTx/>
                <a:uFillTx/>
                <a:latin typeface="HGSｺﾞｼｯｸM" panose="020B0600000000000000" pitchFamily="50" charset="-128"/>
                <a:ea typeface="HGSｺﾞｼｯｸM" panose="020B0600000000000000" pitchFamily="50" charset="-128"/>
              </a:rPr>
              <a:t>（回復期・慢性期）</a:t>
            </a:r>
            <a:endParaRPr kumimoji="0" lang="en-US" altLang="ja-JP" sz="3600" i="0" u="none" strike="noStrike" kern="1200" cap="none" spc="0" normalizeH="0" baseline="0" noProof="0" dirty="0">
              <a:ln>
                <a:noFill/>
              </a:ln>
              <a:solidFill>
                <a:srgbClr val="FF0000"/>
              </a:solidFill>
              <a:effectLst/>
              <a:uLnTx/>
              <a:uFillTx/>
              <a:latin typeface="HGSｺﾞｼｯｸM" panose="020B0600000000000000" pitchFamily="50" charset="-128"/>
              <a:ea typeface="HGSｺﾞｼｯｸM" panose="020B0600000000000000" pitchFamily="50" charset="-128"/>
            </a:endParaRPr>
          </a:p>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36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rPr>
              <a:t>							</a:t>
            </a:r>
            <a:r>
              <a:rPr kumimoji="0" lang="ja-JP" altLang="en-US" sz="400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rPr>
              <a:t>在宅療養支援病院・療養型病院</a:t>
            </a:r>
            <a:endParaRPr kumimoji="0" lang="en-US" altLang="ja-JP" sz="3600" i="0" u="none" strike="noStrike" kern="1200" cap="none" spc="0" normalizeH="0" baseline="0" noProof="0" dirty="0">
              <a:ln>
                <a:noFill/>
              </a:ln>
              <a:solidFill>
                <a:srgbClr val="4F81BD"/>
              </a:solidFill>
              <a:effectLst/>
              <a:uLnTx/>
              <a:uFillTx/>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07544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1371600" y="2292004"/>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5862" y="1375979"/>
            <a:ext cx="182880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病院は規模別に分かれる</a:t>
            </a:r>
            <a:endParaRPr kumimoji="1" lang="en-US" altLang="ja-JP"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lvl="0" algn="ctr">
              <a:lnSpc>
                <a:spcPts val="7920"/>
              </a:lnSpc>
              <a:defRPr/>
            </a:pPr>
            <a:r>
              <a:rPr lang="ja-JP" altLang="en-US" sz="3200" b="1" dirty="0">
                <a:solidFill>
                  <a:srgbClr val="2F3132"/>
                </a:solidFill>
                <a:latin typeface="HGSｺﾞｼｯｸM" panose="020B0600000000000000" pitchFamily="50" charset="-128"/>
                <a:ea typeface="HGSｺﾞｼｯｸM" panose="020B0600000000000000" pitchFamily="50" charset="-128"/>
              </a:rPr>
              <a:t>病院機能の紹介</a:t>
            </a:r>
          </a:p>
        </p:txBody>
      </p:sp>
      <p:graphicFrame>
        <p:nvGraphicFramePr>
          <p:cNvPr id="4" name="グラフ 3">
            <a:extLst>
              <a:ext uri="{FF2B5EF4-FFF2-40B4-BE49-F238E27FC236}">
                <a16:creationId xmlns:a16="http://schemas.microsoft.com/office/drawing/2014/main" id="{0DA81366-F4A9-94FA-D1EE-B29BF896F337}"/>
              </a:ext>
            </a:extLst>
          </p:cNvPr>
          <p:cNvGraphicFramePr>
            <a:graphicFrameLocks/>
          </p:cNvGraphicFramePr>
          <p:nvPr>
            <p:extLst>
              <p:ext uri="{D42A27DB-BD31-4B8C-83A1-F6EECF244321}">
                <p14:modId xmlns:p14="http://schemas.microsoft.com/office/powerpoint/2010/main" val="1251336861"/>
              </p:ext>
            </p:extLst>
          </p:nvPr>
        </p:nvGraphicFramePr>
        <p:xfrm>
          <a:off x="304800" y="3086100"/>
          <a:ext cx="9906000" cy="7016894"/>
        </p:xfrm>
        <a:graphic>
          <a:graphicData uri="http://schemas.openxmlformats.org/drawingml/2006/chart">
            <c:chart xmlns:c="http://schemas.openxmlformats.org/drawingml/2006/chart" xmlns:r="http://schemas.openxmlformats.org/officeDocument/2006/relationships" r:id="rId3"/>
          </a:graphicData>
        </a:graphic>
      </p:graphicFrame>
      <p:sp>
        <p:nvSpPr>
          <p:cNvPr id="9" name="コンテンツ プレースホルダー 5">
            <a:extLst>
              <a:ext uri="{FF2B5EF4-FFF2-40B4-BE49-F238E27FC236}">
                <a16:creationId xmlns:a16="http://schemas.microsoft.com/office/drawing/2014/main" id="{4D8B8984-1E87-A811-20CC-503ED65F2029}"/>
              </a:ext>
            </a:extLst>
          </p:cNvPr>
          <p:cNvSpPr txBox="1">
            <a:spLocks/>
          </p:cNvSpPr>
          <p:nvPr/>
        </p:nvSpPr>
        <p:spPr>
          <a:xfrm>
            <a:off x="10445262" y="5309491"/>
            <a:ext cx="7537938" cy="1411986"/>
          </a:xfrm>
          <a:prstGeom prst="rect">
            <a:avLst/>
          </a:prstGeom>
        </p:spPr>
        <p:txBody>
          <a:bodyPr>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None/>
              <a:tabLst/>
              <a:defRPr/>
            </a:pPr>
            <a:r>
              <a:rPr lang="en-US" altLang="ja-JP" sz="3600" dirty="0">
                <a:latin typeface="HGSｺﾞｼｯｸM" panose="020B0600000000000000" pitchFamily="50" charset="-128"/>
                <a:ea typeface="HGSｺﾞｼｯｸM" panose="020B0600000000000000" pitchFamily="50" charset="-128"/>
              </a:rPr>
              <a:t>300</a:t>
            </a:r>
            <a:r>
              <a:rPr lang="ja-JP" altLang="en-US" sz="3600" dirty="0">
                <a:latin typeface="HGSｺﾞｼｯｸM" panose="020B0600000000000000" pitchFamily="50" charset="-128"/>
                <a:ea typeface="HGSｺﾞｼｯｸM" panose="020B0600000000000000" pitchFamily="50" charset="-128"/>
              </a:rPr>
              <a:t>床未満という規模の病院が</a:t>
            </a:r>
            <a:endParaRPr lang="en-US" altLang="ja-JP" sz="3600" dirty="0">
              <a:latin typeface="HGSｺﾞｼｯｸM" panose="020B0600000000000000" pitchFamily="50" charset="-128"/>
              <a:ea typeface="HGSｺﾞｼｯｸM" panose="020B0600000000000000" pitchFamily="50" charset="-128"/>
            </a:endParaRPr>
          </a:p>
          <a:p>
            <a:pPr marL="0" marR="0" lvl="0" indent="0" algn="ctr" defTabSz="914377" rtl="0" eaLnBrk="1" fontAlgn="auto" latinLnBrk="0" hangingPunct="1">
              <a:lnSpc>
                <a:spcPct val="100000"/>
              </a:lnSpc>
              <a:spcBef>
                <a:spcPct val="20000"/>
              </a:spcBef>
              <a:spcAft>
                <a:spcPts val="0"/>
              </a:spcAft>
              <a:buClrTx/>
              <a:buSzTx/>
              <a:buNone/>
              <a:tabLst/>
              <a:defRPr/>
            </a:pPr>
            <a:r>
              <a:rPr lang="ja-JP" altLang="en-US" sz="3600" dirty="0">
                <a:latin typeface="HGSｺﾞｼｯｸM" panose="020B0600000000000000" pitchFamily="50" charset="-128"/>
                <a:ea typeface="HGSｺﾞｼｯｸM" panose="020B0600000000000000" pitchFamily="50" charset="-128"/>
              </a:rPr>
              <a:t>計７６．８％</a:t>
            </a:r>
            <a:endParaRPr lang="en-US" altLang="ja-JP" sz="3600" dirty="0">
              <a:latin typeface="HGSｺﾞｼｯｸM" panose="020B0600000000000000" pitchFamily="50" charset="-128"/>
              <a:ea typeface="HGSｺﾞｼｯｸM" panose="020B0600000000000000" pitchFamily="50" charset="-128"/>
            </a:endParaRPr>
          </a:p>
        </p:txBody>
      </p:sp>
      <p:sp>
        <p:nvSpPr>
          <p:cNvPr id="6" name="スライド番号プレースホルダー 5">
            <a:extLst>
              <a:ext uri="{FF2B5EF4-FFF2-40B4-BE49-F238E27FC236}">
                <a16:creationId xmlns:a16="http://schemas.microsoft.com/office/drawing/2014/main" id="{37DBC154-F008-2F85-3903-ED81C2AC0C86}"/>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8" name="テキスト ボックス 7">
            <a:extLst>
              <a:ext uri="{FF2B5EF4-FFF2-40B4-BE49-F238E27FC236}">
                <a16:creationId xmlns:a16="http://schemas.microsoft.com/office/drawing/2014/main" id="{B8C1AF0C-B046-3E3E-29EB-D114750B3312}"/>
              </a:ext>
            </a:extLst>
          </p:cNvPr>
          <p:cNvSpPr txBox="1"/>
          <p:nvPr/>
        </p:nvSpPr>
        <p:spPr>
          <a:xfrm>
            <a:off x="10401300" y="7236682"/>
            <a:ext cx="7239000" cy="646331"/>
          </a:xfrm>
          <a:prstGeom prst="rect">
            <a:avLst/>
          </a:prstGeom>
          <a:noFill/>
        </p:spPr>
        <p:txBody>
          <a:bodyPr wrap="square">
            <a:spAutoFit/>
          </a:bodyPr>
          <a:lstStyle/>
          <a:p>
            <a:pPr marL="0" marR="0" lvl="0" indent="0" algn="l" defTabSz="914377" rtl="0" eaLnBrk="1" fontAlgn="auto" latinLnBrk="0" hangingPunct="1">
              <a:lnSpc>
                <a:spcPct val="100000"/>
              </a:lnSpc>
              <a:spcBef>
                <a:spcPct val="20000"/>
              </a:spcBef>
              <a:spcAft>
                <a:spcPts val="0"/>
              </a:spcAft>
              <a:buClrTx/>
              <a:buSzTx/>
              <a:buNone/>
              <a:tabLst/>
              <a:defRPr/>
            </a:pPr>
            <a:r>
              <a:rPr lang="ja-JP" altLang="en-US" sz="3600" dirty="0">
                <a:latin typeface="HGSｺﾞｼｯｸM" panose="020B0600000000000000" pitchFamily="50" charset="-128"/>
                <a:ea typeface="HGSｺﾞｼｯｸM" panose="020B0600000000000000" pitchFamily="50" charset="-128"/>
              </a:rPr>
              <a:t>比較的コンパクトな病院が多い</a:t>
            </a:r>
            <a:endParaRPr lang="en-US" altLang="ja-JP" sz="3600" dirty="0">
              <a:latin typeface="HGSｺﾞｼｯｸM" panose="020B0600000000000000" pitchFamily="50" charset="-128"/>
              <a:ea typeface="HGSｺﾞｼｯｸM" panose="020B0600000000000000" pitchFamily="50" charset="-128"/>
            </a:endParaRPr>
          </a:p>
        </p:txBody>
      </p:sp>
      <p:sp>
        <p:nvSpPr>
          <p:cNvPr id="10" name="二等辺三角形 9">
            <a:extLst>
              <a:ext uri="{FF2B5EF4-FFF2-40B4-BE49-F238E27FC236}">
                <a16:creationId xmlns:a16="http://schemas.microsoft.com/office/drawing/2014/main" id="{52BE85F6-7E97-0846-81D4-E9DEC2426455}"/>
              </a:ext>
            </a:extLst>
          </p:cNvPr>
          <p:cNvSpPr/>
          <p:nvPr/>
        </p:nvSpPr>
        <p:spPr>
          <a:xfrm rot="5400000">
            <a:off x="9334571" y="7212399"/>
            <a:ext cx="1072662" cy="870296"/>
          </a:xfrm>
          <a:prstGeom prst="triangl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4782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1371600" y="2292004"/>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0" y="1493245"/>
            <a:ext cx="182880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ケアミックスという機能</a:t>
            </a:r>
            <a:endParaRPr kumimoji="1" lang="en-US" altLang="ja-JP"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0" name="テキスト ボックス 9">
            <a:extLst>
              <a:ext uri="{FF2B5EF4-FFF2-40B4-BE49-F238E27FC236}">
                <a16:creationId xmlns:a16="http://schemas.microsoft.com/office/drawing/2014/main" id="{7AD961C1-E9DA-2EE6-06CA-9F7FBE18BF5B}"/>
              </a:ext>
            </a:extLst>
          </p:cNvPr>
          <p:cNvSpPr txBox="1"/>
          <p:nvPr/>
        </p:nvSpPr>
        <p:spPr>
          <a:xfrm>
            <a:off x="5410217" y="4093288"/>
            <a:ext cx="824178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一般病床と療養病床、精神病床、</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専門医師配置など</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複数の医療機能に対応した</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外来・病棟を持つ病院</a:t>
            </a:r>
            <a:endParaRPr kumimoji="0" lang="ja-JP" altLang="en-US" sz="36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1" name="テキスト ボックス 10">
            <a:extLst>
              <a:ext uri="{FF2B5EF4-FFF2-40B4-BE49-F238E27FC236}">
                <a16:creationId xmlns:a16="http://schemas.microsoft.com/office/drawing/2014/main" id="{8E0304B2-14F9-5E49-B000-722A8FA499BF}"/>
              </a:ext>
            </a:extLst>
          </p:cNvPr>
          <p:cNvSpPr txBox="1"/>
          <p:nvPr/>
        </p:nvSpPr>
        <p:spPr>
          <a:xfrm>
            <a:off x="-11723" y="9095251"/>
            <a:ext cx="1828800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200" b="0" i="0" u="none" strike="noStrike" kern="1200" cap="none" spc="0" normalizeH="0" baseline="0" noProof="0" dirty="0">
                <a:ln>
                  <a:noFill/>
                </a:ln>
                <a:solidFill>
                  <a:srgbClr val="1F497D">
                    <a:lumMod val="20000"/>
                    <a:lumOff val="80000"/>
                  </a:srgbClr>
                </a:solidFill>
                <a:effectLst/>
                <a:uLnTx/>
                <a:uFillTx/>
                <a:latin typeface="Calibri"/>
                <a:ea typeface="ＭＳ Ｐゴシック" panose="020B0600070205080204" pitchFamily="50" charset="-128"/>
                <a:cs typeface="+mn-cs"/>
              </a:rPr>
              <a:t>Acute/subacute/care/support</a:t>
            </a:r>
            <a:endParaRPr kumimoji="1" lang="ja-JP" altLang="en-US" sz="7200" b="0" i="0" u="none" strike="noStrike" kern="1200" cap="none" spc="0" normalizeH="0" baseline="0" noProof="0" dirty="0">
              <a:ln>
                <a:noFill/>
              </a:ln>
              <a:solidFill>
                <a:srgbClr val="1F497D">
                  <a:lumMod val="20000"/>
                  <a:lumOff val="80000"/>
                </a:srgbClr>
              </a:solidFill>
              <a:effectLst/>
              <a:uLnTx/>
              <a:uFillTx/>
              <a:latin typeface="Calibri"/>
              <a:ea typeface="ＭＳ Ｐゴシック" panose="020B0600070205080204" pitchFamily="50" charset="-128"/>
              <a:cs typeface="+mn-cs"/>
            </a:endParaRPr>
          </a:p>
        </p:txBody>
      </p:sp>
      <p:pic>
        <p:nvPicPr>
          <p:cNvPr id="15" name="図 14">
            <a:extLst>
              <a:ext uri="{FF2B5EF4-FFF2-40B4-BE49-F238E27FC236}">
                <a16:creationId xmlns:a16="http://schemas.microsoft.com/office/drawing/2014/main" id="{9D4CF69B-B8BA-15F5-D200-271E0C10E1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5" y="5588595"/>
            <a:ext cx="4722189" cy="4722189"/>
          </a:xfrm>
          <a:prstGeom prst="rect">
            <a:avLst/>
          </a:prstGeom>
        </p:spPr>
      </p:pic>
      <p:pic>
        <p:nvPicPr>
          <p:cNvPr id="17" name="図 16">
            <a:extLst>
              <a:ext uri="{FF2B5EF4-FFF2-40B4-BE49-F238E27FC236}">
                <a16:creationId xmlns:a16="http://schemas.microsoft.com/office/drawing/2014/main" id="{CE912966-7FBF-5388-FB40-8B02CD7AA51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8199" y="1996101"/>
            <a:ext cx="7391401" cy="7391401"/>
          </a:xfrm>
          <a:prstGeom prst="rect">
            <a:avLst/>
          </a:prstGeom>
        </p:spPr>
      </p:pic>
      <p:pic>
        <p:nvPicPr>
          <p:cNvPr id="19" name="図 18">
            <a:extLst>
              <a:ext uri="{FF2B5EF4-FFF2-40B4-BE49-F238E27FC236}">
                <a16:creationId xmlns:a16="http://schemas.microsoft.com/office/drawing/2014/main" id="{D57F3386-6F03-EEF2-C68B-F27747FF2B2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5" y="1908743"/>
            <a:ext cx="4507523" cy="4507523"/>
          </a:xfrm>
          <a:prstGeom prst="rect">
            <a:avLst/>
          </a:prstGeom>
        </p:spPr>
      </p:pic>
      <p:sp>
        <p:nvSpPr>
          <p:cNvPr id="22" name="テキスト ボックス 21">
            <a:extLst>
              <a:ext uri="{FF2B5EF4-FFF2-40B4-BE49-F238E27FC236}">
                <a16:creationId xmlns:a16="http://schemas.microsoft.com/office/drawing/2014/main" id="{0D49C396-760E-B831-E246-04A45B114709}"/>
              </a:ext>
            </a:extLst>
          </p:cNvPr>
          <p:cNvSpPr txBox="1"/>
          <p:nvPr/>
        </p:nvSpPr>
        <p:spPr>
          <a:xfrm>
            <a:off x="5410217" y="7349524"/>
            <a:ext cx="689315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状態の悪化した患者さんの</a:t>
            </a:r>
            <a:endParaRPr kumimoji="0" lang="en-US" altLang="ja-JP" sz="36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緊急入院もしばしば</a:t>
            </a:r>
          </a:p>
        </p:txBody>
      </p:sp>
      <p:sp>
        <p:nvSpPr>
          <p:cNvPr id="6" name="TextBox 5">
            <a:extLst>
              <a:ext uri="{FF2B5EF4-FFF2-40B4-BE49-F238E27FC236}">
                <a16:creationId xmlns:a16="http://schemas.microsoft.com/office/drawing/2014/main" id="{8F4B82CE-4533-D484-338B-2D0566E23435}"/>
              </a:ext>
            </a:extLst>
          </p:cNvPr>
          <p:cNvSpPr txBox="1"/>
          <p:nvPr/>
        </p:nvSpPr>
        <p:spPr>
          <a:xfrm>
            <a:off x="14020800" y="-126094"/>
            <a:ext cx="4809261" cy="829073"/>
          </a:xfrm>
          <a:prstGeom prst="rect">
            <a:avLst/>
          </a:prstGeom>
        </p:spPr>
        <p:txBody>
          <a:bodyPr wrap="square" lIns="0" tIns="0" rIns="0" bIns="0" rtlCol="0" anchor="t">
            <a:spAutoFit/>
          </a:bodyPr>
          <a:lstStyle/>
          <a:p>
            <a:pPr lvl="0" algn="ctr">
              <a:lnSpc>
                <a:spcPts val="7920"/>
              </a:lnSpc>
              <a:defRPr/>
            </a:pPr>
            <a:r>
              <a:rPr lang="ja-JP" altLang="en-US" sz="3200" b="1" dirty="0">
                <a:solidFill>
                  <a:srgbClr val="2F3132"/>
                </a:solidFill>
                <a:latin typeface="HGSｺﾞｼｯｸM" panose="020B0600000000000000" pitchFamily="50" charset="-128"/>
                <a:ea typeface="HGSｺﾞｼｯｸM" panose="020B0600000000000000" pitchFamily="50" charset="-128"/>
              </a:rPr>
              <a:t>病院機能の紹介</a:t>
            </a:r>
          </a:p>
        </p:txBody>
      </p:sp>
    </p:spTree>
    <p:extLst>
      <p:ext uri="{BB962C8B-B14F-4D97-AF65-F5344CB8AC3E}">
        <p14:creationId xmlns:p14="http://schemas.microsoft.com/office/powerpoint/2010/main" val="7424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1371600" y="2292004"/>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0" y="1493245"/>
            <a:ext cx="182880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専門単科機能</a:t>
            </a:r>
            <a:endParaRPr kumimoji="1" lang="en-US" altLang="ja-JP"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0" name="テキスト ボックス 9">
            <a:extLst>
              <a:ext uri="{FF2B5EF4-FFF2-40B4-BE49-F238E27FC236}">
                <a16:creationId xmlns:a16="http://schemas.microsoft.com/office/drawing/2014/main" id="{7AD961C1-E9DA-2EE6-06CA-9F7FBE18BF5B}"/>
              </a:ext>
            </a:extLst>
          </p:cNvPr>
          <p:cNvSpPr txBox="1"/>
          <p:nvPr/>
        </p:nvSpPr>
        <p:spPr>
          <a:xfrm>
            <a:off x="4605740" y="3928927"/>
            <a:ext cx="902963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専門医師を配置し、</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高度な専門治療を担う機能に特化した</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外来・病棟を持つ病院</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p:txBody>
      </p:sp>
      <p:pic>
        <p:nvPicPr>
          <p:cNvPr id="7" name="図 6">
            <a:extLst>
              <a:ext uri="{FF2B5EF4-FFF2-40B4-BE49-F238E27FC236}">
                <a16:creationId xmlns:a16="http://schemas.microsoft.com/office/drawing/2014/main" id="{0E7A1429-0E88-DE2A-14D7-E69AAF8FF0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033" y="2543233"/>
            <a:ext cx="7602275" cy="7602275"/>
          </a:xfrm>
          <a:prstGeom prst="rect">
            <a:avLst/>
          </a:prstGeom>
        </p:spPr>
      </p:pic>
      <p:pic>
        <p:nvPicPr>
          <p:cNvPr id="9" name="図 8">
            <a:extLst>
              <a:ext uri="{FF2B5EF4-FFF2-40B4-BE49-F238E27FC236}">
                <a16:creationId xmlns:a16="http://schemas.microsoft.com/office/drawing/2014/main" id="{39750E31-0748-62A4-B624-7CE0A44D1BB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829" y="-152471"/>
            <a:ext cx="10668000" cy="10668000"/>
          </a:xfrm>
          <a:prstGeom prst="rect">
            <a:avLst/>
          </a:prstGeom>
        </p:spPr>
      </p:pic>
      <p:sp>
        <p:nvSpPr>
          <p:cNvPr id="13" name="テキスト ボックス 12">
            <a:extLst>
              <a:ext uri="{FF2B5EF4-FFF2-40B4-BE49-F238E27FC236}">
                <a16:creationId xmlns:a16="http://schemas.microsoft.com/office/drawing/2014/main" id="{7964CD7A-5540-58D1-2216-6AFAF549A047}"/>
              </a:ext>
            </a:extLst>
          </p:cNvPr>
          <p:cNvSpPr txBox="1"/>
          <p:nvPr/>
        </p:nvSpPr>
        <p:spPr>
          <a:xfrm>
            <a:off x="5021733" y="6725416"/>
            <a:ext cx="510246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循環器科</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脳神経外科</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眼科</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srgbClr val="333333"/>
                </a:solidFill>
                <a:latin typeface="HGSｺﾞｼｯｸM" panose="020B0600000000000000" pitchFamily="50" charset="-128"/>
                <a:ea typeface="HGSｺﾞｼｯｸM" panose="020B0600000000000000" pitchFamily="50" charset="-128"/>
              </a:rPr>
              <a:t>人工</a:t>
            </a: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透析</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産婦人科などがある</a:t>
            </a:r>
            <a:endParaRPr kumimoji="0" lang="ja-JP" altLang="en-US" sz="36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6" name="TextBox 5">
            <a:extLst>
              <a:ext uri="{FF2B5EF4-FFF2-40B4-BE49-F238E27FC236}">
                <a16:creationId xmlns:a16="http://schemas.microsoft.com/office/drawing/2014/main" id="{4E5FEE50-7F82-CB88-8757-B55E978BA9F1}"/>
              </a:ext>
            </a:extLst>
          </p:cNvPr>
          <p:cNvSpPr txBox="1"/>
          <p:nvPr/>
        </p:nvSpPr>
        <p:spPr>
          <a:xfrm>
            <a:off x="14020800" y="-126094"/>
            <a:ext cx="4809261" cy="829073"/>
          </a:xfrm>
          <a:prstGeom prst="rect">
            <a:avLst/>
          </a:prstGeom>
        </p:spPr>
        <p:txBody>
          <a:bodyPr wrap="square" lIns="0" tIns="0" rIns="0" bIns="0" rtlCol="0" anchor="t">
            <a:spAutoFit/>
          </a:bodyPr>
          <a:lstStyle/>
          <a:p>
            <a:pPr lvl="0" algn="ctr">
              <a:lnSpc>
                <a:spcPts val="7920"/>
              </a:lnSpc>
              <a:defRPr/>
            </a:pPr>
            <a:r>
              <a:rPr lang="ja-JP" altLang="en-US" sz="3200" b="1" dirty="0">
                <a:solidFill>
                  <a:srgbClr val="2F3132"/>
                </a:solidFill>
                <a:latin typeface="HGSｺﾞｼｯｸM" panose="020B0600000000000000" pitchFamily="50" charset="-128"/>
                <a:ea typeface="HGSｺﾞｼｯｸM" panose="020B0600000000000000" pitchFamily="50" charset="-128"/>
              </a:rPr>
              <a:t>病院機能の紹介</a:t>
            </a:r>
          </a:p>
        </p:txBody>
      </p:sp>
    </p:spTree>
    <p:extLst>
      <p:ext uri="{BB962C8B-B14F-4D97-AF65-F5344CB8AC3E}">
        <p14:creationId xmlns:p14="http://schemas.microsoft.com/office/powerpoint/2010/main" val="107078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6F6"/>
        </a:solidFill>
        <a:effectLst/>
      </p:bgPr>
    </p:bg>
    <p:spTree>
      <p:nvGrpSpPr>
        <p:cNvPr id="1" name=""/>
        <p:cNvGrpSpPr/>
        <p:nvPr/>
      </p:nvGrpSpPr>
      <p:grpSpPr>
        <a:xfrm>
          <a:off x="0" y="0"/>
          <a:ext cx="0" cy="0"/>
          <a:chOff x="0" y="0"/>
          <a:chExt cx="0" cy="0"/>
        </a:xfrm>
      </p:grpSpPr>
      <p:sp>
        <p:nvSpPr>
          <p:cNvPr id="2" name="AutoShape 2"/>
          <p:cNvSpPr/>
          <p:nvPr/>
        </p:nvSpPr>
        <p:spPr>
          <a:xfrm>
            <a:off x="1371600" y="2292004"/>
            <a:ext cx="15849600" cy="0"/>
          </a:xfrm>
          <a:prstGeom prst="line">
            <a:avLst/>
          </a:prstGeom>
          <a:ln w="428625" cap="rnd">
            <a:solidFill>
              <a:srgbClr val="99D9D9"/>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5" name="TextBox 5"/>
          <p:cNvSpPr txBox="1"/>
          <p:nvPr/>
        </p:nvSpPr>
        <p:spPr>
          <a:xfrm>
            <a:off x="0" y="1493245"/>
            <a:ext cx="182880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病院・診療所と施設の併設</a:t>
            </a:r>
          </a:p>
        </p:txBody>
      </p:sp>
      <p:sp>
        <p:nvSpPr>
          <p:cNvPr id="3" name="TextBox 5">
            <a:extLst>
              <a:ext uri="{FF2B5EF4-FFF2-40B4-BE49-F238E27FC236}">
                <a16:creationId xmlns:a16="http://schemas.microsoft.com/office/drawing/2014/main" id="{F7263578-0B0B-DB69-4DC8-B57F4E266B96}"/>
              </a:ext>
            </a:extLst>
          </p:cNvPr>
          <p:cNvSpPr txBox="1"/>
          <p:nvPr/>
        </p:nvSpPr>
        <p:spPr>
          <a:xfrm>
            <a:off x="14020800" y="-126094"/>
            <a:ext cx="4809261" cy="829073"/>
          </a:xfrm>
          <a:prstGeom prst="rect">
            <a:avLst/>
          </a:prstGeom>
        </p:spPr>
        <p:txBody>
          <a:bodyPr wrap="square"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rPr>
              <a:t>病院別の特色</a:t>
            </a:r>
            <a:endParaRPr kumimoji="0" lang="en-US" sz="3200" b="1" i="0" u="none" strike="noStrike" kern="1200" cap="none" spc="0" normalizeH="0" baseline="0" noProof="0" dirty="0">
              <a:ln>
                <a:noFill/>
              </a:ln>
              <a:solidFill>
                <a:srgbClr val="2F3132"/>
              </a:solidFill>
              <a:effectLst/>
              <a:uLnTx/>
              <a:uFillTx/>
              <a:latin typeface="HGSｺﾞｼｯｸM" panose="020B0600000000000000" pitchFamily="50" charset="-128"/>
              <a:ea typeface="HGSｺﾞｼｯｸM" panose="020B0600000000000000" pitchFamily="50" charset="-128"/>
              <a:cs typeface="+mn-cs"/>
            </a:endParaRPr>
          </a:p>
        </p:txBody>
      </p:sp>
      <p:sp>
        <p:nvSpPr>
          <p:cNvPr id="10" name="テキスト ボックス 9">
            <a:extLst>
              <a:ext uri="{FF2B5EF4-FFF2-40B4-BE49-F238E27FC236}">
                <a16:creationId xmlns:a16="http://schemas.microsoft.com/office/drawing/2014/main" id="{7AD961C1-E9DA-2EE6-06CA-9F7FBE18BF5B}"/>
              </a:ext>
            </a:extLst>
          </p:cNvPr>
          <p:cNvSpPr txBox="1"/>
          <p:nvPr/>
        </p:nvSpPr>
        <p:spPr>
          <a:xfrm>
            <a:off x="7369418" y="3904413"/>
            <a:ext cx="985178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病院・診療所　＋　介護老人保健施設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病院・診療所　＋　グループホーム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病院・診療所　＋　訪問看護ステーション</a:t>
            </a:r>
            <a:endParaRPr kumimoji="0" lang="en-US" altLang="ja-JP"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endParaRPr>
          </a:p>
        </p:txBody>
      </p:sp>
      <p:pic>
        <p:nvPicPr>
          <p:cNvPr id="8" name="図 7">
            <a:extLst>
              <a:ext uri="{FF2B5EF4-FFF2-40B4-BE49-F238E27FC236}">
                <a16:creationId xmlns:a16="http://schemas.microsoft.com/office/drawing/2014/main" id="{A96A673E-DF74-14B1-7C2F-9515968691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3981" y="5658738"/>
            <a:ext cx="4349349" cy="4349349"/>
          </a:xfrm>
          <a:prstGeom prst="rect">
            <a:avLst/>
          </a:prstGeom>
        </p:spPr>
      </p:pic>
      <p:pic>
        <p:nvPicPr>
          <p:cNvPr id="12" name="図 11" descr="ダイアグラム, 設計図&#10;&#10;自動的に生成された説明">
            <a:extLst>
              <a:ext uri="{FF2B5EF4-FFF2-40B4-BE49-F238E27FC236}">
                <a16:creationId xmlns:a16="http://schemas.microsoft.com/office/drawing/2014/main" id="{B7860F76-EBA4-FBE3-18FC-60D521770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5700"/>
            <a:ext cx="7669822" cy="7669822"/>
          </a:xfrm>
          <a:prstGeom prst="rect">
            <a:avLst/>
          </a:prstGeom>
        </p:spPr>
      </p:pic>
      <p:sp>
        <p:nvSpPr>
          <p:cNvPr id="7" name="テキスト ボックス 6">
            <a:extLst>
              <a:ext uri="{FF2B5EF4-FFF2-40B4-BE49-F238E27FC236}">
                <a16:creationId xmlns:a16="http://schemas.microsoft.com/office/drawing/2014/main" id="{5F398217-DE3C-FFEE-4391-1D40BE376A9C}"/>
              </a:ext>
            </a:extLst>
          </p:cNvPr>
          <p:cNvSpPr txBox="1"/>
          <p:nvPr/>
        </p:nvSpPr>
        <p:spPr>
          <a:xfrm>
            <a:off x="7334249" y="7030197"/>
            <a:ext cx="8001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何らかの施設を併設し</a:t>
            </a:r>
            <a:endParaRPr lang="en-US" altLang="ja-JP" sz="3600" dirty="0">
              <a:solidFill>
                <a:srgbClr val="333333"/>
              </a:solidFill>
              <a:latin typeface="HGSｺﾞｼｯｸM" panose="020B0600000000000000" pitchFamily="50" charset="-128"/>
              <a:ea typeface="HGSｺﾞｼｯｸM" panose="020B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srgbClr val="333333"/>
                </a:solidFill>
                <a:effectLst/>
                <a:uLnTx/>
                <a:uFillTx/>
                <a:latin typeface="HGSｺﾞｼｯｸM" panose="020B0600000000000000" pitchFamily="50" charset="-128"/>
                <a:ea typeface="HGSｺﾞｼｯｸM" panose="020B0600000000000000" pitchFamily="50" charset="-128"/>
                <a:cs typeface="+mn-cs"/>
              </a:rPr>
              <a:t>薬剤師が関与しているケースがある。</a:t>
            </a:r>
          </a:p>
        </p:txBody>
      </p:sp>
    </p:spTree>
    <p:extLst>
      <p:ext uri="{BB962C8B-B14F-4D97-AF65-F5344CB8AC3E}">
        <p14:creationId xmlns:p14="http://schemas.microsoft.com/office/powerpoint/2010/main" val="4040416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1961</TotalTime>
  <Words>1691</Words>
  <Application>Microsoft Office PowerPoint</Application>
  <PresentationFormat>ユーザー設定</PresentationFormat>
  <Paragraphs>256</Paragraphs>
  <Slides>32</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32</vt:i4>
      </vt:variant>
    </vt:vector>
  </HeadingPairs>
  <TitlesOfParts>
    <vt:vector size="41" baseType="lpstr">
      <vt:lpstr>Alata</vt:lpstr>
      <vt:lpstr>BIZ UDPゴシック</vt:lpstr>
      <vt:lpstr>游ゴシック</vt:lpstr>
      <vt:lpstr>モトヤゴシック w</vt:lpstr>
      <vt:lpstr>Arial</vt:lpstr>
      <vt:lpstr>Calibri</vt:lpstr>
      <vt:lpstr>HGSｺﾞｼｯｸM</vt:lpstr>
      <vt:lpstr>モトヤゴシック w Semi-Bold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水色　企業案内　ビジネス　プレゼンテーション</dc:title>
  <dc:creator>user</dc:creator>
  <cp:lastModifiedBy>jutoku</cp:lastModifiedBy>
  <cp:revision>7</cp:revision>
  <dcterms:created xsi:type="dcterms:W3CDTF">2006-08-16T00:00:00Z</dcterms:created>
  <dcterms:modified xsi:type="dcterms:W3CDTF">2025-06-05T07:58:45Z</dcterms:modified>
  <dc:identifier>DAF-dbxddHU</dc:identifier>
</cp:coreProperties>
</file>