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61" r:id="rId4"/>
    <p:sldId id="269" r:id="rId5"/>
    <p:sldId id="390" r:id="rId6"/>
    <p:sldId id="257" r:id="rId7"/>
    <p:sldId id="274" r:id="rId8"/>
    <p:sldId id="406" r:id="rId9"/>
    <p:sldId id="263" r:id="rId10"/>
    <p:sldId id="402" r:id="rId11"/>
    <p:sldId id="264" r:id="rId12"/>
    <p:sldId id="399" r:id="rId13"/>
    <p:sldId id="411" r:id="rId14"/>
    <p:sldId id="262" r:id="rId15"/>
    <p:sldId id="392" r:id="rId16"/>
    <p:sldId id="404" r:id="rId17"/>
    <p:sldId id="403" r:id="rId18"/>
    <p:sldId id="275" r:id="rId19"/>
    <p:sldId id="393" r:id="rId20"/>
    <p:sldId id="394" r:id="rId21"/>
    <p:sldId id="396" r:id="rId22"/>
    <p:sldId id="280" r:id="rId23"/>
    <p:sldId id="407" r:id="rId24"/>
    <p:sldId id="395" r:id="rId25"/>
    <p:sldId id="408" r:id="rId26"/>
    <p:sldId id="268" r:id="rId27"/>
    <p:sldId id="272" r:id="rId28"/>
    <p:sldId id="389" r:id="rId29"/>
    <p:sldId id="412" r:id="rId3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68D"/>
    <a:srgbClr val="8497B0"/>
    <a:srgbClr val="FF9900"/>
    <a:srgbClr val="FF99FF"/>
    <a:srgbClr val="FFCCFF"/>
    <a:srgbClr val="FF0066"/>
    <a:srgbClr val="FF6699"/>
    <a:srgbClr val="FF9966"/>
    <a:srgbClr val="4472C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7021E99-5DF2-4031-B032-183811EAE7FC}" type="datetimeFigureOut">
              <a:rPr kumimoji="1" lang="ja-JP" altLang="en-US" smtClean="0"/>
              <a:t>2026/5/25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CC31BDC-11E7-412B-9CE7-7224859BAF58}" type="slidenum">
              <a:rPr kumimoji="1" lang="ja-JP" altLang="en-US" smtClean="0"/>
              <a:t>‹#›</a:t>
            </a:fld>
            <a:endParaRPr kumimoji="1" lang="ja-JP" altLang="en-US"/>
          </a:p>
        </p:txBody>
      </p:sp>
    </p:spTree>
    <p:extLst>
      <p:ext uri="{BB962C8B-B14F-4D97-AF65-F5344CB8AC3E}">
        <p14:creationId xmlns:p14="http://schemas.microsoft.com/office/powerpoint/2010/main" val="2634008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一部に、フリーのフォント「源泉丸ゴシック </a:t>
            </a:r>
            <a:r>
              <a:rPr kumimoji="1" lang="en-US" altLang="ja-JP" dirty="0"/>
              <a:t>B</a:t>
            </a:r>
            <a:r>
              <a:rPr kumimoji="1" lang="ja-JP" altLang="en-US" dirty="0"/>
              <a:t>」（</a:t>
            </a:r>
            <a:r>
              <a:rPr kumimoji="1" lang="en-US" altLang="ja-JP" dirty="0"/>
              <a:t>GenSenRounded2-B.ttc</a:t>
            </a:r>
            <a:r>
              <a:rPr kumimoji="1" lang="ja-JP" altLang="en-US"/>
              <a:t>）を</a:t>
            </a:r>
            <a:r>
              <a:rPr kumimoji="1" lang="ja-JP" altLang="en-US" dirty="0"/>
              <a:t>指定しています。（このフォントがインストールされていなくても、他のフォントで代替表示されます）</a:t>
            </a:r>
          </a:p>
        </p:txBody>
      </p:sp>
      <p:sp>
        <p:nvSpPr>
          <p:cNvPr id="4" name="スライド番号プレースホルダー 3"/>
          <p:cNvSpPr>
            <a:spLocks noGrp="1"/>
          </p:cNvSpPr>
          <p:nvPr>
            <p:ph type="sldNum" sz="quarter" idx="5"/>
          </p:nvPr>
        </p:nvSpPr>
        <p:spPr/>
        <p:txBody>
          <a:bodyPr/>
          <a:lstStyle/>
          <a:p>
            <a:fld id="{CCC31BDC-11E7-412B-9CE7-7224859BAF58}" type="slidenum">
              <a:rPr kumimoji="1" lang="ja-JP" altLang="en-US" smtClean="0"/>
              <a:t>1</a:t>
            </a:fld>
            <a:endParaRPr kumimoji="1" lang="ja-JP" altLang="en-US"/>
          </a:p>
        </p:txBody>
      </p:sp>
    </p:spTree>
    <p:extLst>
      <p:ext uri="{BB962C8B-B14F-4D97-AF65-F5344CB8AC3E}">
        <p14:creationId xmlns:p14="http://schemas.microsoft.com/office/powerpoint/2010/main" val="366139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CC31BDC-11E7-412B-9CE7-7224859BAF58}" type="slidenum">
              <a:rPr kumimoji="1" lang="ja-JP" altLang="en-US" smtClean="0"/>
              <a:t>6</a:t>
            </a:fld>
            <a:endParaRPr kumimoji="1" lang="ja-JP" altLang="en-US"/>
          </a:p>
        </p:txBody>
      </p:sp>
    </p:spTree>
    <p:extLst>
      <p:ext uri="{BB962C8B-B14F-4D97-AF65-F5344CB8AC3E}">
        <p14:creationId xmlns:p14="http://schemas.microsoft.com/office/powerpoint/2010/main" val="9363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AA73A20-3985-4D33-BB7B-078026DB0656}" type="slidenum">
              <a:rPr kumimoji="1" lang="ja-JP" altLang="en-US" smtClean="0"/>
              <a:t>9</a:t>
            </a:fld>
            <a:endParaRPr kumimoji="1" lang="ja-JP" altLang="en-US" dirty="0"/>
          </a:p>
        </p:txBody>
      </p:sp>
    </p:spTree>
    <p:extLst>
      <p:ext uri="{BB962C8B-B14F-4D97-AF65-F5344CB8AC3E}">
        <p14:creationId xmlns:p14="http://schemas.microsoft.com/office/powerpoint/2010/main" val="115257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8DE21-1F90-9F81-D1B6-4D46ECD8B5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7CC764-A586-B15B-1284-034EC195B8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AE4DF9-5462-D6FE-9EE0-499AFB6FF50A}"/>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B7DC68E7-4EF1-94F9-C1F3-012E4B51C2F8}"/>
              </a:ext>
            </a:extLst>
          </p:cNvPr>
          <p:cNvSpPr>
            <a:spLocks noGrp="1"/>
          </p:cNvSpPr>
          <p:nvPr>
            <p:ph type="sldNum" sz="quarter" idx="10"/>
          </p:nvPr>
        </p:nvSpPr>
        <p:spPr/>
        <p:txBody>
          <a:bodyPr/>
          <a:lstStyle/>
          <a:p>
            <a:fld id="{6AA73A20-3985-4D33-BB7B-078026DB0656}" type="slidenum">
              <a:rPr kumimoji="1" lang="ja-JP" altLang="en-US" smtClean="0"/>
              <a:t>10</a:t>
            </a:fld>
            <a:endParaRPr kumimoji="1" lang="ja-JP" altLang="en-US" dirty="0"/>
          </a:p>
        </p:txBody>
      </p:sp>
    </p:spTree>
    <p:extLst>
      <p:ext uri="{BB962C8B-B14F-4D97-AF65-F5344CB8AC3E}">
        <p14:creationId xmlns:p14="http://schemas.microsoft.com/office/powerpoint/2010/main" val="372531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871D4-2079-336E-448A-9294E2173F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237432-B80C-138E-4E1D-C025A1E9BF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D25641-DEB2-526F-240E-99FAB0D3FBD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9EA512E0-78E3-21D5-738B-94FFDFC4F34F}"/>
              </a:ext>
            </a:extLst>
          </p:cNvPr>
          <p:cNvSpPr>
            <a:spLocks noGrp="1"/>
          </p:cNvSpPr>
          <p:nvPr>
            <p:ph type="sldNum" sz="quarter" idx="10"/>
          </p:nvPr>
        </p:nvSpPr>
        <p:spPr/>
        <p:txBody>
          <a:bodyPr/>
          <a:lstStyle/>
          <a:p>
            <a:fld id="{6AA73A20-3985-4D33-BB7B-078026DB0656}" type="slidenum">
              <a:rPr kumimoji="1" lang="ja-JP" altLang="en-US" smtClean="0"/>
              <a:t>11</a:t>
            </a:fld>
            <a:endParaRPr kumimoji="1" lang="ja-JP" altLang="en-US" dirty="0"/>
          </a:p>
        </p:txBody>
      </p:sp>
    </p:spTree>
    <p:extLst>
      <p:ext uri="{BB962C8B-B14F-4D97-AF65-F5344CB8AC3E}">
        <p14:creationId xmlns:p14="http://schemas.microsoft.com/office/powerpoint/2010/main" val="213526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871D4-2079-336E-448A-9294E2173F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3237432-B80C-138E-4E1D-C025A1E9BF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D25641-DEB2-526F-240E-99FAB0D3FBD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9EA512E0-78E3-21D5-738B-94FFDFC4F34F}"/>
              </a:ext>
            </a:extLst>
          </p:cNvPr>
          <p:cNvSpPr>
            <a:spLocks noGrp="1"/>
          </p:cNvSpPr>
          <p:nvPr>
            <p:ph type="sldNum" sz="quarter" idx="10"/>
          </p:nvPr>
        </p:nvSpPr>
        <p:spPr/>
        <p:txBody>
          <a:bodyPr/>
          <a:lstStyle/>
          <a:p>
            <a:fld id="{6AA73A20-3985-4D33-BB7B-078026DB0656}" type="slidenum">
              <a:rPr kumimoji="1" lang="ja-JP" altLang="en-US" smtClean="0"/>
              <a:t>28</a:t>
            </a:fld>
            <a:endParaRPr kumimoji="1" lang="ja-JP" altLang="en-US" dirty="0"/>
          </a:p>
        </p:txBody>
      </p:sp>
    </p:spTree>
    <p:extLst>
      <p:ext uri="{BB962C8B-B14F-4D97-AF65-F5344CB8AC3E}">
        <p14:creationId xmlns:p14="http://schemas.microsoft.com/office/powerpoint/2010/main" val="344487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A0BA7-200A-097E-FCD5-7A0936DA32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9FEC6E-CA31-2AF5-9C79-010B089D59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693CD59-ECB8-D112-4584-21AF193F4BEA}"/>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3405850-83D5-6CC7-FEB1-DC378612F44F}"/>
              </a:ext>
            </a:extLst>
          </p:cNvPr>
          <p:cNvSpPr>
            <a:spLocks noGrp="1"/>
          </p:cNvSpPr>
          <p:nvPr>
            <p:ph type="sldNum" sz="quarter" idx="10"/>
          </p:nvPr>
        </p:nvSpPr>
        <p:spPr/>
        <p:txBody>
          <a:bodyPr/>
          <a:lstStyle/>
          <a:p>
            <a:fld id="{6AA73A20-3985-4D33-BB7B-078026DB0656}" type="slidenum">
              <a:rPr kumimoji="1" lang="ja-JP" altLang="en-US" smtClean="0"/>
              <a:t>29</a:t>
            </a:fld>
            <a:endParaRPr kumimoji="1" lang="ja-JP" altLang="en-US" dirty="0"/>
          </a:p>
        </p:txBody>
      </p:sp>
    </p:spTree>
    <p:extLst>
      <p:ext uri="{BB962C8B-B14F-4D97-AF65-F5344CB8AC3E}">
        <p14:creationId xmlns:p14="http://schemas.microsoft.com/office/powerpoint/2010/main" val="85746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A6AFE-77DE-D576-74D0-E76569E5699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64087A-BBAB-0C1C-6610-3E076A3D1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E195C18-A6EC-3350-9FAA-1D96CBCB0004}"/>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FBD3D6A4-6B47-EF52-0D5C-CA6B1A8D08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C26B39-B17E-BB42-667C-D35C80C05BFD}"/>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25137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BB688-5DEB-F911-E89E-855CB0B7E26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44F5901-C05F-183C-D358-EFA8C5158E4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38DDFA-84E7-8B29-E7C2-9850697E4E59}"/>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ABC3F97B-93E2-5E3C-2AA9-7BC1785084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4BF2EC-96D5-244B-D840-D5C0A46F26C0}"/>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423203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EEECB3E-3F10-AB0F-191E-26A96124FD6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ECE09A-6809-D584-D456-7C7C434ECCD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8B0CDC-2063-6AC2-4896-FACBA8770EF6}"/>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67486523-1C48-7884-1B8C-F89CE8467B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B18EFA-7ED6-DBE2-6F02-E3C61CC9AB85}"/>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273426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F3CD0D-4721-1ED5-1F74-DC89D76384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AF81E2-C487-8A37-EABE-C7B87FFFCF0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F687AB-9557-D2AF-A0F6-F0582BB590D7}"/>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F8BCE79A-E0BE-53B2-9009-9C78131AFA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190E0A-4B5B-F835-8629-0B4C78E93DFA}"/>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291763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DEFA8D-EA0E-F661-8D4B-647E072D8B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181265-116E-1431-0C4E-0332019CE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88CD2E-88AC-FD8A-3538-37A25B6A2BB9}"/>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3E59D4DE-B04C-0788-7AD7-FDC665AA15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DE1AC2-9450-8FCB-33F8-977CE9BA72CC}"/>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93386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572C9-6F0C-348B-566B-6EA2F7FB80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BA50EA-19FF-F409-1F2D-0DCB9316FFF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3B82A1-20FF-C23E-2929-E9BE38C3ECE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AA574B3-4194-1EBC-BEAE-3D3F61202E4E}"/>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6" name="フッター プレースホルダー 5">
            <a:extLst>
              <a:ext uri="{FF2B5EF4-FFF2-40B4-BE49-F238E27FC236}">
                <a16:creationId xmlns:a16="http://schemas.microsoft.com/office/drawing/2014/main" id="{0C95132D-79CF-5DFA-BE45-0AACC9DB22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2CF32D-54CA-A2D8-34BF-FB23CB8CAC9D}"/>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322877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ED91D-E3E2-0A43-8309-3D2F200803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68259-F8CB-7C93-0A53-7E3AAF25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DAAED5-71B8-A179-5002-132BB066810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2E3E20F-335C-3926-48E3-FF1699DB2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22EB6BE-66D8-9737-2618-0C748AB388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CE87396-D773-0C99-2F42-56371CFA1CC1}"/>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8" name="フッター プレースホルダー 7">
            <a:extLst>
              <a:ext uri="{FF2B5EF4-FFF2-40B4-BE49-F238E27FC236}">
                <a16:creationId xmlns:a16="http://schemas.microsoft.com/office/drawing/2014/main" id="{18ACCF6C-4E45-7E8C-5025-99472391C8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CAB53F2-CFA7-4497-7B1D-7E3CFE2F3BDE}"/>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292906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207BF0-A86D-B120-A6CB-8C17BA78655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657AE74-DF7A-7BD1-5DE6-E9556F749EAF}"/>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4" name="フッター プレースホルダー 3">
            <a:extLst>
              <a:ext uri="{FF2B5EF4-FFF2-40B4-BE49-F238E27FC236}">
                <a16:creationId xmlns:a16="http://schemas.microsoft.com/office/drawing/2014/main" id="{E5E8C1EE-1114-A700-8439-D7EBE11E7E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907AD57-D513-0A1A-A236-6EF160B74482}"/>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39825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022BD0-3695-B4E3-4C3C-730BF41D2550}"/>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3" name="フッター プレースホルダー 2">
            <a:extLst>
              <a:ext uri="{FF2B5EF4-FFF2-40B4-BE49-F238E27FC236}">
                <a16:creationId xmlns:a16="http://schemas.microsoft.com/office/drawing/2014/main" id="{5884E1A7-8B0F-CE42-BAAA-238BEAD6BB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4E3AA1C-EF97-4820-8DDF-A2AF8C1EA5FB}"/>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40505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A8A95-0AFE-03EB-3A66-EFD1841221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C4CF56-D1A9-ECCE-D345-C42A725F5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FE9C563-99D8-129B-BBFD-ADDC274CE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AEC1A3-D9F3-9541-FA0C-63197B458051}"/>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6" name="フッター プレースホルダー 5">
            <a:extLst>
              <a:ext uri="{FF2B5EF4-FFF2-40B4-BE49-F238E27FC236}">
                <a16:creationId xmlns:a16="http://schemas.microsoft.com/office/drawing/2014/main" id="{EA0CA1B2-0FED-4C1B-9B64-B567B5F657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9F9006-F2A0-1A15-C45C-8E4508A6A983}"/>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35401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A0A61-2F5A-FED2-66B2-1878424DBAB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6CD064E-F756-2801-05E4-9BE80A596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C7368E0-502F-2D2F-2B98-C023FFB36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A4A7BD-948D-5F48-64BE-2A23CFECA7A8}"/>
              </a:ext>
            </a:extLst>
          </p:cNvPr>
          <p:cNvSpPr>
            <a:spLocks noGrp="1"/>
          </p:cNvSpPr>
          <p:nvPr>
            <p:ph type="dt" sz="half" idx="10"/>
          </p:nvPr>
        </p:nvSpPr>
        <p:spPr/>
        <p:txBody>
          <a:bodyPr/>
          <a:lstStyle/>
          <a:p>
            <a:fld id="{ECC8641E-9505-458D-BFAC-B551C884B043}" type="datetimeFigureOut">
              <a:rPr kumimoji="1" lang="ja-JP" altLang="en-US" smtClean="0"/>
              <a:t>2026/5/25</a:t>
            </a:fld>
            <a:endParaRPr kumimoji="1" lang="ja-JP" altLang="en-US"/>
          </a:p>
        </p:txBody>
      </p:sp>
      <p:sp>
        <p:nvSpPr>
          <p:cNvPr id="6" name="フッター プレースホルダー 5">
            <a:extLst>
              <a:ext uri="{FF2B5EF4-FFF2-40B4-BE49-F238E27FC236}">
                <a16:creationId xmlns:a16="http://schemas.microsoft.com/office/drawing/2014/main" id="{56009B0F-AD71-7281-7B8D-1F38D8F71B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061FB8-3C9B-3F77-6C8E-C8A424BDF36A}"/>
              </a:ext>
            </a:extLst>
          </p:cNvPr>
          <p:cNvSpPr>
            <a:spLocks noGrp="1"/>
          </p:cNvSpPr>
          <p:nvPr>
            <p:ph type="sldNum" sz="quarter" idx="12"/>
          </p:nvPr>
        </p:nvSpPr>
        <p:spPr/>
        <p:txBody>
          <a:body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20719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F0FB"/>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FFE117A-49B3-D470-C252-8938AF1DF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7187DF-9545-B7E9-CF41-3078CC6F1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778DA4-1FA5-6A73-2534-2DA9F4CE4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8641E-9505-458D-BFAC-B551C884B043}" type="datetimeFigureOut">
              <a:rPr kumimoji="1" lang="ja-JP" altLang="en-US" smtClean="0"/>
              <a:t>2026/5/25</a:t>
            </a:fld>
            <a:endParaRPr kumimoji="1" lang="ja-JP" altLang="en-US"/>
          </a:p>
        </p:txBody>
      </p:sp>
      <p:sp>
        <p:nvSpPr>
          <p:cNvPr id="5" name="フッター プレースホルダー 4">
            <a:extLst>
              <a:ext uri="{FF2B5EF4-FFF2-40B4-BE49-F238E27FC236}">
                <a16:creationId xmlns:a16="http://schemas.microsoft.com/office/drawing/2014/main" id="{53EB50AF-4AF8-32AB-B0C8-1A86D2228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7E58EEC-9CE4-D683-DAB7-6B91A5BD2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C61ED-B09F-4791-A88F-E105348BDF4C}" type="slidenum">
              <a:rPr kumimoji="1" lang="ja-JP" altLang="en-US" smtClean="0"/>
              <a:t>‹#›</a:t>
            </a:fld>
            <a:endParaRPr kumimoji="1" lang="ja-JP" altLang="en-US"/>
          </a:p>
        </p:txBody>
      </p:sp>
    </p:spTree>
    <p:extLst>
      <p:ext uri="{BB962C8B-B14F-4D97-AF65-F5344CB8AC3E}">
        <p14:creationId xmlns:p14="http://schemas.microsoft.com/office/powerpoint/2010/main" val="9030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F0FB"/>
        </a:solid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651A1E94-5123-AB3C-F186-8E1C7F8493FB}"/>
              </a:ext>
            </a:extLst>
          </p:cNvPr>
          <p:cNvSpPr/>
          <p:nvPr/>
        </p:nvSpPr>
        <p:spPr>
          <a:xfrm>
            <a:off x="512233" y="402167"/>
            <a:ext cx="11167533" cy="6053666"/>
          </a:xfrm>
          <a:prstGeom prst="roundRect">
            <a:avLst>
              <a:gd name="adj" fmla="val 37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7382599-F683-C9F7-C96F-2C8A2E9A0BB1}"/>
              </a:ext>
            </a:extLst>
          </p:cNvPr>
          <p:cNvSpPr>
            <a:spLocks noGrp="1"/>
          </p:cNvSpPr>
          <p:nvPr>
            <p:ph type="ctrTitle"/>
          </p:nvPr>
        </p:nvSpPr>
        <p:spPr>
          <a:xfrm>
            <a:off x="1062566" y="1013016"/>
            <a:ext cx="10126133" cy="2415984"/>
          </a:xfrm>
        </p:spPr>
        <p:txBody>
          <a:bodyPr>
            <a:normAutofit/>
          </a:bodyPr>
          <a:lstStyle/>
          <a:p>
            <a:r>
              <a:rPr lang="ja-JP" altLang="en-US" sz="8400" dirty="0">
                <a:solidFill>
                  <a:srgbClr val="35668D"/>
                </a:solidFill>
                <a:latin typeface="源泉丸ゴシック B" panose="020B0800000000000000" pitchFamily="50" charset="-128"/>
                <a:ea typeface="源泉丸ゴシック B" panose="020B0800000000000000" pitchFamily="50" charset="-128"/>
              </a:rPr>
              <a:t>こころを支える</a:t>
            </a:r>
            <a:br>
              <a:rPr lang="en-US" altLang="ja-JP" sz="8400" dirty="0">
                <a:solidFill>
                  <a:srgbClr val="35668D"/>
                </a:solidFill>
                <a:latin typeface="源泉丸ゴシック B" panose="020B0800000000000000" pitchFamily="50" charset="-128"/>
                <a:ea typeface="源泉丸ゴシック B" panose="020B0800000000000000" pitchFamily="50" charset="-128"/>
              </a:rPr>
            </a:br>
            <a:r>
              <a:rPr lang="ja-JP" altLang="en-US" sz="8400" dirty="0">
                <a:solidFill>
                  <a:srgbClr val="35668D"/>
                </a:solidFill>
                <a:latin typeface="源泉丸ゴシック B" panose="020B0800000000000000" pitchFamily="50" charset="-128"/>
                <a:ea typeface="源泉丸ゴシック B" panose="020B0800000000000000" pitchFamily="50" charset="-128"/>
              </a:rPr>
              <a:t>薬剤師</a:t>
            </a:r>
            <a:endParaRPr kumimoji="1" lang="ja-JP" altLang="en-US" sz="8400" dirty="0">
              <a:solidFill>
                <a:srgbClr val="35668D"/>
              </a:solidFill>
              <a:latin typeface="源泉丸ゴシック B" panose="020B0800000000000000" pitchFamily="50" charset="-128"/>
              <a:ea typeface="源泉丸ゴシック B" panose="020B0800000000000000" pitchFamily="50" charset="-128"/>
            </a:endParaRPr>
          </a:p>
        </p:txBody>
      </p:sp>
      <p:sp>
        <p:nvSpPr>
          <p:cNvPr id="3" name="字幕 2">
            <a:extLst>
              <a:ext uri="{FF2B5EF4-FFF2-40B4-BE49-F238E27FC236}">
                <a16:creationId xmlns:a16="http://schemas.microsoft.com/office/drawing/2014/main" id="{871D36F5-F0CF-2788-8C50-2596D90F9541}"/>
              </a:ext>
            </a:extLst>
          </p:cNvPr>
          <p:cNvSpPr>
            <a:spLocks noGrp="1"/>
          </p:cNvSpPr>
          <p:nvPr>
            <p:ph type="subTitle" idx="1"/>
          </p:nvPr>
        </p:nvSpPr>
        <p:spPr>
          <a:xfrm>
            <a:off x="1524000" y="4670773"/>
            <a:ext cx="9144000" cy="560600"/>
          </a:xfrm>
        </p:spPr>
        <p:txBody>
          <a:bodyPr>
            <a:normAutofit/>
          </a:bodyPr>
          <a:lstStyle/>
          <a:p>
            <a:r>
              <a:rPr kumimoji="1" lang="ja-JP" altLang="en-US" sz="2800" dirty="0">
                <a:solidFill>
                  <a:srgbClr val="35668D"/>
                </a:solidFill>
              </a:rPr>
              <a:t>日本病院薬剤師会　精神科病院委員会</a:t>
            </a:r>
          </a:p>
        </p:txBody>
      </p:sp>
      <p:sp>
        <p:nvSpPr>
          <p:cNvPr id="6" name="テキスト ボックス 5">
            <a:extLst>
              <a:ext uri="{FF2B5EF4-FFF2-40B4-BE49-F238E27FC236}">
                <a16:creationId xmlns:a16="http://schemas.microsoft.com/office/drawing/2014/main" id="{A8091CF1-9993-107B-2F6D-CCDE645A03F3}"/>
              </a:ext>
            </a:extLst>
          </p:cNvPr>
          <p:cNvSpPr txBox="1"/>
          <p:nvPr/>
        </p:nvSpPr>
        <p:spPr>
          <a:xfrm>
            <a:off x="2074334" y="3666434"/>
            <a:ext cx="8796865" cy="646331"/>
          </a:xfrm>
          <a:prstGeom prst="rect">
            <a:avLst/>
          </a:prstGeom>
          <a:noFill/>
        </p:spPr>
        <p:txBody>
          <a:bodyPr wrap="square">
            <a:spAutoFit/>
          </a:bodyPr>
          <a:lstStyle/>
          <a:p>
            <a:r>
              <a:rPr lang="ja-JP" altLang="en-US" sz="3600" dirty="0">
                <a:solidFill>
                  <a:srgbClr val="35668D"/>
                </a:solidFill>
                <a:latin typeface="源泉丸ゴシック B" panose="020B0800000000000000" pitchFamily="50" charset="-128"/>
                <a:ea typeface="源泉丸ゴシック B" panose="020B0800000000000000" pitchFamily="50" charset="-128"/>
              </a:rPr>
              <a:t>精神科の薬剤師の世界をのぞいてみよう</a:t>
            </a:r>
            <a:endParaRPr lang="ja-JP" altLang="en-US" sz="3600" dirty="0">
              <a:latin typeface="源泉丸ゴシック B" panose="020B0800000000000000" pitchFamily="50" charset="-128"/>
              <a:ea typeface="源泉丸ゴシック B" panose="020B0800000000000000" pitchFamily="50" charset="-128"/>
            </a:endParaRPr>
          </a:p>
        </p:txBody>
      </p:sp>
      <p:sp>
        <p:nvSpPr>
          <p:cNvPr id="5" name="テキスト ボックス 4">
            <a:extLst>
              <a:ext uri="{FF2B5EF4-FFF2-40B4-BE49-F238E27FC236}">
                <a16:creationId xmlns:a16="http://schemas.microsoft.com/office/drawing/2014/main" id="{89359E23-5B81-29AC-B163-E237EEBDC759}"/>
              </a:ext>
            </a:extLst>
          </p:cNvPr>
          <p:cNvSpPr txBox="1"/>
          <p:nvPr/>
        </p:nvSpPr>
        <p:spPr>
          <a:xfrm>
            <a:off x="5590092" y="5222727"/>
            <a:ext cx="1011815" cy="400110"/>
          </a:xfrm>
          <a:prstGeom prst="rect">
            <a:avLst/>
          </a:prstGeom>
          <a:noFill/>
        </p:spPr>
        <p:txBody>
          <a:bodyPr wrap="none" rtlCol="0">
            <a:spAutoFit/>
          </a:bodyPr>
          <a:lstStyle/>
          <a:p>
            <a:r>
              <a:rPr kumimoji="1" lang="en-US" altLang="ja-JP" sz="2000" dirty="0">
                <a:solidFill>
                  <a:srgbClr val="35668D"/>
                </a:solidFill>
              </a:rPr>
              <a:t>Ver 1.0</a:t>
            </a:r>
            <a:endParaRPr kumimoji="1" lang="ja-JP" altLang="en-US" sz="2000" dirty="0">
              <a:solidFill>
                <a:srgbClr val="35668D"/>
              </a:solidFill>
            </a:endParaRPr>
          </a:p>
        </p:txBody>
      </p:sp>
      <p:pic>
        <p:nvPicPr>
          <p:cNvPr id="9" name="図 8" descr="テキスト&#10;&#10;AI によって生成されたコンテンツは間違っている可能性があります。">
            <a:extLst>
              <a:ext uri="{FF2B5EF4-FFF2-40B4-BE49-F238E27FC236}">
                <a16:creationId xmlns:a16="http://schemas.microsoft.com/office/drawing/2014/main" id="{3ABEB531-36D9-83DB-F8C0-76898DA67402}"/>
              </a:ext>
            </a:extLst>
          </p:cNvPr>
          <p:cNvPicPr>
            <a:picLocks noChangeAspect="1"/>
          </p:cNvPicPr>
          <p:nvPr/>
        </p:nvPicPr>
        <p:blipFill>
          <a:blip r:embed="rId3">
            <a:extLst>
              <a:ext uri="{28A0092B-C50C-407E-A947-70E740481C1C}">
                <a14:useLocalDpi xmlns:a14="http://schemas.microsoft.com/office/drawing/2010/main" val="0"/>
              </a:ext>
            </a:extLst>
          </a:blip>
          <a:srcRect b="24074"/>
          <a:stretch/>
        </p:blipFill>
        <p:spPr>
          <a:xfrm>
            <a:off x="7172082" y="5222727"/>
            <a:ext cx="5019918" cy="1635273"/>
          </a:xfrm>
          <a:prstGeom prst="rect">
            <a:avLst/>
          </a:prstGeom>
        </p:spPr>
      </p:pic>
    </p:spTree>
    <p:extLst>
      <p:ext uri="{BB962C8B-B14F-4D97-AF65-F5344CB8AC3E}">
        <p14:creationId xmlns:p14="http://schemas.microsoft.com/office/powerpoint/2010/main" val="151409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DA6F26E0-B4F1-999E-3DC1-C8D329518D3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D793C12-2B93-DB10-F542-98C4AE683812}"/>
              </a:ext>
            </a:extLst>
          </p:cNvPr>
          <p:cNvSpPr>
            <a:spLocks noGrp="1"/>
          </p:cNvSpPr>
          <p:nvPr>
            <p:ph type="title"/>
          </p:nvPr>
        </p:nvSpPr>
        <p:spPr>
          <a:xfrm>
            <a:off x="783706" y="376987"/>
            <a:ext cx="11490529" cy="1325563"/>
          </a:xfrm>
        </p:spPr>
        <p:txBody>
          <a:bodyPr>
            <a:normAutofit/>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病気の知識を指導に生かす</a:t>
            </a:r>
            <a:endParaRPr lang="en-US" altLang="ja-JP" dirty="0">
              <a:solidFill>
                <a:srgbClr val="35668D"/>
              </a:solidFill>
              <a:latin typeface="源泉丸ゴシック B" panose="020B0800000000000000" pitchFamily="50" charset="-128"/>
              <a:ea typeface="源泉丸ゴシック B" panose="020B0800000000000000" pitchFamily="50" charset="-128"/>
            </a:endParaRPr>
          </a:p>
        </p:txBody>
      </p:sp>
      <p:sp>
        <p:nvSpPr>
          <p:cNvPr id="3" name="AutoShape 3">
            <a:extLst>
              <a:ext uri="{FF2B5EF4-FFF2-40B4-BE49-F238E27FC236}">
                <a16:creationId xmlns:a16="http://schemas.microsoft.com/office/drawing/2014/main" id="{550B6917-57CE-1336-7FE6-402ADC66B9B0}"/>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10" name="テキスト ボックス 9">
            <a:extLst>
              <a:ext uri="{FF2B5EF4-FFF2-40B4-BE49-F238E27FC236}">
                <a16:creationId xmlns:a16="http://schemas.microsoft.com/office/drawing/2014/main" id="{5E7B1979-EE98-00AC-BEB9-2DBEF6223C62}"/>
              </a:ext>
            </a:extLst>
          </p:cNvPr>
          <p:cNvSpPr txBox="1"/>
          <p:nvPr/>
        </p:nvSpPr>
        <p:spPr>
          <a:xfrm>
            <a:off x="516008" y="1907660"/>
            <a:ext cx="11213929"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mn-ea"/>
              </a:rPr>
              <a:t>病気には標準的な薬物療法や処方意図、留意点があり、指導に生かしやすい。</a:t>
            </a:r>
            <a:endParaRPr lang="en-US" altLang="ja-JP" sz="2400" dirty="0">
              <a:latin typeface="+mn-ea"/>
            </a:endParaRPr>
          </a:p>
          <a:p>
            <a:pPr marL="171450" indent="-171450">
              <a:buFont typeface="Wingdings" panose="05000000000000000000" pitchFamily="2" charset="2"/>
              <a:buChar char="l"/>
            </a:pPr>
            <a:endParaRPr lang="en-US" altLang="ja-JP" sz="800" dirty="0">
              <a:latin typeface="+mn-ea"/>
            </a:endParaRPr>
          </a:p>
          <a:p>
            <a:pPr marL="342900" indent="-342900">
              <a:buFont typeface="Wingdings" panose="05000000000000000000" pitchFamily="2" charset="2"/>
              <a:buChar char="l"/>
            </a:pPr>
            <a:r>
              <a:rPr lang="ja-JP" altLang="en-US" sz="2400" dirty="0">
                <a:latin typeface="+mn-ea"/>
              </a:rPr>
              <a:t>様々な症状に目が届きやすく、患者が置かれた状況を把握しやすい。</a:t>
            </a:r>
            <a:endParaRPr lang="en-US" altLang="ja-JP" sz="2400" dirty="0">
              <a:latin typeface="+mn-ea"/>
            </a:endParaRPr>
          </a:p>
          <a:p>
            <a:pPr marL="171450" indent="-171450">
              <a:buFont typeface="Wingdings" panose="05000000000000000000" pitchFamily="2" charset="2"/>
              <a:buChar char="l"/>
            </a:pPr>
            <a:endParaRPr lang="en-US" altLang="ja-JP" sz="800" dirty="0">
              <a:latin typeface="+mn-ea"/>
            </a:endParaRPr>
          </a:p>
          <a:p>
            <a:pPr marL="342900" indent="-342900">
              <a:buFont typeface="Wingdings" panose="05000000000000000000" pitchFamily="2" charset="2"/>
              <a:buChar char="l"/>
            </a:pPr>
            <a:r>
              <a:rPr lang="ja-JP" altLang="en-US" sz="2400" dirty="0">
                <a:latin typeface="+mn-ea"/>
              </a:rPr>
              <a:t>患者の状況が把握できれば、疾患や症状に合った服薬指導や処方提案ができる。</a:t>
            </a:r>
            <a:endParaRPr lang="en-US" altLang="ja-JP" sz="2400" dirty="0">
              <a:latin typeface="+mn-ea"/>
            </a:endParaRPr>
          </a:p>
          <a:p>
            <a:pPr marL="171450" indent="-171450">
              <a:buFont typeface="Wingdings" panose="05000000000000000000" pitchFamily="2" charset="2"/>
              <a:buChar char="l"/>
            </a:pPr>
            <a:endParaRPr lang="en-US" altLang="ja-JP" sz="800" dirty="0">
              <a:latin typeface="+mn-ea"/>
            </a:endParaRPr>
          </a:p>
          <a:p>
            <a:pPr marL="342900" indent="-342900">
              <a:buFont typeface="Wingdings" panose="05000000000000000000" pitchFamily="2" charset="2"/>
              <a:buChar char="l"/>
            </a:pPr>
            <a:r>
              <a:rPr lang="ja-JP" altLang="en-US" sz="2400" dirty="0">
                <a:latin typeface="+mn-ea"/>
              </a:rPr>
              <a:t>よくある誤解や理解の偏りなども見つけやすくなり、服薬指導に生かせる。</a:t>
            </a:r>
            <a:endParaRPr lang="en-US" altLang="ja-JP" sz="2400" dirty="0">
              <a:latin typeface="+mn-ea"/>
            </a:endParaRPr>
          </a:p>
        </p:txBody>
      </p:sp>
      <p:sp>
        <p:nvSpPr>
          <p:cNvPr id="5" name="テキスト ボックス 4">
            <a:extLst>
              <a:ext uri="{FF2B5EF4-FFF2-40B4-BE49-F238E27FC236}">
                <a16:creationId xmlns:a16="http://schemas.microsoft.com/office/drawing/2014/main" id="{1FD98164-C946-A0DC-E5BE-EDD67DA1FDFF}"/>
              </a:ext>
            </a:extLst>
          </p:cNvPr>
          <p:cNvSpPr txBox="1"/>
          <p:nvPr/>
        </p:nvSpPr>
        <p:spPr>
          <a:xfrm>
            <a:off x="365158" y="4421095"/>
            <a:ext cx="11213929" cy="2000548"/>
          </a:xfrm>
          <a:prstGeom prst="rect">
            <a:avLst/>
          </a:prstGeom>
          <a:noFill/>
        </p:spPr>
        <p:txBody>
          <a:bodyPr wrap="square">
            <a:spAutoFit/>
          </a:bodyPr>
          <a:lstStyle/>
          <a:p>
            <a:r>
              <a:rPr lang="ja-JP" altLang="en-US" sz="2400" dirty="0"/>
              <a:t>うつ病患者の例</a:t>
            </a:r>
            <a:endParaRPr lang="en-US" altLang="ja-JP" sz="2400" dirty="0"/>
          </a:p>
          <a:p>
            <a:pPr marL="342900" indent="-342900">
              <a:buFont typeface="Arial" panose="020B0604020202020204" pitchFamily="34" charset="0"/>
              <a:buChar char="•"/>
            </a:pPr>
            <a:r>
              <a:rPr lang="ja-JP" altLang="en-US" sz="2000" dirty="0"/>
              <a:t>改善は一直線ではないのに、少し悪くなったときに落胆してエネルギーを浪費する場合がある。</a:t>
            </a:r>
            <a:endParaRPr lang="en-US" altLang="ja-JP" sz="2000" dirty="0"/>
          </a:p>
          <a:p>
            <a:pPr marL="342900" indent="-342900">
              <a:buFont typeface="Arial" panose="020B0604020202020204" pitchFamily="34" charset="0"/>
              <a:buChar char="•"/>
            </a:pPr>
            <a:r>
              <a:rPr lang="ja-JP" altLang="en-US" sz="2000" dirty="0"/>
              <a:t>不安や不眠は早期に改善しやすいが、物事を楽しめるようになるのは遅めのため、周囲からの評価と自身の実感のギャップに困惑していることがある。</a:t>
            </a:r>
            <a:endParaRPr lang="en-US" altLang="ja-JP" sz="2000" dirty="0"/>
          </a:p>
          <a:p>
            <a:pPr marL="342900" indent="-342900">
              <a:buFont typeface="Arial" panose="020B0604020202020204" pitchFamily="34" charset="0"/>
              <a:buChar char="•"/>
            </a:pPr>
            <a:r>
              <a:rPr lang="ja-JP" altLang="en-US" sz="2000" dirty="0"/>
              <a:t>初発患者と再発を繰り返す患者では、服薬継続の期間が大きく異なる。</a:t>
            </a:r>
            <a:endParaRPr lang="en-US" altLang="ja-JP" sz="2000" dirty="0"/>
          </a:p>
          <a:p>
            <a:pPr marL="342900" indent="-342900">
              <a:buFont typeface="Arial" panose="020B0604020202020204" pitchFamily="34" charset="0"/>
              <a:buChar char="•"/>
            </a:pPr>
            <a:r>
              <a:rPr lang="ja-JP" altLang="en-US" sz="2000" dirty="0"/>
              <a:t>患者によって、環境や生活などの影響も大きい。薬だけではない。</a:t>
            </a:r>
            <a:endParaRPr lang="en-US" altLang="ja-JP" sz="2000" dirty="0"/>
          </a:p>
        </p:txBody>
      </p:sp>
      <p:pic>
        <p:nvPicPr>
          <p:cNvPr id="6" name="図 5">
            <a:extLst>
              <a:ext uri="{FF2B5EF4-FFF2-40B4-BE49-F238E27FC236}">
                <a16:creationId xmlns:a16="http://schemas.microsoft.com/office/drawing/2014/main" id="{4EE2CBCE-318F-B973-1465-E0B687A51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145" y="171877"/>
            <a:ext cx="993149" cy="1229719"/>
          </a:xfrm>
          <a:prstGeom prst="rect">
            <a:avLst/>
          </a:prstGeom>
        </p:spPr>
      </p:pic>
    </p:spTree>
    <p:extLst>
      <p:ext uri="{BB962C8B-B14F-4D97-AF65-F5344CB8AC3E}">
        <p14:creationId xmlns:p14="http://schemas.microsoft.com/office/powerpoint/2010/main" val="311975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F8F5127E-3294-9AD0-254E-7F1DB06121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9830C5-04ED-3333-60BD-E936DC2797A8}"/>
              </a:ext>
            </a:extLst>
          </p:cNvPr>
          <p:cNvSpPr>
            <a:spLocks noGrp="1"/>
          </p:cNvSpPr>
          <p:nvPr>
            <p:ph type="title"/>
          </p:nvPr>
        </p:nvSpPr>
        <p:spPr>
          <a:xfrm>
            <a:off x="701471" y="384877"/>
            <a:ext cx="11490529" cy="1325563"/>
          </a:xfrm>
        </p:spPr>
        <p:txBody>
          <a:bodyPr>
            <a:normAutofit/>
          </a:bodyPr>
          <a:lstStyle/>
          <a:p>
            <a:r>
              <a:rPr lang="ja-JP" altLang="en-US" b="1" dirty="0">
                <a:solidFill>
                  <a:srgbClr val="35668D"/>
                </a:solidFill>
                <a:latin typeface="源泉丸ゴシック B" panose="020B0800000000000000" pitchFamily="50" charset="-128"/>
                <a:ea typeface="源泉丸ゴシック B" panose="020B0800000000000000" pitchFamily="50" charset="-128"/>
                <a:cs typeface="Rounded M+ 2c medium" panose="020B0602020203020207" pitchFamily="50" charset="-128"/>
              </a:rPr>
              <a:t>薬の知識の具体例</a:t>
            </a:r>
            <a:endParaRPr lang="en-US" altLang="ja-JP" b="1" dirty="0">
              <a:solidFill>
                <a:srgbClr val="FF0000"/>
              </a:solidFill>
              <a:latin typeface="源泉丸ゴシック B" panose="020B0800000000000000" pitchFamily="50" charset="-128"/>
              <a:ea typeface="源泉丸ゴシック B" panose="020B0800000000000000" pitchFamily="50" charset="-128"/>
              <a:cs typeface="Rounded M+ 2c medium" panose="020B0602020203020207" pitchFamily="50" charset="-128"/>
            </a:endParaRPr>
          </a:p>
        </p:txBody>
      </p:sp>
      <p:sp>
        <p:nvSpPr>
          <p:cNvPr id="3" name="AutoShape 3">
            <a:extLst>
              <a:ext uri="{FF2B5EF4-FFF2-40B4-BE49-F238E27FC236}">
                <a16:creationId xmlns:a16="http://schemas.microsoft.com/office/drawing/2014/main" id="{9F6D5044-0EBB-DD75-D8DA-2C1E8933B4EC}"/>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10" name="テキスト ボックス 9">
            <a:extLst>
              <a:ext uri="{FF2B5EF4-FFF2-40B4-BE49-F238E27FC236}">
                <a16:creationId xmlns:a16="http://schemas.microsoft.com/office/drawing/2014/main" id="{7889759B-DF95-D4F8-03A7-44DBD52170F6}"/>
              </a:ext>
            </a:extLst>
          </p:cNvPr>
          <p:cNvSpPr txBox="1"/>
          <p:nvPr/>
        </p:nvSpPr>
        <p:spPr>
          <a:xfrm>
            <a:off x="590361" y="1983039"/>
            <a:ext cx="11011280" cy="4667496"/>
          </a:xfrm>
          <a:prstGeom prst="rect">
            <a:avLst/>
          </a:prstGeom>
          <a:noFill/>
        </p:spPr>
        <p:txBody>
          <a:bodyPr wrap="square" rtlCol="0">
            <a:spAutoFit/>
          </a:bodyPr>
          <a:lstStyle/>
          <a:p>
            <a:pPr>
              <a:lnSpc>
                <a:spcPts val="4000"/>
              </a:lnSpc>
            </a:pPr>
            <a:r>
              <a:rPr lang="ja-JP" altLang="en-US" sz="2400" dirty="0">
                <a:latin typeface="+mn-ea"/>
                <a:cs typeface="Rounded M+ 2p medium" panose="020B0602020203020207" pitchFamily="50" charset="-128"/>
              </a:rPr>
              <a:t>向精神薬の分類　：各分類（小分類）の役割や特徴の理解</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受容体親和性　　：各薬剤の特徴を把握</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副作用への対処　：患者と状況に合った対処法を提案できる</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向精神薬等価換算　：他剤への切り替えや、現状把握の目安に</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薬物動態や相互作用　：作用や副作用が出やすい時間帯や投与方法の検討</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多剤大量処方の改善　：状況に合わせ、どの薬剤をどう減らすか提案できる</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クロザピンの適正使用：検査や処方スケジュール管理、様々な副作用対策</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妊娠希望患者への対応：向精神薬は相談多め。催奇形性や出産時のリスク回避</a:t>
            </a:r>
            <a:endParaRPr lang="en-US" altLang="ja-JP" sz="2400" dirty="0">
              <a:latin typeface="+mn-ea"/>
              <a:cs typeface="Rounded M+ 2p medium" panose="020B0602020203020207" pitchFamily="50" charset="-128"/>
            </a:endParaRPr>
          </a:p>
          <a:p>
            <a:pPr>
              <a:lnSpc>
                <a:spcPts val="4000"/>
              </a:lnSpc>
            </a:pPr>
            <a:r>
              <a:rPr lang="ja-JP" altLang="en-US" sz="2400" dirty="0">
                <a:latin typeface="+mn-ea"/>
                <a:cs typeface="Rounded M+ 2p medium" panose="020B0602020203020207" pitchFamily="50" charset="-128"/>
              </a:rPr>
              <a:t>他にも多々あります。</a:t>
            </a:r>
            <a:endParaRPr lang="en-US" altLang="ja-JP" sz="2400" dirty="0">
              <a:latin typeface="+mn-ea"/>
              <a:cs typeface="Rounded M+ 2p medium" panose="020B0602020203020207" pitchFamily="50" charset="-128"/>
            </a:endParaRPr>
          </a:p>
        </p:txBody>
      </p:sp>
      <p:pic>
        <p:nvPicPr>
          <p:cNvPr id="5" name="図 4">
            <a:extLst>
              <a:ext uri="{FF2B5EF4-FFF2-40B4-BE49-F238E27FC236}">
                <a16:creationId xmlns:a16="http://schemas.microsoft.com/office/drawing/2014/main" id="{A07641AF-EA2B-2C3C-6940-1027BD267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789" y="2195067"/>
            <a:ext cx="1733850" cy="1394004"/>
          </a:xfrm>
          <a:prstGeom prst="rect">
            <a:avLst/>
          </a:prstGeom>
        </p:spPr>
      </p:pic>
    </p:spTree>
    <p:extLst>
      <p:ext uri="{BB962C8B-B14F-4D97-AF65-F5344CB8AC3E}">
        <p14:creationId xmlns:p14="http://schemas.microsoft.com/office/powerpoint/2010/main" val="282733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3AC3A5E0-ECFD-0033-6B40-99080B4F89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E319E8-C74D-1735-3150-7149954C92BB}"/>
              </a:ext>
            </a:extLst>
          </p:cNvPr>
          <p:cNvSpPr>
            <a:spLocks noGrp="1"/>
          </p:cNvSpPr>
          <p:nvPr>
            <p:ph type="title"/>
          </p:nvPr>
        </p:nvSpPr>
        <p:spPr/>
        <p:txBody>
          <a:bodyPr>
            <a:normAutofit/>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状況によって異なる薬の役割</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1C97314C-539E-8D0E-E74D-E64E723D73C6}"/>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graphicFrame>
        <p:nvGraphicFramePr>
          <p:cNvPr id="3" name="コンテンツ プレースホルダー 6">
            <a:extLst>
              <a:ext uri="{FF2B5EF4-FFF2-40B4-BE49-F238E27FC236}">
                <a16:creationId xmlns:a16="http://schemas.microsoft.com/office/drawing/2014/main" id="{FDAFEBEF-CACF-8B5C-1D57-4A7110D998BF}"/>
              </a:ext>
            </a:extLst>
          </p:cNvPr>
          <p:cNvGraphicFramePr>
            <a:graphicFrameLocks/>
          </p:cNvGraphicFramePr>
          <p:nvPr>
            <p:extLst>
              <p:ext uri="{D42A27DB-BD31-4B8C-83A1-F6EECF244321}">
                <p14:modId xmlns:p14="http://schemas.microsoft.com/office/powerpoint/2010/main" val="4253243851"/>
              </p:ext>
            </p:extLst>
          </p:nvPr>
        </p:nvGraphicFramePr>
        <p:xfrm>
          <a:off x="580293" y="2618940"/>
          <a:ext cx="10865621" cy="3478468"/>
        </p:xfrm>
        <a:graphic>
          <a:graphicData uri="http://schemas.openxmlformats.org/drawingml/2006/table">
            <a:tbl>
              <a:tblPr firstRow="1" bandRow="1">
                <a:tableStyleId>{5C22544A-7EE6-4342-B048-85BDC9FD1C3A}</a:tableStyleId>
              </a:tblPr>
              <a:tblGrid>
                <a:gridCol w="2048607">
                  <a:extLst>
                    <a:ext uri="{9D8B030D-6E8A-4147-A177-3AD203B41FA5}">
                      <a16:colId xmlns:a16="http://schemas.microsoft.com/office/drawing/2014/main" val="799149023"/>
                    </a:ext>
                  </a:extLst>
                </a:gridCol>
                <a:gridCol w="3068515">
                  <a:extLst>
                    <a:ext uri="{9D8B030D-6E8A-4147-A177-3AD203B41FA5}">
                      <a16:colId xmlns:a16="http://schemas.microsoft.com/office/drawing/2014/main" val="4073395166"/>
                    </a:ext>
                  </a:extLst>
                </a:gridCol>
                <a:gridCol w="2901462">
                  <a:extLst>
                    <a:ext uri="{9D8B030D-6E8A-4147-A177-3AD203B41FA5}">
                      <a16:colId xmlns:a16="http://schemas.microsoft.com/office/drawing/2014/main" val="114731441"/>
                    </a:ext>
                  </a:extLst>
                </a:gridCol>
                <a:gridCol w="2847037">
                  <a:extLst>
                    <a:ext uri="{9D8B030D-6E8A-4147-A177-3AD203B41FA5}">
                      <a16:colId xmlns:a16="http://schemas.microsoft.com/office/drawing/2014/main" val="1451013322"/>
                    </a:ext>
                  </a:extLst>
                </a:gridCol>
              </a:tblGrid>
              <a:tr h="644161">
                <a:tc>
                  <a:txBody>
                    <a:bodyPr/>
                    <a:lstStyle/>
                    <a:p>
                      <a:endParaRPr kumimoji="1" lang="ja-JP" altLang="en-US" sz="1800" dirty="0"/>
                    </a:p>
                  </a:txBody>
                  <a:tcPr anchor="ctr" anchorCtr="1"/>
                </a:tc>
                <a:tc>
                  <a:txBody>
                    <a:bodyPr/>
                    <a:lstStyle/>
                    <a:p>
                      <a:pPr algn="ctr"/>
                      <a:r>
                        <a:rPr kumimoji="1" lang="ja-JP" altLang="en-US" sz="2400" dirty="0"/>
                        <a:t>統合失調症</a:t>
                      </a:r>
                    </a:p>
                  </a:txBody>
                  <a:tcPr anchor="ctr" anchorCtr="1"/>
                </a:tc>
                <a:tc>
                  <a:txBody>
                    <a:bodyPr/>
                    <a:lstStyle/>
                    <a:p>
                      <a:pPr algn="ctr"/>
                      <a:r>
                        <a:rPr kumimoji="1" lang="ja-JP" altLang="en-US" sz="2400" dirty="0"/>
                        <a:t>躁うつ病</a:t>
                      </a:r>
                    </a:p>
                  </a:txBody>
                  <a:tcPr anchor="ctr" anchorCtr="1"/>
                </a:tc>
                <a:tc>
                  <a:txBody>
                    <a:bodyPr/>
                    <a:lstStyle/>
                    <a:p>
                      <a:pPr algn="ctr"/>
                      <a:r>
                        <a:rPr kumimoji="1" lang="ja-JP" altLang="en-US" sz="2400" dirty="0"/>
                        <a:t>うつ病</a:t>
                      </a:r>
                    </a:p>
                  </a:txBody>
                  <a:tcPr anchor="ctr" anchorCtr="1"/>
                </a:tc>
                <a:extLst>
                  <a:ext uri="{0D108BD9-81ED-4DB2-BD59-A6C34878D82A}">
                    <a16:rowId xmlns:a16="http://schemas.microsoft.com/office/drawing/2014/main" val="391406292"/>
                  </a:ext>
                </a:extLst>
              </a:tr>
              <a:tr h="1288322">
                <a:tc>
                  <a:txBody>
                    <a:bodyPr/>
                    <a:lstStyle/>
                    <a:p>
                      <a:pPr algn="ctr"/>
                      <a:r>
                        <a:rPr kumimoji="1" lang="ja-JP" altLang="en-US" sz="2400" b="1" dirty="0">
                          <a:solidFill>
                            <a:schemeClr val="bg1"/>
                          </a:solidFill>
                        </a:rPr>
                        <a:t>非定型</a:t>
                      </a:r>
                      <a:endParaRPr kumimoji="1" lang="en-US" altLang="ja-JP" sz="2400" b="1" dirty="0">
                        <a:solidFill>
                          <a:schemeClr val="bg1"/>
                        </a:solidFill>
                      </a:endParaRPr>
                    </a:p>
                    <a:p>
                      <a:pPr algn="ctr"/>
                      <a:r>
                        <a:rPr kumimoji="1" lang="ja-JP" altLang="en-US" sz="2400" b="1" dirty="0">
                          <a:solidFill>
                            <a:schemeClr val="bg1"/>
                          </a:solidFill>
                        </a:rPr>
                        <a:t>抗精神病薬</a:t>
                      </a:r>
                    </a:p>
                  </a:txBody>
                  <a:tcPr anchor="ctr" anchorCtr="1">
                    <a:solidFill>
                      <a:srgbClr val="4472C4"/>
                    </a:solidFill>
                  </a:tcPr>
                </a:tc>
                <a:tc>
                  <a:txBody>
                    <a:bodyPr/>
                    <a:lstStyle/>
                    <a:p>
                      <a:r>
                        <a:rPr kumimoji="1" lang="ja-JP" altLang="en-US" sz="1900" dirty="0"/>
                        <a:t>抗精神病作用（抗幻覚妄想作用）</a:t>
                      </a:r>
                      <a:endParaRPr kumimoji="1" lang="en-US" altLang="ja-JP" sz="1900" dirty="0"/>
                    </a:p>
                    <a:p>
                      <a:r>
                        <a:rPr kumimoji="1" lang="ja-JP" altLang="en-US" sz="1900" dirty="0"/>
                        <a:t>再発予防</a:t>
                      </a:r>
                    </a:p>
                  </a:txBody>
                  <a:tcPr anchor="ctr"/>
                </a:tc>
                <a:tc>
                  <a:txBody>
                    <a:bodyPr/>
                    <a:lstStyle/>
                    <a:p>
                      <a:r>
                        <a:rPr kumimoji="1" lang="ja-JP" altLang="en-US" sz="1900" dirty="0"/>
                        <a:t>気分の波の安定</a:t>
                      </a:r>
                      <a:endParaRPr kumimoji="1" lang="en-US" altLang="ja-JP" sz="1900" dirty="0"/>
                    </a:p>
                    <a:p>
                      <a:r>
                        <a:rPr kumimoji="1" lang="ja-JP" altLang="en-US" sz="1900" dirty="0"/>
                        <a:t>（精神病症状を伴う場合は、抗精神病作用も）</a:t>
                      </a:r>
                      <a:endParaRPr kumimoji="1" lang="en-US" altLang="ja-JP" sz="1900" dirty="0"/>
                    </a:p>
                  </a:txBody>
                  <a:tcPr anchor="ctr"/>
                </a:tc>
                <a:tc>
                  <a:txBody>
                    <a:bodyPr/>
                    <a:lstStyle/>
                    <a:p>
                      <a:r>
                        <a:rPr kumimoji="1" lang="ja-JP" altLang="en-US" sz="1900" dirty="0"/>
                        <a:t>抗うつ薬の増強療法</a:t>
                      </a:r>
                      <a:endParaRPr kumimoji="1" lang="en-US" altLang="ja-JP" sz="19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900" dirty="0"/>
                        <a:t>（精神病症状を伴う場合は、抗精神病作用も）</a:t>
                      </a:r>
                      <a:endParaRPr kumimoji="1" lang="en-US" altLang="ja-JP" sz="1900" dirty="0"/>
                    </a:p>
                  </a:txBody>
                  <a:tcPr anchor="ctr"/>
                </a:tc>
                <a:extLst>
                  <a:ext uri="{0D108BD9-81ED-4DB2-BD59-A6C34878D82A}">
                    <a16:rowId xmlns:a16="http://schemas.microsoft.com/office/drawing/2014/main" val="1769826562"/>
                  </a:ext>
                </a:extLst>
              </a:tr>
              <a:tr h="644161">
                <a:tc>
                  <a:txBody>
                    <a:bodyPr/>
                    <a:lstStyle/>
                    <a:p>
                      <a:pPr algn="ctr"/>
                      <a:r>
                        <a:rPr kumimoji="1" lang="ja-JP" altLang="en-US" sz="2400" b="1" dirty="0">
                          <a:solidFill>
                            <a:schemeClr val="bg1"/>
                          </a:solidFill>
                        </a:rPr>
                        <a:t>炭酸リチウム</a:t>
                      </a:r>
                    </a:p>
                  </a:txBody>
                  <a:tcPr anchor="ctr" anchorCtr="1">
                    <a:solidFill>
                      <a:srgbClr val="4472C4"/>
                    </a:solidFill>
                  </a:tcPr>
                </a:tc>
                <a:tc>
                  <a:txBody>
                    <a:bodyPr/>
                    <a:lstStyle/>
                    <a:p>
                      <a:r>
                        <a:rPr kumimoji="1" lang="ja-JP" altLang="en-US" sz="1900" dirty="0"/>
                        <a:t>衝動性や興奮を抑える</a:t>
                      </a:r>
                    </a:p>
                  </a:txBody>
                  <a:tcPr anchor="ctr"/>
                </a:tc>
                <a:tc>
                  <a:txBody>
                    <a:bodyPr/>
                    <a:lstStyle/>
                    <a:p>
                      <a:r>
                        <a:rPr kumimoji="1" lang="ja-JP" altLang="en-US" sz="1900" dirty="0"/>
                        <a:t>気分の波の安定</a:t>
                      </a:r>
                      <a:endParaRPr kumimoji="1" lang="en-US" altLang="ja-JP" sz="1900" dirty="0"/>
                    </a:p>
                  </a:txBody>
                  <a:tcPr anchor="ctr"/>
                </a:tc>
                <a:tc>
                  <a:txBody>
                    <a:bodyPr/>
                    <a:lstStyle/>
                    <a:p>
                      <a:r>
                        <a:rPr kumimoji="1" lang="ja-JP" altLang="en-US" sz="1900" dirty="0"/>
                        <a:t>抗うつ薬の増強療法</a:t>
                      </a:r>
                    </a:p>
                  </a:txBody>
                  <a:tcPr anchor="ctr"/>
                </a:tc>
                <a:extLst>
                  <a:ext uri="{0D108BD9-81ED-4DB2-BD59-A6C34878D82A}">
                    <a16:rowId xmlns:a16="http://schemas.microsoft.com/office/drawing/2014/main" val="2911189638"/>
                  </a:ext>
                </a:extLst>
              </a:tr>
              <a:tr h="901824">
                <a:tc>
                  <a:txBody>
                    <a:bodyPr/>
                    <a:lstStyle/>
                    <a:p>
                      <a:pPr algn="ctr"/>
                      <a:r>
                        <a:rPr kumimoji="1" lang="en-US" altLang="ja-JP" sz="2400" b="1" dirty="0">
                          <a:solidFill>
                            <a:schemeClr val="bg1"/>
                          </a:solidFill>
                        </a:rPr>
                        <a:t>SSRI</a:t>
                      </a:r>
                      <a:endParaRPr kumimoji="1" lang="ja-JP" altLang="en-US" sz="2400" b="1" dirty="0">
                        <a:solidFill>
                          <a:schemeClr val="bg1"/>
                        </a:solidFill>
                      </a:endParaRPr>
                    </a:p>
                  </a:txBody>
                  <a:tcPr anchor="ctr" anchorCtr="1">
                    <a:solidFill>
                      <a:srgbClr val="4472C4"/>
                    </a:solidFill>
                  </a:tcPr>
                </a:tc>
                <a:tc>
                  <a:txBody>
                    <a:bodyPr/>
                    <a:lstStyle/>
                    <a:p>
                      <a:r>
                        <a:rPr kumimoji="1" lang="ja-JP" altLang="en-US" sz="1900" dirty="0"/>
                        <a:t>こだわり</a:t>
                      </a:r>
                      <a:r>
                        <a:rPr kumimoji="1" lang="en-US" altLang="ja-JP" sz="1900" dirty="0"/>
                        <a:t>(</a:t>
                      </a:r>
                      <a:r>
                        <a:rPr kumimoji="1" lang="ja-JP" altLang="en-US" sz="1900" dirty="0"/>
                        <a:t>強迫症状</a:t>
                      </a:r>
                      <a:r>
                        <a:rPr kumimoji="1" lang="en-US" altLang="ja-JP" sz="1900" dirty="0"/>
                        <a:t>)</a:t>
                      </a:r>
                      <a:r>
                        <a:rPr kumimoji="1" lang="ja-JP" altLang="en-US" sz="1900" dirty="0"/>
                        <a:t>の改善</a:t>
                      </a:r>
                      <a:endParaRPr kumimoji="1" lang="en-US" altLang="ja-JP" sz="1900" dirty="0"/>
                    </a:p>
                    <a:p>
                      <a:r>
                        <a:rPr kumimoji="1" lang="ja-JP" altLang="en-US" sz="1900" dirty="0"/>
                        <a:t>不安・抑うつの改善等</a:t>
                      </a:r>
                    </a:p>
                  </a:txBody>
                  <a:tcPr anchor="ctr"/>
                </a:tc>
                <a:tc>
                  <a:txBody>
                    <a:bodyPr/>
                    <a:lstStyle/>
                    <a:p>
                      <a:r>
                        <a:rPr kumimoji="1" lang="ja-JP" altLang="en-US" sz="1900" dirty="0"/>
                        <a:t>抑うつエピソードの改善</a:t>
                      </a:r>
                    </a:p>
                  </a:txBody>
                  <a:tcPr anchor="ctr"/>
                </a:tc>
                <a:tc>
                  <a:txBody>
                    <a:bodyPr/>
                    <a:lstStyle/>
                    <a:p>
                      <a:r>
                        <a:rPr kumimoji="1" lang="ja-JP" altLang="en-US" sz="1900" dirty="0"/>
                        <a:t>抗うつ効果</a:t>
                      </a:r>
                    </a:p>
                  </a:txBody>
                  <a:tcPr anchor="ctr"/>
                </a:tc>
                <a:extLst>
                  <a:ext uri="{0D108BD9-81ED-4DB2-BD59-A6C34878D82A}">
                    <a16:rowId xmlns:a16="http://schemas.microsoft.com/office/drawing/2014/main" val="1529113092"/>
                  </a:ext>
                </a:extLst>
              </a:tr>
            </a:tbl>
          </a:graphicData>
        </a:graphic>
      </p:graphicFrame>
      <p:sp>
        <p:nvSpPr>
          <p:cNvPr id="8" name="テキスト ボックス 7">
            <a:extLst>
              <a:ext uri="{FF2B5EF4-FFF2-40B4-BE49-F238E27FC236}">
                <a16:creationId xmlns:a16="http://schemas.microsoft.com/office/drawing/2014/main" id="{C01FDC9C-A051-CE7E-C036-0476974338EE}"/>
              </a:ext>
            </a:extLst>
          </p:cNvPr>
          <p:cNvSpPr txBox="1"/>
          <p:nvPr/>
        </p:nvSpPr>
        <p:spPr>
          <a:xfrm>
            <a:off x="5476694" y="6097408"/>
            <a:ext cx="6135013" cy="584775"/>
          </a:xfrm>
          <a:prstGeom prst="rect">
            <a:avLst/>
          </a:prstGeom>
          <a:noFill/>
        </p:spPr>
        <p:txBody>
          <a:bodyPr wrap="none" rtlCol="0">
            <a:spAutoFit/>
          </a:bodyPr>
          <a:lstStyle/>
          <a:p>
            <a:pPr algn="r"/>
            <a:r>
              <a:rPr lang="ja-JP" altLang="en-US" sz="1600" dirty="0"/>
              <a:t>ほんの</a:t>
            </a:r>
            <a:r>
              <a:rPr kumimoji="1" lang="ja-JP" altLang="en-US" sz="1600" dirty="0"/>
              <a:t>一例です。病気や症状</a:t>
            </a:r>
            <a:r>
              <a:rPr lang="ja-JP" altLang="en-US" sz="1600" dirty="0"/>
              <a:t>、処方</a:t>
            </a:r>
            <a:r>
              <a:rPr kumimoji="1" lang="ja-JP" altLang="en-US" sz="1600" dirty="0"/>
              <a:t>の組み立てにより様々です。</a:t>
            </a:r>
            <a:endParaRPr kumimoji="1" lang="en-US" altLang="ja-JP" sz="1600" dirty="0"/>
          </a:p>
          <a:p>
            <a:pPr algn="r"/>
            <a:r>
              <a:rPr kumimoji="1" lang="ja-JP" altLang="en-US" sz="1600" dirty="0"/>
              <a:t>本来の適応から外れたものが一部含まれています。</a:t>
            </a:r>
          </a:p>
        </p:txBody>
      </p:sp>
      <p:sp>
        <p:nvSpPr>
          <p:cNvPr id="10" name="テキスト ボックス 9">
            <a:extLst>
              <a:ext uri="{FF2B5EF4-FFF2-40B4-BE49-F238E27FC236}">
                <a16:creationId xmlns:a16="http://schemas.microsoft.com/office/drawing/2014/main" id="{E41B1CA3-5F2D-4E48-5DDD-844D9FC00D71}"/>
              </a:ext>
            </a:extLst>
          </p:cNvPr>
          <p:cNvSpPr txBox="1"/>
          <p:nvPr/>
        </p:nvSpPr>
        <p:spPr>
          <a:xfrm>
            <a:off x="930314" y="1664833"/>
            <a:ext cx="10515600" cy="954107"/>
          </a:xfrm>
          <a:prstGeom prst="rect">
            <a:avLst/>
          </a:prstGeom>
          <a:noFill/>
        </p:spPr>
        <p:txBody>
          <a:bodyPr wrap="square">
            <a:spAutoFit/>
          </a:bodyPr>
          <a:lstStyle/>
          <a:p>
            <a:r>
              <a:rPr lang="ja-JP" altLang="en-US" sz="2800" dirty="0"/>
              <a:t>同じ薬でも、患者の病気や症状、処方の組み立てによって役割が異なります。</a:t>
            </a:r>
            <a:endParaRPr lang="en-US" altLang="ja-JP" sz="2800" dirty="0"/>
          </a:p>
        </p:txBody>
      </p:sp>
      <p:pic>
        <p:nvPicPr>
          <p:cNvPr id="11" name="図 10">
            <a:extLst>
              <a:ext uri="{FF2B5EF4-FFF2-40B4-BE49-F238E27FC236}">
                <a16:creationId xmlns:a16="http://schemas.microsoft.com/office/drawing/2014/main" id="{93CAD11F-1AA1-FB59-D65A-7162B5BF9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674" y="266700"/>
            <a:ext cx="1540400" cy="1076840"/>
          </a:xfrm>
          <a:prstGeom prst="rect">
            <a:avLst/>
          </a:prstGeom>
        </p:spPr>
      </p:pic>
    </p:spTree>
    <p:extLst>
      <p:ext uri="{BB962C8B-B14F-4D97-AF65-F5344CB8AC3E}">
        <p14:creationId xmlns:p14="http://schemas.microsoft.com/office/powerpoint/2010/main" val="357308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71BD-9C16-594C-75EA-5E4117776789}"/>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4697FC5-911E-E6CC-FC00-B9E2737B6D34}"/>
              </a:ext>
            </a:extLst>
          </p:cNvPr>
          <p:cNvSpPr/>
          <p:nvPr/>
        </p:nvSpPr>
        <p:spPr>
          <a:xfrm>
            <a:off x="989623" y="1031849"/>
            <a:ext cx="9931400" cy="8805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rgbClr val="35668D"/>
                </a:solidFill>
                <a:latin typeface="源泉丸ゴシック B" panose="020B0800000000000000" pitchFamily="50" charset="-128"/>
                <a:ea typeface="源泉丸ゴシック B" panose="020B0800000000000000" pitchFamily="50" charset="-128"/>
              </a:rPr>
              <a:t>コミュニケーションの専門性</a:t>
            </a:r>
          </a:p>
        </p:txBody>
      </p:sp>
      <p:sp>
        <p:nvSpPr>
          <p:cNvPr id="2" name="AutoShape 3">
            <a:extLst>
              <a:ext uri="{FF2B5EF4-FFF2-40B4-BE49-F238E27FC236}">
                <a16:creationId xmlns:a16="http://schemas.microsoft.com/office/drawing/2014/main" id="{232E0BB8-4CE4-A1F2-142A-E8CB267968B3}"/>
              </a:ext>
            </a:extLst>
          </p:cNvPr>
          <p:cNvSpPr/>
          <p:nvPr/>
        </p:nvSpPr>
        <p:spPr>
          <a:xfrm>
            <a:off x="0" y="5833533"/>
            <a:ext cx="12192001" cy="1210"/>
          </a:xfrm>
          <a:prstGeom prst="line">
            <a:avLst/>
          </a:prstGeom>
          <a:ln w="66675" cap="flat">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pic>
        <p:nvPicPr>
          <p:cNvPr id="4" name="図 3">
            <a:extLst>
              <a:ext uri="{FF2B5EF4-FFF2-40B4-BE49-F238E27FC236}">
                <a16:creationId xmlns:a16="http://schemas.microsoft.com/office/drawing/2014/main" id="{23FFBE77-6DAA-06FA-210F-8B1EB037B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779" y="2300591"/>
            <a:ext cx="1639979" cy="3137350"/>
          </a:xfrm>
          <a:prstGeom prst="rect">
            <a:avLst/>
          </a:prstGeom>
        </p:spPr>
      </p:pic>
    </p:spTree>
    <p:extLst>
      <p:ext uri="{BB962C8B-B14F-4D97-AF65-F5344CB8AC3E}">
        <p14:creationId xmlns:p14="http://schemas.microsoft.com/office/powerpoint/2010/main" val="403230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CE4E4E30-A980-2174-2CD4-483960A12E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424220-0CF8-5738-1558-EC5177E0C3EC}"/>
              </a:ext>
            </a:extLst>
          </p:cNvPr>
          <p:cNvSpPr>
            <a:spLocks noGrp="1"/>
          </p:cNvSpPr>
          <p:nvPr>
            <p:ph type="title"/>
          </p:nvPr>
        </p:nvSpPr>
        <p:spPr/>
        <p:txBody>
          <a:bodyPr>
            <a:normAutofit/>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コミュニケーションを生かす</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1103B378-E74A-EBB8-D718-90007C591890}"/>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5138F221-2AC9-4480-9205-048B34FEAF3B}"/>
              </a:ext>
            </a:extLst>
          </p:cNvPr>
          <p:cNvSpPr txBox="1"/>
          <p:nvPr/>
        </p:nvSpPr>
        <p:spPr>
          <a:xfrm>
            <a:off x="702013" y="1810464"/>
            <a:ext cx="11084068" cy="3970318"/>
          </a:xfrm>
          <a:prstGeom prst="rect">
            <a:avLst/>
          </a:prstGeom>
          <a:noFill/>
        </p:spPr>
        <p:txBody>
          <a:bodyPr wrap="square" rtlCol="0">
            <a:spAutoFit/>
          </a:bodyPr>
          <a:lstStyle/>
          <a:p>
            <a:pPr marL="360363" indent="-360363">
              <a:buFont typeface="Wingdings" panose="05000000000000000000" pitchFamily="2" charset="2"/>
              <a:buChar char="l"/>
            </a:pPr>
            <a:r>
              <a:rPr lang="ja-JP" altLang="en-US" sz="2800" dirty="0">
                <a:solidFill>
                  <a:schemeClr val="tx1">
                    <a:lumMod val="85000"/>
                    <a:lumOff val="15000"/>
                  </a:schemeClr>
                </a:solidFill>
                <a:latin typeface="+mn-ea"/>
                <a:cs typeface="Rounded M+ 2p medium" panose="020B0602020203020207" pitchFamily="50" charset="-128"/>
              </a:rPr>
              <a:t>精神科では、検査値による薬効･副作用評価がしにくい</a:t>
            </a:r>
            <a:endParaRPr lang="en-US" altLang="ja-JP" sz="2800" dirty="0">
              <a:solidFill>
                <a:schemeClr val="tx1">
                  <a:lumMod val="85000"/>
                  <a:lumOff val="15000"/>
                </a:schemeClr>
              </a:solidFill>
              <a:latin typeface="+mn-ea"/>
              <a:cs typeface="Rounded M+ 2p medium" panose="020B0602020203020207" pitchFamily="50" charset="-128"/>
            </a:endParaRPr>
          </a:p>
          <a:p>
            <a:pPr marL="360363" indent="-360363">
              <a:buFont typeface="Wingdings" panose="05000000000000000000" pitchFamily="2" charset="2"/>
              <a:buChar char="l"/>
            </a:pPr>
            <a:endParaRPr lang="en-US" altLang="ja-JP" sz="800" dirty="0">
              <a:latin typeface="+mn-ea"/>
              <a:cs typeface="Rounded M+ 2p medium" panose="020B0602020203020207" pitchFamily="50" charset="-128"/>
            </a:endParaRPr>
          </a:p>
          <a:p>
            <a:pPr marL="360363" indent="-360363">
              <a:buFont typeface="Wingdings" panose="05000000000000000000" pitchFamily="2" charset="2"/>
              <a:buChar char="l"/>
            </a:pPr>
            <a:r>
              <a:rPr lang="ja-JP" altLang="en-US" sz="2800" dirty="0">
                <a:latin typeface="+mn-ea"/>
              </a:rPr>
              <a:t>薬効や副作用に個人差が大きい</a:t>
            </a:r>
            <a:endParaRPr lang="en-US" altLang="ja-JP" sz="2800" dirty="0">
              <a:latin typeface="+mn-ea"/>
            </a:endParaRPr>
          </a:p>
          <a:p>
            <a:pPr marL="360363" indent="-360363"/>
            <a:r>
              <a:rPr lang="ja-JP" altLang="en-US" sz="2400" dirty="0">
                <a:latin typeface="+mn-ea"/>
              </a:rPr>
              <a:t>     薬剤反応性や過去の処方歴から、個々の患者に合った薬物療法を推察。</a:t>
            </a:r>
            <a:endParaRPr lang="en-US" altLang="ja-JP" sz="2400" dirty="0">
              <a:latin typeface="+mn-ea"/>
            </a:endParaRPr>
          </a:p>
          <a:p>
            <a:pPr marL="360363" indent="-360363"/>
            <a:endParaRPr lang="en-US" altLang="ja-JP" sz="800" dirty="0">
              <a:latin typeface="+mn-ea"/>
            </a:endParaRPr>
          </a:p>
          <a:p>
            <a:pPr marL="360363" indent="-360363">
              <a:buFont typeface="Wingdings" panose="05000000000000000000" pitchFamily="2" charset="2"/>
              <a:buChar char="l"/>
            </a:pPr>
            <a:r>
              <a:rPr lang="ja-JP" altLang="en-US" sz="2800" dirty="0">
                <a:latin typeface="+mn-ea"/>
              </a:rPr>
              <a:t>会話から患者の理解度を把握し、必要に応じて理解を整理</a:t>
            </a:r>
            <a:endParaRPr lang="en-US" altLang="ja-JP" sz="2800" dirty="0">
              <a:latin typeface="+mn-ea"/>
            </a:endParaRPr>
          </a:p>
          <a:p>
            <a:pPr marL="360363" indent="-360363">
              <a:buFont typeface="Wingdings" panose="05000000000000000000" pitchFamily="2" charset="2"/>
              <a:buChar char="l"/>
            </a:pPr>
            <a:endParaRPr lang="en-US" altLang="ja-JP" sz="800" dirty="0">
              <a:latin typeface="+mn-ea"/>
            </a:endParaRPr>
          </a:p>
          <a:p>
            <a:pPr marL="360363" indent="-360363">
              <a:buFont typeface="Wingdings" panose="05000000000000000000" pitchFamily="2" charset="2"/>
              <a:buChar char="l"/>
            </a:pPr>
            <a:r>
              <a:rPr lang="ja-JP" altLang="en-US" sz="2800" dirty="0">
                <a:latin typeface="+mn-ea"/>
              </a:rPr>
              <a:t>患者から本当のことを教えてもらえる関係性</a:t>
            </a:r>
            <a:endParaRPr lang="en-US" altLang="ja-JP" sz="2800" dirty="0">
              <a:latin typeface="+mn-ea"/>
            </a:endParaRPr>
          </a:p>
          <a:p>
            <a:endParaRPr lang="en-US" altLang="ja-JP" sz="2000" dirty="0">
              <a:latin typeface="+mn-ea"/>
            </a:endParaRPr>
          </a:p>
          <a:p>
            <a:r>
              <a:rPr lang="ja-JP" altLang="en-US" sz="2400" dirty="0">
                <a:latin typeface="+mn-ea"/>
              </a:rPr>
              <a:t>自然に話しかけてみることから関係づくりが始まる。</a:t>
            </a:r>
            <a:endParaRPr lang="en-US" altLang="ja-JP" sz="2400" dirty="0">
              <a:latin typeface="+mn-ea"/>
            </a:endParaRPr>
          </a:p>
          <a:p>
            <a:r>
              <a:rPr lang="ja-JP" altLang="en-US" sz="2400" dirty="0">
                <a:latin typeface="+mn-ea"/>
              </a:rPr>
              <a:t>患者も、一人のヒトとして接してほしいと思っている。</a:t>
            </a:r>
            <a:endParaRPr lang="en-US" altLang="ja-JP" sz="2000" dirty="0">
              <a:latin typeface="+mn-ea"/>
            </a:endParaRPr>
          </a:p>
          <a:p>
            <a:r>
              <a:rPr lang="ja-JP" altLang="en-US" sz="2400" dirty="0">
                <a:latin typeface="+mn-ea"/>
              </a:rPr>
              <a:t>“動機付け面接”などのコミュニケーション技法も参考に。</a:t>
            </a:r>
            <a:endParaRPr lang="en-US" altLang="ja-JP" sz="2400" dirty="0">
              <a:latin typeface="+mn-ea"/>
            </a:endParaRPr>
          </a:p>
        </p:txBody>
      </p:sp>
      <p:pic>
        <p:nvPicPr>
          <p:cNvPr id="3" name="図 2">
            <a:extLst>
              <a:ext uri="{FF2B5EF4-FFF2-40B4-BE49-F238E27FC236}">
                <a16:creationId xmlns:a16="http://schemas.microsoft.com/office/drawing/2014/main" id="{ABF66D00-BFFA-460B-A404-8C5CA8B62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3276" y="4315583"/>
            <a:ext cx="1382805" cy="2248093"/>
          </a:xfrm>
          <a:prstGeom prst="rect">
            <a:avLst/>
          </a:prstGeom>
        </p:spPr>
      </p:pic>
      <p:sp>
        <p:nvSpPr>
          <p:cNvPr id="7" name="テキスト ボックス 6">
            <a:extLst>
              <a:ext uri="{FF2B5EF4-FFF2-40B4-BE49-F238E27FC236}">
                <a16:creationId xmlns:a16="http://schemas.microsoft.com/office/drawing/2014/main" id="{77560224-6C6F-AD60-F3A7-D354FD3EA807}"/>
              </a:ext>
            </a:extLst>
          </p:cNvPr>
          <p:cNvSpPr txBox="1"/>
          <p:nvPr/>
        </p:nvSpPr>
        <p:spPr>
          <a:xfrm>
            <a:off x="645268" y="6031210"/>
            <a:ext cx="9758008" cy="461665"/>
          </a:xfrm>
          <a:prstGeom prst="rect">
            <a:avLst/>
          </a:prstGeom>
          <a:noFill/>
        </p:spPr>
        <p:txBody>
          <a:bodyPr wrap="square">
            <a:spAutoFit/>
          </a:bodyPr>
          <a:lstStyle/>
          <a:p>
            <a:r>
              <a:rPr lang="ja-JP" altLang="en-US" sz="2400" dirty="0"/>
              <a:t>雑談や自己開示</a:t>
            </a:r>
            <a:r>
              <a:rPr lang="en-US" altLang="ja-JP" sz="2400" dirty="0"/>
              <a:t> </a:t>
            </a:r>
            <a:r>
              <a:rPr lang="ja-JP" altLang="en-US" sz="2400" dirty="0"/>
              <a:t>→ 仲良くなれる → 貢献に生かす → 回復を助ける</a:t>
            </a:r>
            <a:endParaRPr lang="en-US" altLang="ja-JP" sz="2400" dirty="0"/>
          </a:p>
        </p:txBody>
      </p:sp>
    </p:spTree>
    <p:extLst>
      <p:ext uri="{BB962C8B-B14F-4D97-AF65-F5344CB8AC3E}">
        <p14:creationId xmlns:p14="http://schemas.microsoft.com/office/powerpoint/2010/main" val="127254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E7392332-DF0F-8EDA-99A4-751686C458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44A755-0C19-CB21-9577-2F62FF50D90E}"/>
              </a:ext>
            </a:extLst>
          </p:cNvPr>
          <p:cNvSpPr>
            <a:spLocks noGrp="1"/>
          </p:cNvSpPr>
          <p:nvPr>
            <p:ph type="title"/>
          </p:nvPr>
        </p:nvSpPr>
        <p:spPr/>
        <p:txBody>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コミュニケーションと服薬継続について</a:t>
            </a:r>
            <a:endParaRPr kumimoji="1" lang="ja-JP" altLang="en-US" dirty="0">
              <a:solidFill>
                <a:srgbClr val="FF0000"/>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D09D50A9-9230-13BB-015A-E27B64FDE8B1}"/>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79833F38-49DE-B06F-A476-C5076F1142CA}"/>
              </a:ext>
            </a:extLst>
          </p:cNvPr>
          <p:cNvSpPr txBox="1"/>
          <p:nvPr/>
        </p:nvSpPr>
        <p:spPr>
          <a:xfrm>
            <a:off x="838200" y="1752534"/>
            <a:ext cx="10844719" cy="1569660"/>
          </a:xfrm>
          <a:prstGeom prst="rect">
            <a:avLst/>
          </a:prstGeom>
          <a:noFill/>
        </p:spPr>
        <p:txBody>
          <a:bodyPr wrap="square" rtlCol="0">
            <a:spAutoFit/>
          </a:bodyPr>
          <a:lstStyle/>
          <a:p>
            <a:pPr marL="457200" indent="-457200">
              <a:buFont typeface="Wingdings" panose="05000000000000000000" pitchFamily="2" charset="2"/>
              <a:buChar char="l"/>
            </a:pPr>
            <a:r>
              <a:rPr lang="ja-JP" altLang="en-US" sz="3200" dirty="0">
                <a:solidFill>
                  <a:schemeClr val="tx1">
                    <a:lumMod val="85000"/>
                    <a:lumOff val="15000"/>
                  </a:schemeClr>
                </a:solidFill>
                <a:latin typeface="+mn-ea"/>
                <a:cs typeface="Rounded M+ 2p medium" panose="020B0602020203020207" pitchFamily="50" charset="-128"/>
              </a:rPr>
              <a:t>精神疾患は慢性の経過をたどる患者が多い。</a:t>
            </a:r>
            <a:endParaRPr lang="en-US" altLang="ja-JP" sz="3200" dirty="0">
              <a:solidFill>
                <a:schemeClr val="tx1">
                  <a:lumMod val="85000"/>
                  <a:lumOff val="15000"/>
                </a:schemeClr>
              </a:solidFill>
              <a:latin typeface="+mn-ea"/>
              <a:cs typeface="Rounded M+ 2p medium" panose="020B0602020203020207" pitchFamily="50" charset="-128"/>
            </a:endParaRPr>
          </a:p>
          <a:p>
            <a:pPr marL="457200" indent="-457200">
              <a:buFont typeface="Wingdings" panose="05000000000000000000" pitchFamily="2" charset="2"/>
              <a:buChar char="l"/>
            </a:pPr>
            <a:r>
              <a:rPr lang="ja-JP" altLang="en-US" sz="3200" dirty="0">
                <a:solidFill>
                  <a:schemeClr val="tx1">
                    <a:lumMod val="85000"/>
                    <a:lumOff val="15000"/>
                  </a:schemeClr>
                </a:solidFill>
                <a:latin typeface="+mn-ea"/>
                <a:cs typeface="Rounded M+ 2p medium" panose="020B0602020203020207" pitchFamily="50" charset="-128"/>
              </a:rPr>
              <a:t>再発予防のためには長期に渡る服薬継続が必要な場合が多いが、服薬中断により再発する患者が多い。</a:t>
            </a:r>
            <a:endParaRPr lang="en-US" altLang="ja-JP" sz="3200" dirty="0">
              <a:solidFill>
                <a:schemeClr val="tx1">
                  <a:lumMod val="85000"/>
                  <a:lumOff val="15000"/>
                </a:schemeClr>
              </a:solidFill>
              <a:latin typeface="+mn-ea"/>
              <a:cs typeface="Rounded M+ 2p medium" panose="020B0602020203020207" pitchFamily="50" charset="-128"/>
            </a:endParaRPr>
          </a:p>
        </p:txBody>
      </p:sp>
      <p:sp>
        <p:nvSpPr>
          <p:cNvPr id="3" name="矢印: 下 2">
            <a:extLst>
              <a:ext uri="{FF2B5EF4-FFF2-40B4-BE49-F238E27FC236}">
                <a16:creationId xmlns:a16="http://schemas.microsoft.com/office/drawing/2014/main" id="{064EC964-2DA6-4964-AB5D-B1CD7F793EE8}"/>
              </a:ext>
            </a:extLst>
          </p:cNvPr>
          <p:cNvSpPr/>
          <p:nvPr/>
        </p:nvSpPr>
        <p:spPr>
          <a:xfrm>
            <a:off x="4368909" y="3427371"/>
            <a:ext cx="1444787" cy="464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631C164-BAA0-44E4-AD98-41E56A0A1CD4}"/>
              </a:ext>
            </a:extLst>
          </p:cNvPr>
          <p:cNvSpPr txBox="1"/>
          <p:nvPr/>
        </p:nvSpPr>
        <p:spPr>
          <a:xfrm>
            <a:off x="6095999" y="3384040"/>
            <a:ext cx="5430716" cy="461665"/>
          </a:xfrm>
          <a:prstGeom prst="rect">
            <a:avLst/>
          </a:prstGeom>
          <a:noFill/>
        </p:spPr>
        <p:txBody>
          <a:bodyPr wrap="square" rtlCol="0">
            <a:spAutoFit/>
          </a:bodyPr>
          <a:lstStyle/>
          <a:p>
            <a:r>
              <a:rPr kumimoji="1" lang="ja-JP" altLang="en-US" sz="2400" b="1" dirty="0">
                <a:solidFill>
                  <a:schemeClr val="tx1">
                    <a:lumMod val="85000"/>
                    <a:lumOff val="15000"/>
                  </a:schemeClr>
                </a:solidFill>
                <a:latin typeface="+mn-ea"/>
                <a:cs typeface="Rounded M+ 2p medium" panose="020B0602020203020207" pitchFamily="50" charset="-128"/>
              </a:rPr>
              <a:t>薬剤師にできる</a:t>
            </a:r>
            <a:r>
              <a:rPr lang="ja-JP" altLang="en-US" sz="2400" b="1" dirty="0">
                <a:solidFill>
                  <a:schemeClr val="tx1">
                    <a:lumMod val="85000"/>
                    <a:lumOff val="15000"/>
                  </a:schemeClr>
                </a:solidFill>
                <a:latin typeface="+mn-ea"/>
                <a:cs typeface="Rounded M+ 2p medium" panose="020B0602020203020207" pitchFamily="50" charset="-128"/>
              </a:rPr>
              <a:t>大切なこと</a:t>
            </a:r>
            <a:endParaRPr kumimoji="1" lang="ja-JP" altLang="en-US" sz="2400" b="1" dirty="0">
              <a:solidFill>
                <a:schemeClr val="tx1">
                  <a:lumMod val="85000"/>
                  <a:lumOff val="15000"/>
                </a:schemeClr>
              </a:solidFill>
              <a:latin typeface="+mn-ea"/>
              <a:cs typeface="Rounded M+ 2p medium" panose="020B0602020203020207" pitchFamily="50" charset="-128"/>
            </a:endParaRPr>
          </a:p>
        </p:txBody>
      </p:sp>
      <p:sp>
        <p:nvSpPr>
          <p:cNvPr id="8" name="四角形: 角を丸くする 7">
            <a:extLst>
              <a:ext uri="{FF2B5EF4-FFF2-40B4-BE49-F238E27FC236}">
                <a16:creationId xmlns:a16="http://schemas.microsoft.com/office/drawing/2014/main" id="{2DFA84F7-1D71-4ECC-BF61-441D13EC5D15}"/>
              </a:ext>
            </a:extLst>
          </p:cNvPr>
          <p:cNvSpPr/>
          <p:nvPr/>
        </p:nvSpPr>
        <p:spPr>
          <a:xfrm>
            <a:off x="1627959" y="3997470"/>
            <a:ext cx="8936081" cy="26644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mn-ea"/>
                <a:cs typeface="Rounded M+ 2p medium" panose="020B0602020203020207" pitchFamily="50" charset="-128"/>
              </a:rPr>
              <a:t>服薬が継続できない本当の理由を探る</a:t>
            </a:r>
            <a:endParaRPr lang="en-US" altLang="ja-JP" sz="2400" b="1" dirty="0">
              <a:solidFill>
                <a:schemeClr val="tx1"/>
              </a:solidFill>
              <a:latin typeface="+mn-ea"/>
            </a:endParaRPr>
          </a:p>
          <a:p>
            <a:r>
              <a:rPr lang="ja-JP" altLang="en-US" sz="2400" dirty="0">
                <a:solidFill>
                  <a:schemeClr val="tx1"/>
                </a:solidFill>
                <a:latin typeface="+mn-ea"/>
              </a:rPr>
              <a:t>・病識の欠如（自分は病気ではない）</a:t>
            </a:r>
          </a:p>
          <a:p>
            <a:r>
              <a:rPr lang="ja-JP" altLang="en-US" sz="2400" dirty="0">
                <a:solidFill>
                  <a:schemeClr val="tx1"/>
                </a:solidFill>
                <a:latin typeface="+mn-ea"/>
              </a:rPr>
              <a:t>・病気への偏見（薬を飲んでいると病気と縁が切れない）</a:t>
            </a:r>
          </a:p>
          <a:p>
            <a:r>
              <a:rPr lang="ja-JP" altLang="en-US" sz="2400" dirty="0">
                <a:solidFill>
                  <a:schemeClr val="tx1"/>
                </a:solidFill>
                <a:latin typeface="+mn-ea"/>
              </a:rPr>
              <a:t>・患者が持つ価値観</a:t>
            </a:r>
          </a:p>
          <a:p>
            <a:r>
              <a:rPr lang="ja-JP" altLang="en-US" sz="2400" dirty="0">
                <a:solidFill>
                  <a:schemeClr val="tx1"/>
                </a:solidFill>
                <a:latin typeface="+mn-ea"/>
              </a:rPr>
              <a:t>・精神症状（妄想、猜疑心など）</a:t>
            </a:r>
          </a:p>
          <a:p>
            <a:r>
              <a:rPr lang="ja-JP" altLang="en-US" sz="2400" dirty="0">
                <a:solidFill>
                  <a:schemeClr val="tx1"/>
                </a:solidFill>
                <a:latin typeface="+mn-ea"/>
              </a:rPr>
              <a:t>・病気や治療の理解不足、知識不足</a:t>
            </a:r>
            <a:endParaRPr lang="en-US" altLang="ja-JP" sz="2400" dirty="0">
              <a:solidFill>
                <a:schemeClr val="tx1"/>
              </a:solidFill>
              <a:latin typeface="+mn-ea"/>
            </a:endParaRPr>
          </a:p>
          <a:p>
            <a:r>
              <a:rPr lang="ja-JP" altLang="en-US" sz="2400" dirty="0">
                <a:solidFill>
                  <a:schemeClr val="tx1"/>
                </a:solidFill>
                <a:latin typeface="+mn-ea"/>
              </a:rPr>
              <a:t>・副作用、他</a:t>
            </a:r>
            <a:endParaRPr lang="ja-JP" altLang="en-US" sz="2000" dirty="0">
              <a:solidFill>
                <a:schemeClr val="tx1"/>
              </a:solidFill>
              <a:latin typeface="+mn-ea"/>
            </a:endParaRPr>
          </a:p>
        </p:txBody>
      </p:sp>
      <p:sp>
        <p:nvSpPr>
          <p:cNvPr id="10" name="正方形/長方形 9">
            <a:extLst>
              <a:ext uri="{FF2B5EF4-FFF2-40B4-BE49-F238E27FC236}">
                <a16:creationId xmlns:a16="http://schemas.microsoft.com/office/drawing/2014/main" id="{5EC4395B-B541-0305-8B8C-E577CB5FD97A}"/>
              </a:ext>
            </a:extLst>
          </p:cNvPr>
          <p:cNvSpPr/>
          <p:nvPr/>
        </p:nvSpPr>
        <p:spPr>
          <a:xfrm>
            <a:off x="8881428" y="5302179"/>
            <a:ext cx="2539779" cy="1086594"/>
          </a:xfrm>
          <a:prstGeom prst="rect">
            <a:avLst/>
          </a:prstGeom>
          <a:gradFill flip="none" rotWithShape="1">
            <a:gsLst>
              <a:gs pos="0">
                <a:schemeClr val="tx1">
                  <a:alpha val="46000"/>
                </a:schemeClr>
              </a:gs>
              <a:gs pos="100000">
                <a:schemeClr val="tx1">
                  <a:alpha val="46000"/>
                </a:schemeClr>
              </a:gs>
            </a:gsLst>
            <a:lin ang="2700000" scaled="1"/>
            <a:tileRect/>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55A209D8-6D71-D439-6E5A-52931A833010}"/>
              </a:ext>
            </a:extLst>
          </p:cNvPr>
          <p:cNvSpPr/>
          <p:nvPr/>
        </p:nvSpPr>
        <p:spPr>
          <a:xfrm rot="21438337">
            <a:off x="8900766" y="5349535"/>
            <a:ext cx="2344687" cy="877808"/>
          </a:xfrm>
          <a:prstGeom prst="rect">
            <a:avLst/>
          </a:prstGeom>
          <a:gradFill flip="none" rotWithShape="1">
            <a:gsLst>
              <a:gs pos="0">
                <a:srgbClr val="FFB9B9"/>
              </a:gs>
              <a:gs pos="100000">
                <a:srgbClr val="FFE1E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源泉丸ゴシック B" panose="020B0800000000000000" pitchFamily="50" charset="-128"/>
                <a:ea typeface="源泉丸ゴシック B" panose="020B0800000000000000" pitchFamily="50" charset="-128"/>
              </a:rPr>
              <a:t> 理由がわかれば、</a:t>
            </a:r>
            <a:endParaRPr lang="en-US" altLang="ja-JP" sz="2000" b="1" dirty="0">
              <a:solidFill>
                <a:schemeClr val="tx1"/>
              </a:solidFill>
              <a:latin typeface="源泉丸ゴシック B" panose="020B0800000000000000" pitchFamily="50" charset="-128"/>
              <a:ea typeface="源泉丸ゴシック B" panose="020B0800000000000000" pitchFamily="50" charset="-128"/>
            </a:endParaRPr>
          </a:p>
          <a:p>
            <a:r>
              <a:rPr lang="ja-JP" altLang="en-US" sz="2000" b="1" dirty="0">
                <a:solidFill>
                  <a:schemeClr val="tx1"/>
                </a:solidFill>
                <a:latin typeface="源泉丸ゴシック B" panose="020B0800000000000000" pitchFamily="50" charset="-128"/>
                <a:ea typeface="源泉丸ゴシック B" panose="020B0800000000000000" pitchFamily="50" charset="-128"/>
              </a:rPr>
              <a:t> 対応しやすい！</a:t>
            </a:r>
            <a:endParaRPr lang="en-US" altLang="ja-JP" sz="2000" b="1" dirty="0">
              <a:solidFill>
                <a:schemeClr val="tx1"/>
              </a:solidFill>
              <a:latin typeface="源泉丸ゴシック B" panose="020B0800000000000000" pitchFamily="50" charset="-128"/>
              <a:ea typeface="源泉丸ゴシック B" panose="020B0800000000000000" pitchFamily="50" charset="-128"/>
            </a:endParaRPr>
          </a:p>
        </p:txBody>
      </p:sp>
      <p:sp>
        <p:nvSpPr>
          <p:cNvPr id="12" name="正方形/長方形 11">
            <a:extLst>
              <a:ext uri="{FF2B5EF4-FFF2-40B4-BE49-F238E27FC236}">
                <a16:creationId xmlns:a16="http://schemas.microsoft.com/office/drawing/2014/main" id="{1081422E-08BC-6F79-9F75-A4C271734C52}"/>
              </a:ext>
            </a:extLst>
          </p:cNvPr>
          <p:cNvSpPr/>
          <p:nvPr/>
        </p:nvSpPr>
        <p:spPr>
          <a:xfrm rot="21438337">
            <a:off x="8661603" y="5401481"/>
            <a:ext cx="308883" cy="885536"/>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402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CE4E4E30-A980-2174-2CD4-483960A12E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424220-0CF8-5738-1558-EC5177E0C3EC}"/>
              </a:ext>
            </a:extLst>
          </p:cNvPr>
          <p:cNvSpPr>
            <a:spLocks noGrp="1"/>
          </p:cNvSpPr>
          <p:nvPr>
            <p:ph type="title"/>
          </p:nvPr>
        </p:nvSpPr>
        <p:spPr/>
        <p:txBody>
          <a:bodyPr>
            <a:normAutofit/>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コミュニケーションと貢献の好循環</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1103B378-E74A-EBB8-D718-90007C591890}"/>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5138F221-2AC9-4480-9205-048B34FEAF3B}"/>
              </a:ext>
            </a:extLst>
          </p:cNvPr>
          <p:cNvSpPr txBox="1"/>
          <p:nvPr/>
        </p:nvSpPr>
        <p:spPr>
          <a:xfrm>
            <a:off x="606763" y="2063866"/>
            <a:ext cx="10594637" cy="4201150"/>
          </a:xfrm>
          <a:prstGeom prst="rect">
            <a:avLst/>
          </a:prstGeom>
          <a:noFill/>
        </p:spPr>
        <p:txBody>
          <a:bodyPr wrap="square" rtlCol="0">
            <a:spAutoFit/>
          </a:bodyPr>
          <a:lstStyle/>
          <a:p>
            <a:pPr marL="457200" indent="-457200">
              <a:buFont typeface="Wingdings" panose="05000000000000000000" pitchFamily="2" charset="2"/>
              <a:buChar char="l"/>
            </a:pPr>
            <a:r>
              <a:rPr lang="ja-JP" altLang="en-US" sz="2400" dirty="0"/>
              <a:t>病気だけではなく、ヒトに関わる。（全人的関与）</a:t>
            </a:r>
            <a:endParaRPr lang="en-US" altLang="ja-JP" sz="2400" dirty="0"/>
          </a:p>
          <a:p>
            <a:endParaRPr lang="ja-JP" altLang="en-US" sz="1200" dirty="0"/>
          </a:p>
          <a:p>
            <a:pPr marL="457200" indent="-457200">
              <a:buFont typeface="Wingdings" panose="05000000000000000000" pitchFamily="2" charset="2"/>
              <a:buChar char="l"/>
            </a:pPr>
            <a:r>
              <a:rPr lang="ja-JP" altLang="en-US" sz="2400" dirty="0"/>
              <a:t>患者に関心を持ち、価値観や好み、心境、副作用歴、過去の治療反応性、病気や症状の理解を把握して、より伝わる説明に生かす。</a:t>
            </a:r>
            <a:endParaRPr lang="en-US" altLang="ja-JP" sz="2400" dirty="0"/>
          </a:p>
          <a:p>
            <a:pPr marL="457200" indent="-457200">
              <a:buFont typeface="Wingdings" panose="05000000000000000000" pitchFamily="2" charset="2"/>
              <a:buChar char="l"/>
            </a:pPr>
            <a:endParaRPr lang="ja-JP" altLang="en-US" sz="1200" dirty="0"/>
          </a:p>
          <a:p>
            <a:pPr marL="457200" indent="-457200">
              <a:buFont typeface="Wingdings" panose="05000000000000000000" pitchFamily="2" charset="2"/>
              <a:buChar char="l"/>
            </a:pPr>
            <a:r>
              <a:rPr lang="ja-JP" altLang="en-US" sz="2400" dirty="0"/>
              <a:t>患者を大切に思う気持ちや行動が、患者の気持ちや行動にも影響する</a:t>
            </a:r>
            <a:endParaRPr lang="en-US" altLang="ja-JP" sz="2400" dirty="0"/>
          </a:p>
          <a:p>
            <a:pPr marL="457200" indent="-457200">
              <a:buFont typeface="Wingdings" panose="05000000000000000000" pitchFamily="2" charset="2"/>
              <a:buChar char="l"/>
            </a:pPr>
            <a:endParaRPr lang="en-US" altLang="ja-JP" sz="1200" dirty="0"/>
          </a:p>
          <a:p>
            <a:pPr marL="447675" indent="-447675">
              <a:buFont typeface="Wingdings" panose="05000000000000000000" pitchFamily="2" charset="2"/>
              <a:buChar char="l"/>
            </a:pPr>
            <a:r>
              <a:rPr lang="ja-JP" altLang="en-US" sz="2400" dirty="0"/>
              <a:t>コミュニケーションと貢献を重ねて信頼関係を構築</a:t>
            </a:r>
            <a:r>
              <a:rPr lang="ja-JP" altLang="en-US" sz="2800" dirty="0"/>
              <a:t>。</a:t>
            </a:r>
            <a:endParaRPr lang="en-US" altLang="ja-JP" sz="2800" dirty="0"/>
          </a:p>
          <a:p>
            <a:r>
              <a:rPr lang="ja-JP" altLang="en-US" sz="2800" dirty="0">
                <a:latin typeface="Rounded M+ 2p medium" panose="020B0602020203020207" pitchFamily="50" charset="-128"/>
                <a:ea typeface="Rounded M+ 2p medium" panose="020B0602020203020207" pitchFamily="50" charset="-128"/>
                <a:cs typeface="Rounded M+ 2p medium" panose="020B0602020203020207" pitchFamily="50" charset="-128"/>
              </a:rPr>
              <a:t>　</a:t>
            </a:r>
            <a:r>
              <a:rPr lang="ja-JP" altLang="en-US" sz="2000" dirty="0">
                <a:latin typeface="Rounded M+ 2p medium" panose="020B0602020203020207" pitchFamily="50" charset="-128"/>
                <a:ea typeface="Rounded M+ 2p medium" panose="020B0602020203020207" pitchFamily="50" charset="-128"/>
                <a:cs typeface="Rounded M+ 2p medium" panose="020B0602020203020207" pitchFamily="50" charset="-128"/>
              </a:rPr>
              <a:t>（正しいことを伝えても、患者に信用されなければ意味がない）</a:t>
            </a:r>
            <a:endParaRPr lang="ja-JP" altLang="en-US" sz="2000" dirty="0"/>
          </a:p>
          <a:p>
            <a:pPr marL="457200" indent="-457200">
              <a:buFont typeface="Wingdings" panose="05000000000000000000" pitchFamily="2" charset="2"/>
              <a:buChar char="l"/>
            </a:pPr>
            <a:endParaRPr lang="en-US" altLang="ja-JP" sz="1200" dirty="0"/>
          </a:p>
          <a:p>
            <a:pPr marL="457200" indent="-457200">
              <a:buFont typeface="Wingdings" panose="05000000000000000000" pitchFamily="2" charset="2"/>
              <a:buChar char="l"/>
            </a:pPr>
            <a:r>
              <a:rPr lang="ja-JP" altLang="en-US" sz="2400" dirty="0"/>
              <a:t>信頼関係を生かして、薬の説明や服薬継続の理解につなげる。</a:t>
            </a:r>
            <a:endParaRPr lang="en-US" altLang="ja-JP" sz="2400" dirty="0"/>
          </a:p>
          <a:p>
            <a:pPr marL="457200" indent="-457200">
              <a:buFont typeface="Wingdings" panose="05000000000000000000" pitchFamily="2" charset="2"/>
              <a:buChar char="l"/>
            </a:pPr>
            <a:endParaRPr lang="ja-JP" altLang="en-US" sz="1200" dirty="0"/>
          </a:p>
          <a:p>
            <a:pPr marL="457200" indent="-457200">
              <a:buFont typeface="Wingdings" panose="05000000000000000000" pitchFamily="2" charset="2"/>
              <a:buChar char="l"/>
            </a:pPr>
            <a:r>
              <a:rPr lang="ja-JP" altLang="en-US" sz="2400" dirty="0"/>
              <a:t>得られた情報を薬物療法の改善に生かすことで、患者の回復を助ける。</a:t>
            </a:r>
            <a:endParaRPr lang="en-US" altLang="ja-JP" sz="2400" dirty="0"/>
          </a:p>
          <a:p>
            <a:pPr marL="457200" indent="-457200">
              <a:buFont typeface="Arial" panose="020B0604020202020204" pitchFamily="34" charset="0"/>
              <a:buChar char="•"/>
            </a:pPr>
            <a:endParaRPr lang="ja-JP" altLang="en-US" sz="700" dirty="0"/>
          </a:p>
        </p:txBody>
      </p:sp>
    </p:spTree>
    <p:extLst>
      <p:ext uri="{BB962C8B-B14F-4D97-AF65-F5344CB8AC3E}">
        <p14:creationId xmlns:p14="http://schemas.microsoft.com/office/powerpoint/2010/main" val="251397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CE4E4E30-A980-2174-2CD4-483960A12E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424220-0CF8-5738-1558-EC5177E0C3EC}"/>
              </a:ext>
            </a:extLst>
          </p:cNvPr>
          <p:cNvSpPr>
            <a:spLocks noGrp="1"/>
          </p:cNvSpPr>
          <p:nvPr>
            <p:ph type="title"/>
          </p:nvPr>
        </p:nvSpPr>
        <p:spPr>
          <a:xfrm>
            <a:off x="838200" y="261245"/>
            <a:ext cx="10953750" cy="1325563"/>
          </a:xfrm>
        </p:spPr>
        <p:txBody>
          <a:bodyPr>
            <a:normAutofit/>
          </a:bodyPr>
          <a:lstStyle/>
          <a:p>
            <a:r>
              <a:rPr lang="ja-JP" altLang="en-US" sz="4000" dirty="0">
                <a:solidFill>
                  <a:srgbClr val="35668D"/>
                </a:solidFill>
                <a:latin typeface="源泉丸ゴシック B" panose="020B0800000000000000" pitchFamily="50" charset="-128"/>
                <a:ea typeface="源泉丸ゴシック B" panose="020B0800000000000000" pitchFamily="50" charset="-128"/>
              </a:rPr>
              <a:t>患者情報の生かし方</a:t>
            </a:r>
            <a:r>
              <a:rPr lang="ja-JP" altLang="en-US" sz="3600" dirty="0">
                <a:solidFill>
                  <a:srgbClr val="35668D"/>
                </a:solidFill>
                <a:latin typeface="源泉丸ゴシック B" panose="020B0800000000000000" pitchFamily="50" charset="-128"/>
                <a:ea typeface="源泉丸ゴシック B" panose="020B0800000000000000" pitchFamily="50" charset="-128"/>
              </a:rPr>
              <a:t>（統合失調症患者の一例）</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1103B378-E74A-EBB8-D718-90007C591890}"/>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6" name="四角形: 角を丸くする 5">
            <a:extLst>
              <a:ext uri="{FF2B5EF4-FFF2-40B4-BE49-F238E27FC236}">
                <a16:creationId xmlns:a16="http://schemas.microsoft.com/office/drawing/2014/main" id="{8C1C02F9-C488-952B-8070-69CF4554D5C4}"/>
              </a:ext>
            </a:extLst>
          </p:cNvPr>
          <p:cNvSpPr/>
          <p:nvPr/>
        </p:nvSpPr>
        <p:spPr>
          <a:xfrm>
            <a:off x="9168791" y="2993909"/>
            <a:ext cx="2292987" cy="728121"/>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ja-JP" altLang="en-US" sz="2000" dirty="0"/>
              <a:t>初発？再発？</a:t>
            </a:r>
            <a:endParaRPr lang="en-US" altLang="ja-JP" sz="2000" dirty="0"/>
          </a:p>
          <a:p>
            <a:pPr algn="ctr"/>
            <a:r>
              <a:rPr kumimoji="1" lang="ja-JP" altLang="en-US" sz="2000" dirty="0"/>
              <a:t>発病は何歳頃？</a:t>
            </a:r>
            <a:endParaRPr kumimoji="1" lang="en-US" altLang="ja-JP" sz="2000" dirty="0"/>
          </a:p>
        </p:txBody>
      </p:sp>
      <p:sp>
        <p:nvSpPr>
          <p:cNvPr id="7" name="四角形: 角を丸くする 6">
            <a:extLst>
              <a:ext uri="{FF2B5EF4-FFF2-40B4-BE49-F238E27FC236}">
                <a16:creationId xmlns:a16="http://schemas.microsoft.com/office/drawing/2014/main" id="{C9848BE3-BF97-967D-4035-6CB97F5D3EFB}"/>
              </a:ext>
            </a:extLst>
          </p:cNvPr>
          <p:cNvSpPr/>
          <p:nvPr/>
        </p:nvSpPr>
        <p:spPr>
          <a:xfrm>
            <a:off x="1549163" y="1698927"/>
            <a:ext cx="2698380" cy="773125"/>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000" dirty="0"/>
              <a:t>どんな症状があり、どう理解している？</a:t>
            </a:r>
            <a:endParaRPr kumimoji="1" lang="en-US" altLang="ja-JP" sz="2000" dirty="0"/>
          </a:p>
        </p:txBody>
      </p:sp>
      <p:sp>
        <p:nvSpPr>
          <p:cNvPr id="8" name="四角形: 角を丸くする 7">
            <a:extLst>
              <a:ext uri="{FF2B5EF4-FFF2-40B4-BE49-F238E27FC236}">
                <a16:creationId xmlns:a16="http://schemas.microsoft.com/office/drawing/2014/main" id="{17D2381D-070A-C197-22E3-92ADE74B707E}"/>
              </a:ext>
            </a:extLst>
          </p:cNvPr>
          <p:cNvSpPr/>
          <p:nvPr/>
        </p:nvSpPr>
        <p:spPr>
          <a:xfrm>
            <a:off x="204817" y="3120285"/>
            <a:ext cx="2840061" cy="773125"/>
          </a:xfrm>
          <a:prstGeom prst="roundRect">
            <a:avLst/>
          </a:prstGeom>
          <a:solidFill>
            <a:srgbClr val="0070C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ja-JP" altLang="en-US" sz="2000" dirty="0"/>
              <a:t>不規則な服薬や中断はあった</a:t>
            </a:r>
            <a:r>
              <a:rPr kumimoji="1" lang="ja-JP" altLang="en-US" sz="2000" dirty="0"/>
              <a:t>？その理由は？</a:t>
            </a:r>
            <a:endParaRPr kumimoji="1" lang="en-US" altLang="ja-JP" sz="2000" dirty="0"/>
          </a:p>
        </p:txBody>
      </p:sp>
      <p:cxnSp>
        <p:nvCxnSpPr>
          <p:cNvPr id="9" name="直線矢印コネクタ 8">
            <a:extLst>
              <a:ext uri="{FF2B5EF4-FFF2-40B4-BE49-F238E27FC236}">
                <a16:creationId xmlns:a16="http://schemas.microsoft.com/office/drawing/2014/main" id="{C2A55952-1E75-B434-8A0A-EB44ACE95C92}"/>
              </a:ext>
            </a:extLst>
          </p:cNvPr>
          <p:cNvCxnSpPr>
            <a:cxnSpLocks/>
            <a:stCxn id="7" idx="3"/>
          </p:cNvCxnSpPr>
          <p:nvPr/>
        </p:nvCxnSpPr>
        <p:spPr>
          <a:xfrm>
            <a:off x="4247543" y="2085490"/>
            <a:ext cx="562876" cy="562802"/>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四角形: 角を丸くする 10">
            <a:extLst>
              <a:ext uri="{FF2B5EF4-FFF2-40B4-BE49-F238E27FC236}">
                <a16:creationId xmlns:a16="http://schemas.microsoft.com/office/drawing/2014/main" id="{E164C095-A5EB-BB4A-06B5-52B0F4C819C3}"/>
              </a:ext>
            </a:extLst>
          </p:cNvPr>
          <p:cNvSpPr/>
          <p:nvPr/>
        </p:nvSpPr>
        <p:spPr>
          <a:xfrm>
            <a:off x="353692" y="4649980"/>
            <a:ext cx="2411505" cy="597690"/>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000" dirty="0"/>
              <a:t>薬への反応性は？</a:t>
            </a:r>
            <a:endParaRPr kumimoji="1" lang="en-US" altLang="ja-JP" sz="2000" dirty="0"/>
          </a:p>
        </p:txBody>
      </p:sp>
      <p:sp>
        <p:nvSpPr>
          <p:cNvPr id="12" name="四角形: 角を丸くする 11">
            <a:extLst>
              <a:ext uri="{FF2B5EF4-FFF2-40B4-BE49-F238E27FC236}">
                <a16:creationId xmlns:a16="http://schemas.microsoft.com/office/drawing/2014/main" id="{0EF08850-535E-C110-ED22-DCBDC7185C56}"/>
              </a:ext>
            </a:extLst>
          </p:cNvPr>
          <p:cNvSpPr/>
          <p:nvPr/>
        </p:nvSpPr>
        <p:spPr>
          <a:xfrm>
            <a:off x="1182045" y="5983621"/>
            <a:ext cx="2698380" cy="600888"/>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ja-JP" altLang="en-US" sz="2000" dirty="0"/>
              <a:t>出やすい副作用は？</a:t>
            </a:r>
            <a:endParaRPr kumimoji="1" lang="en-US" altLang="ja-JP" sz="2000" dirty="0"/>
          </a:p>
        </p:txBody>
      </p:sp>
      <p:sp>
        <p:nvSpPr>
          <p:cNvPr id="13" name="四角形: 角を丸くする 12">
            <a:extLst>
              <a:ext uri="{FF2B5EF4-FFF2-40B4-BE49-F238E27FC236}">
                <a16:creationId xmlns:a16="http://schemas.microsoft.com/office/drawing/2014/main" id="{17CF402C-9C0D-B852-8EA6-24BF78815E43}"/>
              </a:ext>
            </a:extLst>
          </p:cNvPr>
          <p:cNvSpPr/>
          <p:nvPr/>
        </p:nvSpPr>
        <p:spPr>
          <a:xfrm>
            <a:off x="8791598" y="4267180"/>
            <a:ext cx="3165326" cy="1170516"/>
          </a:xfrm>
          <a:prstGeom prst="roundRect">
            <a:avLst/>
          </a:prstGeom>
          <a:solidFill>
            <a:srgbClr val="0070C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ja-JP" altLang="en-US" sz="2000" dirty="0"/>
              <a:t>過去、どのくらいの抗精神病薬投与量で症状安定が継続できていた？</a:t>
            </a:r>
            <a:endParaRPr lang="en-US" altLang="ja-JP" sz="2000" dirty="0"/>
          </a:p>
        </p:txBody>
      </p:sp>
      <p:cxnSp>
        <p:nvCxnSpPr>
          <p:cNvPr id="14" name="直線矢印コネクタ 13">
            <a:extLst>
              <a:ext uri="{FF2B5EF4-FFF2-40B4-BE49-F238E27FC236}">
                <a16:creationId xmlns:a16="http://schemas.microsoft.com/office/drawing/2014/main" id="{A044029C-7024-4C7A-34C9-29334E5B38E7}"/>
              </a:ext>
            </a:extLst>
          </p:cNvPr>
          <p:cNvCxnSpPr>
            <a:cxnSpLocks/>
            <a:stCxn id="8" idx="3"/>
          </p:cNvCxnSpPr>
          <p:nvPr/>
        </p:nvCxnSpPr>
        <p:spPr>
          <a:xfrm flipV="1">
            <a:off x="3044878" y="3351152"/>
            <a:ext cx="703130" cy="155696"/>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80C39D07-087B-2503-EBAA-C989BF1A98AB}"/>
              </a:ext>
            </a:extLst>
          </p:cNvPr>
          <p:cNvCxnSpPr>
            <a:cxnSpLocks/>
            <a:stCxn id="8" idx="3"/>
          </p:cNvCxnSpPr>
          <p:nvPr/>
        </p:nvCxnSpPr>
        <p:spPr>
          <a:xfrm>
            <a:off x="3044878" y="3506848"/>
            <a:ext cx="671822" cy="849772"/>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A8848933-AC9E-89F3-BF78-F65F2C0B3EFC}"/>
              </a:ext>
            </a:extLst>
          </p:cNvPr>
          <p:cNvCxnSpPr>
            <a:cxnSpLocks/>
            <a:stCxn id="11" idx="3"/>
          </p:cNvCxnSpPr>
          <p:nvPr/>
        </p:nvCxnSpPr>
        <p:spPr>
          <a:xfrm>
            <a:off x="2765197" y="4948825"/>
            <a:ext cx="781977" cy="0"/>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F361121C-BA76-4B28-86FE-2D2DA52666D8}"/>
              </a:ext>
            </a:extLst>
          </p:cNvPr>
          <p:cNvCxnSpPr>
            <a:cxnSpLocks/>
            <a:stCxn id="12" idx="3"/>
          </p:cNvCxnSpPr>
          <p:nvPr/>
        </p:nvCxnSpPr>
        <p:spPr>
          <a:xfrm flipV="1">
            <a:off x="3880425" y="6015720"/>
            <a:ext cx="540140" cy="268345"/>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2FC08426-BB06-EE49-D81E-7CA4D2C7F922}"/>
              </a:ext>
            </a:extLst>
          </p:cNvPr>
          <p:cNvCxnSpPr>
            <a:cxnSpLocks/>
            <a:stCxn id="13" idx="1"/>
          </p:cNvCxnSpPr>
          <p:nvPr/>
        </p:nvCxnSpPr>
        <p:spPr>
          <a:xfrm flipH="1">
            <a:off x="7962072" y="4852438"/>
            <a:ext cx="829526" cy="13594"/>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四角形: 角を丸くする 19">
            <a:extLst>
              <a:ext uri="{FF2B5EF4-FFF2-40B4-BE49-F238E27FC236}">
                <a16:creationId xmlns:a16="http://schemas.microsoft.com/office/drawing/2014/main" id="{1E8DE84B-C86F-4484-F465-4198C3A77714}"/>
              </a:ext>
            </a:extLst>
          </p:cNvPr>
          <p:cNvSpPr/>
          <p:nvPr/>
        </p:nvSpPr>
        <p:spPr>
          <a:xfrm>
            <a:off x="8132577" y="5899029"/>
            <a:ext cx="2877378" cy="744359"/>
          </a:xfrm>
          <a:prstGeom prst="roundRect">
            <a:avLst/>
          </a:prstGeom>
          <a:solidFill>
            <a:srgbClr val="0070C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000" dirty="0"/>
              <a:t>社会での生活に</a:t>
            </a:r>
            <a:endParaRPr kumimoji="1" lang="en-US" altLang="ja-JP" sz="2000" dirty="0"/>
          </a:p>
          <a:p>
            <a:pPr algn="ctr"/>
            <a:r>
              <a:rPr kumimoji="1" lang="ja-JP" altLang="en-US" sz="2000" dirty="0"/>
              <a:t>支障はなかった？</a:t>
            </a:r>
            <a:endParaRPr kumimoji="1" lang="en-US" altLang="ja-JP" sz="2000" dirty="0"/>
          </a:p>
        </p:txBody>
      </p:sp>
      <p:cxnSp>
        <p:nvCxnSpPr>
          <p:cNvPr id="21" name="直線矢印コネクタ 20">
            <a:extLst>
              <a:ext uri="{FF2B5EF4-FFF2-40B4-BE49-F238E27FC236}">
                <a16:creationId xmlns:a16="http://schemas.microsoft.com/office/drawing/2014/main" id="{62F4BA8D-C418-2903-0F79-215CB9737EE1}"/>
              </a:ext>
            </a:extLst>
          </p:cNvPr>
          <p:cNvCxnSpPr>
            <a:cxnSpLocks/>
            <a:stCxn id="20" idx="1"/>
          </p:cNvCxnSpPr>
          <p:nvPr/>
        </p:nvCxnSpPr>
        <p:spPr>
          <a:xfrm flipH="1" flipV="1">
            <a:off x="7592437" y="5867120"/>
            <a:ext cx="540140" cy="404089"/>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 name="四角形: 角を丸くする 21">
            <a:extLst>
              <a:ext uri="{FF2B5EF4-FFF2-40B4-BE49-F238E27FC236}">
                <a16:creationId xmlns:a16="http://schemas.microsoft.com/office/drawing/2014/main" id="{8C572858-1535-2DA2-78A8-AF7FAD8726FC}"/>
              </a:ext>
            </a:extLst>
          </p:cNvPr>
          <p:cNvSpPr/>
          <p:nvPr/>
        </p:nvSpPr>
        <p:spPr>
          <a:xfrm>
            <a:off x="7508799" y="1799523"/>
            <a:ext cx="2698380" cy="609600"/>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000" dirty="0"/>
              <a:t>患者の人柄や価値観</a:t>
            </a:r>
            <a:endParaRPr kumimoji="1" lang="en-US" altLang="ja-JP" sz="2000" dirty="0"/>
          </a:p>
        </p:txBody>
      </p:sp>
      <p:cxnSp>
        <p:nvCxnSpPr>
          <p:cNvPr id="23" name="直線矢印コネクタ 22">
            <a:extLst>
              <a:ext uri="{FF2B5EF4-FFF2-40B4-BE49-F238E27FC236}">
                <a16:creationId xmlns:a16="http://schemas.microsoft.com/office/drawing/2014/main" id="{2B0F51B4-EEFE-12F0-DD17-2A57985FF951}"/>
              </a:ext>
            </a:extLst>
          </p:cNvPr>
          <p:cNvCxnSpPr>
            <a:cxnSpLocks/>
            <a:stCxn id="22" idx="1"/>
          </p:cNvCxnSpPr>
          <p:nvPr/>
        </p:nvCxnSpPr>
        <p:spPr>
          <a:xfrm flipH="1">
            <a:off x="6945923" y="2104323"/>
            <a:ext cx="562876" cy="555311"/>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AA1ED3A7-866F-E3FB-F347-099D420533D8}"/>
              </a:ext>
            </a:extLst>
          </p:cNvPr>
          <p:cNvCxnSpPr>
            <a:cxnSpLocks/>
            <a:stCxn id="6" idx="1"/>
          </p:cNvCxnSpPr>
          <p:nvPr/>
        </p:nvCxnSpPr>
        <p:spPr>
          <a:xfrm flipH="1">
            <a:off x="7801109" y="3357970"/>
            <a:ext cx="1367682" cy="0"/>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54CB3358-C2D4-4B9D-463C-29432809A70E}"/>
              </a:ext>
            </a:extLst>
          </p:cNvPr>
          <p:cNvCxnSpPr>
            <a:cxnSpLocks/>
            <a:stCxn id="6" idx="1"/>
          </p:cNvCxnSpPr>
          <p:nvPr/>
        </p:nvCxnSpPr>
        <p:spPr>
          <a:xfrm flipH="1">
            <a:off x="7808786" y="3357970"/>
            <a:ext cx="1360005" cy="1032998"/>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 name="楕円 2">
            <a:extLst>
              <a:ext uri="{FF2B5EF4-FFF2-40B4-BE49-F238E27FC236}">
                <a16:creationId xmlns:a16="http://schemas.microsoft.com/office/drawing/2014/main" id="{664182C4-B1DB-0583-D272-4CA92C4F4AC4}"/>
              </a:ext>
            </a:extLst>
          </p:cNvPr>
          <p:cNvSpPr/>
          <p:nvPr/>
        </p:nvSpPr>
        <p:spPr>
          <a:xfrm>
            <a:off x="3964357" y="2721684"/>
            <a:ext cx="3628080" cy="1242757"/>
          </a:xfrm>
          <a:prstGeom prst="ellipse">
            <a:avLst/>
          </a:prstGeom>
          <a:solidFill>
            <a:schemeClr val="accent2">
              <a:lumMod val="7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2400" b="1" dirty="0"/>
          </a:p>
        </p:txBody>
      </p:sp>
      <p:sp>
        <p:nvSpPr>
          <p:cNvPr id="5" name="テキスト ボックス 4">
            <a:extLst>
              <a:ext uri="{FF2B5EF4-FFF2-40B4-BE49-F238E27FC236}">
                <a16:creationId xmlns:a16="http://schemas.microsoft.com/office/drawing/2014/main" id="{D22745DC-4C92-A994-D320-B229ADD8BCD1}"/>
              </a:ext>
            </a:extLst>
          </p:cNvPr>
          <p:cNvSpPr txBox="1"/>
          <p:nvPr/>
        </p:nvSpPr>
        <p:spPr>
          <a:xfrm>
            <a:off x="4798997" y="2866008"/>
            <a:ext cx="1973617" cy="954107"/>
          </a:xfrm>
          <a:prstGeom prst="rect">
            <a:avLst/>
          </a:prstGeom>
          <a:noFill/>
        </p:spPr>
        <p:txBody>
          <a:bodyPr wrap="none" rtlCol="0">
            <a:spAutoFit/>
          </a:bodyPr>
          <a:lstStyle/>
          <a:p>
            <a:pPr algn="ctr"/>
            <a:r>
              <a:rPr lang="ja-JP" altLang="en-US" sz="2800" dirty="0">
                <a:solidFill>
                  <a:schemeClr val="bg1"/>
                </a:solidFill>
                <a:latin typeface="源泉丸ゴシック B" panose="020B0800000000000000" pitchFamily="50" charset="-128"/>
                <a:ea typeface="源泉丸ゴシック B" panose="020B0800000000000000" pitchFamily="50" charset="-128"/>
              </a:rPr>
              <a:t>説明内容の</a:t>
            </a:r>
            <a:endParaRPr lang="en-US" altLang="ja-JP" sz="2800" dirty="0">
              <a:solidFill>
                <a:schemeClr val="bg1"/>
              </a:solidFill>
              <a:latin typeface="源泉丸ゴシック B" panose="020B0800000000000000" pitchFamily="50" charset="-128"/>
              <a:ea typeface="源泉丸ゴシック B" panose="020B0800000000000000" pitchFamily="50" charset="-128"/>
            </a:endParaRPr>
          </a:p>
          <a:p>
            <a:pPr algn="ctr"/>
            <a:r>
              <a:rPr lang="ja-JP" altLang="en-US" sz="2800" dirty="0">
                <a:solidFill>
                  <a:schemeClr val="bg1"/>
                </a:solidFill>
                <a:latin typeface="源泉丸ゴシック B" panose="020B0800000000000000" pitchFamily="50" charset="-128"/>
                <a:ea typeface="源泉丸ゴシック B" panose="020B0800000000000000" pitchFamily="50" charset="-128"/>
              </a:rPr>
              <a:t>検討に必要</a:t>
            </a:r>
            <a:endParaRPr lang="en-US" altLang="ja-JP" sz="2800" dirty="0">
              <a:solidFill>
                <a:schemeClr val="bg1"/>
              </a:solidFill>
              <a:latin typeface="源泉丸ゴシック B" panose="020B0800000000000000" pitchFamily="50" charset="-128"/>
              <a:ea typeface="源泉丸ゴシック B" panose="020B0800000000000000" pitchFamily="50" charset="-128"/>
            </a:endParaRPr>
          </a:p>
        </p:txBody>
      </p:sp>
      <p:sp>
        <p:nvSpPr>
          <p:cNvPr id="26" name="楕円 25">
            <a:extLst>
              <a:ext uri="{FF2B5EF4-FFF2-40B4-BE49-F238E27FC236}">
                <a16:creationId xmlns:a16="http://schemas.microsoft.com/office/drawing/2014/main" id="{053FA96D-C107-3B02-4771-7C11DF6C9EF4}"/>
              </a:ext>
            </a:extLst>
          </p:cNvPr>
          <p:cNvSpPr/>
          <p:nvPr/>
        </p:nvSpPr>
        <p:spPr>
          <a:xfrm>
            <a:off x="3778178" y="4063536"/>
            <a:ext cx="4123395" cy="2047117"/>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4F27BF9-05C9-BADA-118F-700069B089A7}"/>
              </a:ext>
            </a:extLst>
          </p:cNvPr>
          <p:cNvSpPr txBox="1"/>
          <p:nvPr/>
        </p:nvSpPr>
        <p:spPr>
          <a:xfrm>
            <a:off x="3898953" y="4392354"/>
            <a:ext cx="3939940" cy="1569660"/>
          </a:xfrm>
          <a:prstGeom prst="rect">
            <a:avLst/>
          </a:prstGeom>
          <a:noFill/>
        </p:spPr>
        <p:txBody>
          <a:bodyPr wrap="square">
            <a:spAutoFit/>
          </a:bodyPr>
          <a:lstStyle/>
          <a:p>
            <a:pPr algn="ctr"/>
            <a:r>
              <a:rPr lang="ja-JP" altLang="en-US" sz="28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rPr>
              <a:t>薬物療法の方向性の</a:t>
            </a:r>
            <a:endParaRPr lang="en-US" altLang="ja-JP" sz="28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endParaRPr>
          </a:p>
          <a:p>
            <a:pPr algn="ctr"/>
            <a:r>
              <a:rPr lang="ja-JP" altLang="en-US" sz="28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rPr>
              <a:t>検討に必要</a:t>
            </a:r>
            <a:endParaRPr lang="en-US" altLang="ja-JP" sz="28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endParaRPr>
          </a:p>
          <a:p>
            <a:pPr algn="ctr"/>
            <a:r>
              <a:rPr lang="ja-JP" altLang="en-US" sz="20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rPr>
              <a:t>（薬の種類、投与量、</a:t>
            </a:r>
            <a:endParaRPr lang="en-US" altLang="ja-JP" sz="20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endParaRPr>
          </a:p>
          <a:p>
            <a:pPr algn="ctr"/>
            <a:r>
              <a:rPr lang="ja-JP" altLang="en-US" sz="2000"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rPr>
              <a:t>　服薬回数、剤形、味）</a:t>
            </a:r>
            <a:endParaRPr lang="ja-JP" altLang="en-US" dirty="0">
              <a:solidFill>
                <a:schemeClr val="bg1"/>
              </a:solidFill>
              <a:latin typeface="源泉丸ゴシック B" panose="020B0800000000000000" pitchFamily="50" charset="-128"/>
              <a:ea typeface="源泉丸ゴシック B" panose="020B0800000000000000" pitchFamily="50" charset="-128"/>
              <a:cs typeface="Rounded M+ 2c regular" panose="020B0502020203020207" pitchFamily="50" charset="-128"/>
            </a:endParaRPr>
          </a:p>
        </p:txBody>
      </p:sp>
    </p:spTree>
    <p:extLst>
      <p:ext uri="{BB962C8B-B14F-4D97-AF65-F5344CB8AC3E}">
        <p14:creationId xmlns:p14="http://schemas.microsoft.com/office/powerpoint/2010/main" val="182838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9425B-C63A-3A2B-BD82-EBC46FEDCDEC}"/>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3F30E59-126B-9F51-3FFA-551A068A68E9}"/>
              </a:ext>
            </a:extLst>
          </p:cNvPr>
          <p:cNvSpPr/>
          <p:nvPr/>
        </p:nvSpPr>
        <p:spPr>
          <a:xfrm>
            <a:off x="1130300" y="1024467"/>
            <a:ext cx="9931400" cy="8805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35668D"/>
                </a:solidFill>
                <a:latin typeface="源泉丸ゴシック B" panose="020B0800000000000000" pitchFamily="50" charset="-128"/>
                <a:ea typeface="源泉丸ゴシック B" panose="020B0800000000000000" pitchFamily="50" charset="-128"/>
              </a:rPr>
              <a:t>患者の“理解”に寄り添う服薬支援</a:t>
            </a:r>
          </a:p>
        </p:txBody>
      </p:sp>
      <p:sp>
        <p:nvSpPr>
          <p:cNvPr id="2" name="AutoShape 3">
            <a:extLst>
              <a:ext uri="{FF2B5EF4-FFF2-40B4-BE49-F238E27FC236}">
                <a16:creationId xmlns:a16="http://schemas.microsoft.com/office/drawing/2014/main" id="{A87F3095-C480-F4BA-D1FF-CD7D9C4E1124}"/>
              </a:ext>
            </a:extLst>
          </p:cNvPr>
          <p:cNvSpPr/>
          <p:nvPr/>
        </p:nvSpPr>
        <p:spPr>
          <a:xfrm>
            <a:off x="0" y="5833533"/>
            <a:ext cx="12192001" cy="1210"/>
          </a:xfrm>
          <a:prstGeom prst="line">
            <a:avLst/>
          </a:prstGeom>
          <a:ln w="66675" cap="flat">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pic>
        <p:nvPicPr>
          <p:cNvPr id="7" name="図 6">
            <a:extLst>
              <a:ext uri="{FF2B5EF4-FFF2-40B4-BE49-F238E27FC236}">
                <a16:creationId xmlns:a16="http://schemas.microsoft.com/office/drawing/2014/main" id="{C47C7C31-6F00-34E5-0EF2-BA40F2E1D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418" y="3157313"/>
            <a:ext cx="2879164" cy="1423906"/>
          </a:xfrm>
          <a:prstGeom prst="rect">
            <a:avLst/>
          </a:prstGeom>
        </p:spPr>
      </p:pic>
    </p:spTree>
    <p:extLst>
      <p:ext uri="{BB962C8B-B14F-4D97-AF65-F5344CB8AC3E}">
        <p14:creationId xmlns:p14="http://schemas.microsoft.com/office/powerpoint/2010/main" val="372082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89E163AD-E5E3-B4F2-65B4-951E51008B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6CF22B-3FFC-917B-07ED-217C42366492}"/>
              </a:ext>
            </a:extLst>
          </p:cNvPr>
          <p:cNvSpPr>
            <a:spLocks noGrp="1"/>
          </p:cNvSpPr>
          <p:nvPr>
            <p:ph type="title"/>
          </p:nvPr>
        </p:nvSpPr>
        <p:spPr/>
        <p:txBody>
          <a:bodyPr/>
          <a:lstStyle/>
          <a:p>
            <a:r>
              <a:rPr kumimoji="1" lang="ja-JP" altLang="en-US" dirty="0">
                <a:solidFill>
                  <a:srgbClr val="35668D"/>
                </a:solidFill>
                <a:latin typeface="源泉丸ゴシック B" panose="020B0800000000000000" pitchFamily="50" charset="-128"/>
                <a:ea typeface="源泉丸ゴシック B" panose="020B0800000000000000" pitchFamily="50" charset="-128"/>
              </a:rPr>
              <a:t>心境の理解と共感</a:t>
            </a:r>
          </a:p>
        </p:txBody>
      </p:sp>
      <p:sp>
        <p:nvSpPr>
          <p:cNvPr id="4" name="AutoShape 3">
            <a:extLst>
              <a:ext uri="{FF2B5EF4-FFF2-40B4-BE49-F238E27FC236}">
                <a16:creationId xmlns:a16="http://schemas.microsoft.com/office/drawing/2014/main" id="{6D18979A-F4B7-1E9F-3EB8-FAACF5732F3D}"/>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021FF9DF-C990-6EC6-FF48-A4F38413FCE8}"/>
              </a:ext>
            </a:extLst>
          </p:cNvPr>
          <p:cNvSpPr txBox="1"/>
          <p:nvPr/>
        </p:nvSpPr>
        <p:spPr>
          <a:xfrm>
            <a:off x="702013" y="2075845"/>
            <a:ext cx="10844719" cy="3981218"/>
          </a:xfrm>
          <a:prstGeom prst="rect">
            <a:avLst/>
          </a:prstGeom>
          <a:noFill/>
        </p:spPr>
        <p:txBody>
          <a:bodyPr wrap="square" rtlCol="0">
            <a:spAutoFit/>
          </a:bodyPr>
          <a:lstStyle/>
          <a:p>
            <a:pPr marL="457200" indent="-457200">
              <a:lnSpc>
                <a:spcPct val="120000"/>
              </a:lnSpc>
              <a:buFont typeface="Wingdings" panose="05000000000000000000" pitchFamily="2" charset="2"/>
              <a:buChar char="l"/>
            </a:pPr>
            <a:r>
              <a:rPr lang="ja-JP" altLang="en-US" sz="2600" dirty="0">
                <a:solidFill>
                  <a:schemeClr val="tx1">
                    <a:lumMod val="85000"/>
                    <a:lumOff val="15000"/>
                  </a:schemeClr>
                </a:solidFill>
              </a:rPr>
              <a:t>誰だって、精神疾患に罹患するなんて思っていなかった</a:t>
            </a:r>
            <a:endParaRPr lang="en-US" altLang="ja-JP" sz="2600" dirty="0">
              <a:solidFill>
                <a:schemeClr val="tx1">
                  <a:lumMod val="85000"/>
                  <a:lumOff val="15000"/>
                </a:schemeClr>
              </a:solidFill>
            </a:endParaRPr>
          </a:p>
          <a:p>
            <a:pPr marL="457200" indent="-457200">
              <a:lnSpc>
                <a:spcPct val="120000"/>
              </a:lnSpc>
              <a:buFont typeface="Wingdings" panose="05000000000000000000" pitchFamily="2" charset="2"/>
              <a:buChar char="l"/>
            </a:pPr>
            <a:endParaRPr lang="ja-JP" altLang="en-US" sz="600" dirty="0">
              <a:solidFill>
                <a:schemeClr val="tx1">
                  <a:lumMod val="85000"/>
                  <a:lumOff val="15000"/>
                </a:schemeClr>
              </a:solidFill>
            </a:endParaRPr>
          </a:p>
          <a:p>
            <a:pPr marL="457200" indent="-457200">
              <a:lnSpc>
                <a:spcPct val="120000"/>
              </a:lnSpc>
              <a:buFont typeface="Wingdings" panose="05000000000000000000" pitchFamily="2" charset="2"/>
              <a:buChar char="l"/>
            </a:pPr>
            <a:r>
              <a:rPr lang="ja-JP" altLang="en-US" sz="2600" dirty="0">
                <a:solidFill>
                  <a:schemeClr val="tx1">
                    <a:lumMod val="85000"/>
                    <a:lumOff val="15000"/>
                  </a:schemeClr>
                </a:solidFill>
              </a:rPr>
              <a:t>病気の症状による苦痛　陽性症状・陰性症状・認知機能障害</a:t>
            </a:r>
            <a:endParaRPr lang="en-US" altLang="ja-JP" sz="2600" dirty="0">
              <a:solidFill>
                <a:schemeClr val="tx1">
                  <a:lumMod val="85000"/>
                  <a:lumOff val="15000"/>
                </a:schemeClr>
              </a:solidFill>
            </a:endParaRPr>
          </a:p>
          <a:p>
            <a:pPr>
              <a:lnSpc>
                <a:spcPct val="120000"/>
              </a:lnSpc>
            </a:pPr>
            <a:r>
              <a:rPr lang="ja-JP" altLang="en-US" sz="2600" dirty="0">
                <a:solidFill>
                  <a:schemeClr val="tx1">
                    <a:lumMod val="85000"/>
                    <a:lumOff val="15000"/>
                  </a:schemeClr>
                </a:solidFill>
              </a:rPr>
              <a:t>　（幻聴や被害的な感情、猜疑心、色々と気になって心が休まらない）</a:t>
            </a:r>
            <a:endParaRPr lang="en-US" altLang="ja-JP" sz="2600" dirty="0">
              <a:solidFill>
                <a:schemeClr val="tx1">
                  <a:lumMod val="85000"/>
                  <a:lumOff val="15000"/>
                </a:schemeClr>
              </a:solidFill>
            </a:endParaRPr>
          </a:p>
          <a:p>
            <a:pPr>
              <a:lnSpc>
                <a:spcPct val="120000"/>
              </a:lnSpc>
            </a:pPr>
            <a:endParaRPr lang="en-US" altLang="ja-JP" sz="600" dirty="0">
              <a:solidFill>
                <a:schemeClr val="tx1">
                  <a:lumMod val="85000"/>
                  <a:lumOff val="15000"/>
                </a:schemeClr>
              </a:solidFill>
            </a:endParaRPr>
          </a:p>
          <a:p>
            <a:pPr marL="457200" indent="-457200">
              <a:lnSpc>
                <a:spcPct val="120000"/>
              </a:lnSpc>
              <a:buFont typeface="Wingdings" panose="05000000000000000000" pitchFamily="2" charset="2"/>
              <a:buChar char="l"/>
            </a:pPr>
            <a:r>
              <a:rPr lang="ja-JP" altLang="en-US" sz="2600" dirty="0">
                <a:solidFill>
                  <a:schemeClr val="tx1">
                    <a:lumMod val="85000"/>
                    <a:lumOff val="15000"/>
                  </a:schemeClr>
                </a:solidFill>
              </a:rPr>
              <a:t>発病後の能力低下について</a:t>
            </a:r>
            <a:endParaRPr lang="en-US" altLang="ja-JP" sz="2600" dirty="0">
              <a:solidFill>
                <a:schemeClr val="tx1">
                  <a:lumMod val="85000"/>
                  <a:lumOff val="15000"/>
                </a:schemeClr>
              </a:solidFill>
            </a:endParaRPr>
          </a:p>
          <a:p>
            <a:pPr marL="457200" indent="-457200">
              <a:lnSpc>
                <a:spcPct val="120000"/>
              </a:lnSpc>
              <a:buFont typeface="Wingdings" panose="05000000000000000000" pitchFamily="2" charset="2"/>
              <a:buChar char="l"/>
            </a:pPr>
            <a:endParaRPr lang="ja-JP" altLang="en-US" sz="600" dirty="0">
              <a:solidFill>
                <a:schemeClr val="tx1">
                  <a:lumMod val="85000"/>
                  <a:lumOff val="15000"/>
                </a:schemeClr>
              </a:solidFill>
            </a:endParaRPr>
          </a:p>
          <a:p>
            <a:pPr marL="457200" indent="-457200">
              <a:lnSpc>
                <a:spcPct val="120000"/>
              </a:lnSpc>
              <a:buFont typeface="Wingdings" panose="05000000000000000000" pitchFamily="2" charset="2"/>
              <a:buChar char="l"/>
            </a:pPr>
            <a:r>
              <a:rPr lang="ja-JP" altLang="en-US" sz="2600" dirty="0">
                <a:solidFill>
                  <a:schemeClr val="tx1">
                    <a:lumMod val="85000"/>
                    <a:lumOff val="15000"/>
                  </a:schemeClr>
                </a:solidFill>
              </a:rPr>
              <a:t>自身が信じること（妄想）を訴えても、信じてもらえない苦痛</a:t>
            </a:r>
            <a:endParaRPr lang="en-US" altLang="ja-JP" sz="2600" dirty="0">
              <a:solidFill>
                <a:schemeClr val="tx1">
                  <a:lumMod val="85000"/>
                  <a:lumOff val="15000"/>
                </a:schemeClr>
              </a:solidFill>
            </a:endParaRPr>
          </a:p>
          <a:p>
            <a:pPr marL="457200" indent="-457200">
              <a:lnSpc>
                <a:spcPct val="120000"/>
              </a:lnSpc>
              <a:buFont typeface="Wingdings" panose="05000000000000000000" pitchFamily="2" charset="2"/>
              <a:buChar char="l"/>
            </a:pPr>
            <a:endParaRPr lang="ja-JP" altLang="en-US" sz="600" dirty="0">
              <a:solidFill>
                <a:schemeClr val="tx1">
                  <a:lumMod val="85000"/>
                  <a:lumOff val="15000"/>
                </a:schemeClr>
              </a:solidFill>
            </a:endParaRPr>
          </a:p>
          <a:p>
            <a:pPr marL="457200" indent="-457200">
              <a:lnSpc>
                <a:spcPct val="120000"/>
              </a:lnSpc>
              <a:buFont typeface="Wingdings" panose="05000000000000000000" pitchFamily="2" charset="2"/>
              <a:buChar char="l"/>
            </a:pPr>
            <a:r>
              <a:rPr lang="ja-JP" altLang="en-US" sz="2600" dirty="0">
                <a:solidFill>
                  <a:schemeClr val="tx1">
                    <a:lumMod val="85000"/>
                    <a:lumOff val="15000"/>
                  </a:schemeClr>
                </a:solidFill>
              </a:rPr>
              <a:t>今後の人生に対する不安</a:t>
            </a:r>
            <a:endParaRPr lang="en-US" altLang="ja-JP" sz="2600" dirty="0">
              <a:solidFill>
                <a:schemeClr val="tx1">
                  <a:lumMod val="85000"/>
                  <a:lumOff val="15000"/>
                </a:schemeClr>
              </a:solidFill>
            </a:endParaRPr>
          </a:p>
          <a:p>
            <a:pPr marL="457200" indent="-457200">
              <a:lnSpc>
                <a:spcPct val="120000"/>
              </a:lnSpc>
              <a:buFont typeface="Wingdings" panose="05000000000000000000" pitchFamily="2" charset="2"/>
              <a:buChar char="l"/>
            </a:pPr>
            <a:endParaRPr lang="ja-JP" altLang="en-US" sz="600" dirty="0">
              <a:solidFill>
                <a:schemeClr val="tx1">
                  <a:lumMod val="85000"/>
                  <a:lumOff val="15000"/>
                </a:schemeClr>
              </a:solidFill>
            </a:endParaRPr>
          </a:p>
          <a:p>
            <a:pPr marL="457200" indent="-457200">
              <a:lnSpc>
                <a:spcPct val="120000"/>
              </a:lnSpc>
              <a:buFont typeface="Wingdings" panose="05000000000000000000" pitchFamily="2" charset="2"/>
              <a:buChar char="l"/>
            </a:pPr>
            <a:r>
              <a:rPr lang="ja-JP" altLang="en-US" sz="2600" dirty="0">
                <a:solidFill>
                  <a:schemeClr val="tx1">
                    <a:lumMod val="85000"/>
                    <a:lumOff val="15000"/>
                  </a:schemeClr>
                </a:solidFill>
              </a:rPr>
              <a:t>病状に左右された行動に対する自責や周囲との関係悪化</a:t>
            </a:r>
          </a:p>
        </p:txBody>
      </p:sp>
    </p:spTree>
    <p:extLst>
      <p:ext uri="{BB962C8B-B14F-4D97-AF65-F5344CB8AC3E}">
        <p14:creationId xmlns:p14="http://schemas.microsoft.com/office/powerpoint/2010/main" val="386507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AD9AD292-05A7-4826-5204-B720B23BC3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9B5A84-E0BA-1F91-7113-0B335BC9D1BA}"/>
              </a:ext>
            </a:extLst>
          </p:cNvPr>
          <p:cNvSpPr>
            <a:spLocks noGrp="1"/>
          </p:cNvSpPr>
          <p:nvPr>
            <p:ph type="title"/>
          </p:nvPr>
        </p:nvSpPr>
        <p:spPr/>
        <p:txBody>
          <a:bodyPr/>
          <a:lstStyle/>
          <a:p>
            <a:r>
              <a:rPr kumimoji="1" lang="ja-JP" altLang="en-US" dirty="0">
                <a:solidFill>
                  <a:srgbClr val="35668D"/>
                </a:solidFill>
                <a:latin typeface="源泉丸ゴシック B" panose="020B0800000000000000" pitchFamily="50" charset="-128"/>
                <a:ea typeface="源泉丸ゴシック B" panose="020B0800000000000000" pitchFamily="50" charset="-128"/>
              </a:rPr>
              <a:t>精神科の病院でこころを支える薬剤師</a:t>
            </a:r>
          </a:p>
        </p:txBody>
      </p:sp>
      <p:sp>
        <p:nvSpPr>
          <p:cNvPr id="4" name="AutoShape 3">
            <a:extLst>
              <a:ext uri="{FF2B5EF4-FFF2-40B4-BE49-F238E27FC236}">
                <a16:creationId xmlns:a16="http://schemas.microsoft.com/office/drawing/2014/main" id="{B79BE4B3-9894-1FA2-9D6B-8D23FABA15C9}"/>
              </a:ext>
            </a:extLst>
          </p:cNvPr>
          <p:cNvSpPr/>
          <p:nvPr/>
        </p:nvSpPr>
        <p:spPr>
          <a:xfrm>
            <a:off x="0" y="1436631"/>
            <a:ext cx="12192001" cy="1210"/>
          </a:xfrm>
          <a:prstGeom prst="line">
            <a:avLst/>
          </a:prstGeom>
          <a:ln w="66675" cap="flat"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3C3AE0BC-C79A-A852-7097-FC9F2D161439}"/>
              </a:ext>
            </a:extLst>
          </p:cNvPr>
          <p:cNvSpPr txBox="1"/>
          <p:nvPr/>
        </p:nvSpPr>
        <p:spPr>
          <a:xfrm>
            <a:off x="768485" y="2334638"/>
            <a:ext cx="9879628" cy="3970318"/>
          </a:xfrm>
          <a:prstGeom prst="rect">
            <a:avLst/>
          </a:prstGeom>
          <a:noFill/>
        </p:spPr>
        <p:txBody>
          <a:bodyPr wrap="none" rtlCol="0">
            <a:spAutoFit/>
          </a:bodyPr>
          <a:lstStyle/>
          <a:p>
            <a:r>
              <a:rPr kumimoji="1" lang="ja-JP" altLang="en-US" sz="3600" dirty="0"/>
              <a:t>みなさんは、精神科病院の薬剤師にどのような</a:t>
            </a:r>
            <a:endParaRPr kumimoji="1" lang="en-US" altLang="ja-JP" sz="3600" dirty="0"/>
          </a:p>
          <a:p>
            <a:r>
              <a:rPr kumimoji="1" lang="ja-JP" altLang="en-US" sz="3600" dirty="0"/>
              <a:t>イメージを持っていますか？</a:t>
            </a:r>
            <a:endParaRPr lang="en-US" altLang="ja-JP" sz="3600" dirty="0"/>
          </a:p>
          <a:p>
            <a:endParaRPr lang="en-US" altLang="ja-JP" sz="3600" dirty="0"/>
          </a:p>
          <a:p>
            <a:r>
              <a:rPr lang="ja-JP" altLang="en-US" sz="3600" dirty="0"/>
              <a:t>ここでは、普段あまり目にしない</a:t>
            </a:r>
            <a:endParaRPr lang="en-US" altLang="ja-JP" sz="3600" dirty="0"/>
          </a:p>
          <a:p>
            <a:r>
              <a:rPr lang="ja-JP" altLang="en-US" sz="3600" dirty="0"/>
              <a:t>精神科の薬剤師の世界と魅力を紹介します</a:t>
            </a:r>
            <a:endParaRPr lang="en-US" altLang="ja-JP" sz="3600" dirty="0"/>
          </a:p>
          <a:p>
            <a:endParaRPr lang="en-US" altLang="ja-JP" sz="2400" dirty="0"/>
          </a:p>
          <a:p>
            <a:endParaRPr lang="en-US" altLang="ja-JP" sz="2400" dirty="0"/>
          </a:p>
          <a:p>
            <a:endParaRPr lang="en-US" altLang="ja-JP" sz="2400" dirty="0"/>
          </a:p>
        </p:txBody>
      </p:sp>
      <p:pic>
        <p:nvPicPr>
          <p:cNvPr id="9" name="図 8">
            <a:extLst>
              <a:ext uri="{FF2B5EF4-FFF2-40B4-BE49-F238E27FC236}">
                <a16:creationId xmlns:a16="http://schemas.microsoft.com/office/drawing/2014/main" id="{C4B0A727-EC47-FE43-95D9-0E1B4409B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806" y="4798156"/>
            <a:ext cx="2089018" cy="1623531"/>
          </a:xfrm>
          <a:prstGeom prst="rect">
            <a:avLst/>
          </a:prstGeom>
        </p:spPr>
      </p:pic>
    </p:spTree>
    <p:extLst>
      <p:ext uri="{BB962C8B-B14F-4D97-AF65-F5344CB8AC3E}">
        <p14:creationId xmlns:p14="http://schemas.microsoft.com/office/powerpoint/2010/main" val="70460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89E163AD-E5E3-B4F2-65B4-951E51008B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6CF22B-3FFC-917B-07ED-217C42366492}"/>
              </a:ext>
            </a:extLst>
          </p:cNvPr>
          <p:cNvSpPr>
            <a:spLocks noGrp="1"/>
          </p:cNvSpPr>
          <p:nvPr>
            <p:ph type="title"/>
          </p:nvPr>
        </p:nvSpPr>
        <p:spPr/>
        <p:txBody>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境遇の理解に役立つ書籍</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6D18979A-F4B7-1E9F-3EB8-FAACF5732F3D}"/>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021FF9DF-C990-6EC6-FF48-A4F38413FCE8}"/>
              </a:ext>
            </a:extLst>
          </p:cNvPr>
          <p:cNvSpPr txBox="1"/>
          <p:nvPr/>
        </p:nvSpPr>
        <p:spPr>
          <a:xfrm>
            <a:off x="702013" y="2075845"/>
            <a:ext cx="11280437" cy="4031873"/>
          </a:xfrm>
          <a:prstGeom prst="rect">
            <a:avLst/>
          </a:prstGeom>
          <a:noFill/>
        </p:spPr>
        <p:txBody>
          <a:bodyPr wrap="square" rtlCol="0">
            <a:spAutoFit/>
          </a:bodyPr>
          <a:lstStyle/>
          <a:p>
            <a:pPr marL="0" indent="0">
              <a:buNone/>
            </a:pPr>
            <a:r>
              <a:rPr lang="ja-JP" altLang="en-US" sz="2800" dirty="0">
                <a:solidFill>
                  <a:schemeClr val="tx1">
                    <a:lumMod val="85000"/>
                    <a:lumOff val="15000"/>
                  </a:schemeClr>
                </a:solidFill>
              </a:rPr>
              <a:t>特に統合失調症は、患者の病的体験や心境をイメージしにくいので、これらが伝わる書籍を一読しておくのがオススメです。</a:t>
            </a:r>
            <a:endParaRPr lang="en-US" altLang="ja-JP" sz="2800" dirty="0">
              <a:solidFill>
                <a:schemeClr val="tx1">
                  <a:lumMod val="85000"/>
                  <a:lumOff val="15000"/>
                </a:schemeClr>
              </a:solidFill>
            </a:endParaRPr>
          </a:p>
          <a:p>
            <a:pPr marL="0" indent="0">
              <a:buNone/>
            </a:pPr>
            <a:r>
              <a:rPr lang="ja-JP" altLang="en-US" sz="2800" dirty="0">
                <a:solidFill>
                  <a:schemeClr val="tx1">
                    <a:lumMod val="85000"/>
                    <a:lumOff val="15000"/>
                  </a:schemeClr>
                </a:solidFill>
              </a:rPr>
              <a:t>　</a:t>
            </a:r>
          </a:p>
          <a:p>
            <a:pPr marL="457200" indent="-457200">
              <a:buFont typeface="Wingdings" panose="05000000000000000000" pitchFamily="2" charset="2"/>
              <a:buChar char="l"/>
            </a:pPr>
            <a:r>
              <a:rPr lang="ja-JP" altLang="en-US" sz="2800" dirty="0">
                <a:solidFill>
                  <a:schemeClr val="tx1">
                    <a:lumMod val="85000"/>
                    <a:lumOff val="15000"/>
                  </a:schemeClr>
                </a:solidFill>
              </a:rPr>
              <a:t>レッツ！当事者研究（地域精神保健福祉機構・コンボ）</a:t>
            </a:r>
          </a:p>
          <a:p>
            <a:endParaRPr lang="en-US" altLang="ja-JP" sz="1200" dirty="0">
              <a:solidFill>
                <a:schemeClr val="tx1">
                  <a:lumMod val="85000"/>
                  <a:lumOff val="15000"/>
                </a:schemeClr>
              </a:solidFill>
            </a:endParaRPr>
          </a:p>
          <a:p>
            <a:pPr marL="457200" indent="-457200">
              <a:buFont typeface="Wingdings" panose="05000000000000000000" pitchFamily="2" charset="2"/>
              <a:buChar char="l"/>
            </a:pPr>
            <a:r>
              <a:rPr lang="ja-JP" altLang="en-US" sz="2800" dirty="0">
                <a:solidFill>
                  <a:schemeClr val="tx1">
                    <a:lumMod val="85000"/>
                    <a:lumOff val="15000"/>
                  </a:schemeClr>
                </a:solidFill>
              </a:rPr>
              <a:t>べてるの家の恋愛大研究（大月書店）</a:t>
            </a:r>
          </a:p>
          <a:p>
            <a:pPr marL="457200" indent="-457200">
              <a:buFont typeface="Wingdings" panose="05000000000000000000" pitchFamily="2" charset="2"/>
              <a:buChar char="l"/>
            </a:pPr>
            <a:endParaRPr lang="en-US" altLang="ja-JP" sz="1200" dirty="0">
              <a:solidFill>
                <a:schemeClr val="tx1">
                  <a:lumMod val="85000"/>
                  <a:lumOff val="15000"/>
                </a:schemeClr>
              </a:solidFill>
            </a:endParaRPr>
          </a:p>
          <a:p>
            <a:pPr marL="457200" indent="-457200">
              <a:buFont typeface="Wingdings" panose="05000000000000000000" pitchFamily="2" charset="2"/>
              <a:buChar char="l"/>
            </a:pPr>
            <a:r>
              <a:rPr lang="ja-JP" altLang="en-US" sz="2800" dirty="0">
                <a:solidFill>
                  <a:schemeClr val="tx1">
                    <a:lumMod val="85000"/>
                    <a:lumOff val="15000"/>
                  </a:schemeClr>
                </a:solidFill>
              </a:rPr>
              <a:t>ボクには世界がこう見えていた 統合失調症闘病記（新潮文庫）</a:t>
            </a:r>
          </a:p>
          <a:p>
            <a:pPr marL="0" indent="0">
              <a:buNone/>
            </a:pPr>
            <a:endParaRPr lang="en-US" altLang="ja-JP" sz="2800" dirty="0">
              <a:solidFill>
                <a:schemeClr val="tx1">
                  <a:lumMod val="85000"/>
                  <a:lumOff val="15000"/>
                </a:schemeClr>
              </a:solidFill>
            </a:endParaRPr>
          </a:p>
          <a:p>
            <a:pPr marL="0" indent="0">
              <a:buNone/>
            </a:pPr>
            <a:r>
              <a:rPr lang="ja-JP" altLang="en-US" sz="2800" dirty="0">
                <a:solidFill>
                  <a:schemeClr val="tx1">
                    <a:lumMod val="85000"/>
                    <a:lumOff val="15000"/>
                  </a:schemeClr>
                </a:solidFill>
              </a:rPr>
              <a:t>他にも多数あります。</a:t>
            </a:r>
          </a:p>
        </p:txBody>
      </p:sp>
    </p:spTree>
    <p:extLst>
      <p:ext uri="{BB962C8B-B14F-4D97-AF65-F5344CB8AC3E}">
        <p14:creationId xmlns:p14="http://schemas.microsoft.com/office/powerpoint/2010/main" val="101427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30E990D7-E9DF-226E-83A7-F7EEB606546B}"/>
            </a:ext>
          </a:extLst>
        </p:cNvPr>
        <p:cNvGrpSpPr/>
        <p:nvPr/>
      </p:nvGrpSpPr>
      <p:grpSpPr>
        <a:xfrm>
          <a:off x="0" y="0"/>
          <a:ext cx="0" cy="0"/>
          <a:chOff x="0" y="0"/>
          <a:chExt cx="0" cy="0"/>
        </a:xfrm>
      </p:grpSpPr>
      <p:sp>
        <p:nvSpPr>
          <p:cNvPr id="4" name="AutoShape 3">
            <a:extLst>
              <a:ext uri="{FF2B5EF4-FFF2-40B4-BE49-F238E27FC236}">
                <a16:creationId xmlns:a16="http://schemas.microsoft.com/office/drawing/2014/main" id="{596F4B17-7E06-ACA1-7CB5-665511881B38}"/>
              </a:ext>
            </a:extLst>
          </p:cNvPr>
          <p:cNvSpPr/>
          <p:nvPr/>
        </p:nvSpPr>
        <p:spPr>
          <a:xfrm>
            <a:off x="-1" y="143571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E63B780F-75AA-2390-64B7-55619D5E172F}"/>
              </a:ext>
            </a:extLst>
          </p:cNvPr>
          <p:cNvSpPr txBox="1"/>
          <p:nvPr/>
        </p:nvSpPr>
        <p:spPr>
          <a:xfrm>
            <a:off x="838200" y="1966146"/>
            <a:ext cx="10844719" cy="3954929"/>
          </a:xfrm>
          <a:prstGeom prst="rect">
            <a:avLst/>
          </a:prstGeom>
          <a:noFill/>
        </p:spPr>
        <p:txBody>
          <a:bodyPr wrap="square" rtlCol="0">
            <a:spAutoFit/>
          </a:bodyPr>
          <a:lstStyle/>
          <a:p>
            <a:pPr marL="355600" indent="-355600">
              <a:buFont typeface="Wingdings" panose="05000000000000000000" pitchFamily="2" charset="2"/>
              <a:buChar char="l"/>
            </a:pPr>
            <a:r>
              <a:rPr lang="ja-JP" altLang="en-US" sz="2800" dirty="0">
                <a:latin typeface="+mn-ea"/>
                <a:cs typeface="Rounded M+ 2p medium" panose="020B0602020203020207" pitchFamily="50" charset="-128"/>
              </a:rPr>
              <a:t>病気や治療に対する患者の理解を把握</a:t>
            </a:r>
            <a:endParaRPr lang="en-US" altLang="ja-JP" sz="2800" dirty="0">
              <a:latin typeface="+mn-ea"/>
              <a:cs typeface="Rounded M+ 2p medium" panose="020B0602020203020207" pitchFamily="50" charset="-128"/>
            </a:endParaRPr>
          </a:p>
          <a:p>
            <a:pPr marL="447675">
              <a:buNone/>
            </a:pPr>
            <a:r>
              <a:rPr lang="ja-JP" altLang="en-US" sz="2400" dirty="0">
                <a:latin typeface="+mn-ea"/>
                <a:cs typeface="Rounded M+ 2p medium" panose="020B0602020203020207" pitchFamily="50" charset="-128"/>
              </a:rPr>
              <a:t>患者によって理解は様々です。これまでの経過や患者とのコミュニケーションを通じて、病気や治療に対する患者の理解を把握します。</a:t>
            </a:r>
            <a:endParaRPr lang="en-US" altLang="ja-JP" sz="2400" dirty="0">
              <a:latin typeface="+mn-ea"/>
              <a:cs typeface="Rounded M+ 2p medium" panose="020B0602020203020207" pitchFamily="50" charset="-128"/>
            </a:endParaRPr>
          </a:p>
          <a:p>
            <a:pPr marL="355600" indent="-355600">
              <a:buFont typeface="Wingdings" panose="05000000000000000000" pitchFamily="2" charset="2"/>
              <a:buChar char="l"/>
            </a:pPr>
            <a:endParaRPr lang="en-US" altLang="ja-JP" sz="1200" dirty="0">
              <a:latin typeface="+mn-ea"/>
              <a:cs typeface="Rounded M+ 2p medium" panose="020B0602020203020207" pitchFamily="50" charset="-128"/>
            </a:endParaRPr>
          </a:p>
          <a:p>
            <a:pPr marL="360363" indent="-360363">
              <a:buFont typeface="Wingdings" panose="05000000000000000000" pitchFamily="2" charset="2"/>
              <a:buChar char="l"/>
            </a:pPr>
            <a:r>
              <a:rPr lang="ja-JP" altLang="en-US" sz="2800" dirty="0">
                <a:latin typeface="+mn-ea"/>
              </a:rPr>
              <a:t>妄想等への対応</a:t>
            </a:r>
            <a:endParaRPr lang="en-US" altLang="ja-JP" sz="2800" dirty="0">
              <a:latin typeface="+mn-ea"/>
            </a:endParaRPr>
          </a:p>
          <a:p>
            <a:pPr marL="447675"/>
            <a:r>
              <a:rPr lang="ja-JP" altLang="en-US" sz="2400" dirty="0">
                <a:latin typeface="+mn-ea"/>
              </a:rPr>
              <a:t>信じていることを否定されるのは誰にとっても辛いことです。むやみに否定すると患者を精神的に追い詰めることにもなりかねません。</a:t>
            </a:r>
            <a:endParaRPr lang="en-US" altLang="ja-JP" sz="2400" dirty="0">
              <a:latin typeface="+mn-ea"/>
            </a:endParaRPr>
          </a:p>
          <a:p>
            <a:pPr marL="447675">
              <a:buFont typeface="Wingdings" panose="05000000000000000000" pitchFamily="2" charset="2"/>
              <a:buChar char="l"/>
            </a:pPr>
            <a:endParaRPr lang="en-US" altLang="ja-JP" sz="1200" dirty="0">
              <a:latin typeface="+mn-ea"/>
            </a:endParaRPr>
          </a:p>
          <a:p>
            <a:pPr marL="355600" indent="-355600">
              <a:buFont typeface="Wingdings" panose="05000000000000000000" pitchFamily="2" charset="2"/>
              <a:buChar char="l"/>
            </a:pPr>
            <a:r>
              <a:rPr lang="ja-JP" altLang="en-US" sz="2800" dirty="0">
                <a:latin typeface="+mn-ea"/>
              </a:rPr>
              <a:t>正しさは人を追い詰めやすい</a:t>
            </a:r>
            <a:endParaRPr lang="en-US" altLang="ja-JP" sz="2800" dirty="0">
              <a:latin typeface="+mn-ea"/>
              <a:cs typeface="Rounded M+ 2p medium" panose="020B0602020203020207" pitchFamily="50" charset="-128"/>
            </a:endParaRPr>
          </a:p>
          <a:p>
            <a:pPr marL="447675" indent="4763">
              <a:buNone/>
            </a:pPr>
            <a:r>
              <a:rPr lang="ja-JP" altLang="en-US" sz="2400" dirty="0">
                <a:latin typeface="+mn-ea"/>
                <a:cs typeface="Rounded M+ 2p medium" panose="020B0602020203020207" pitchFamily="50" charset="-128"/>
              </a:rPr>
              <a:t>病状や患者が置かれた状況をくみ取り、患者のためになる正しい情報を、患者の心情に配慮しながら伝えられることが大切です。</a:t>
            </a:r>
            <a:endParaRPr lang="en-US" altLang="ja-JP" sz="2400" dirty="0">
              <a:latin typeface="+mn-ea"/>
              <a:cs typeface="Rounded M+ 2p medium" panose="020B0602020203020207" pitchFamily="50" charset="-128"/>
            </a:endParaRPr>
          </a:p>
        </p:txBody>
      </p:sp>
      <p:sp>
        <p:nvSpPr>
          <p:cNvPr id="3" name="タイトル 1">
            <a:extLst>
              <a:ext uri="{FF2B5EF4-FFF2-40B4-BE49-F238E27FC236}">
                <a16:creationId xmlns:a16="http://schemas.microsoft.com/office/drawing/2014/main" id="{8E9CEB3B-050E-EC94-F37D-DD74D460AE0C}"/>
              </a:ext>
            </a:extLst>
          </p:cNvPr>
          <p:cNvSpPr txBox="1">
            <a:spLocks/>
          </p:cNvSpPr>
          <p:nvPr/>
        </p:nvSpPr>
        <p:spPr>
          <a:xfrm>
            <a:off x="838200" y="3759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rgbClr val="35668D"/>
                </a:solidFill>
                <a:latin typeface="源泉丸ゴシック B" panose="020B0800000000000000" pitchFamily="50" charset="-128"/>
                <a:ea typeface="源泉丸ゴシック B" panose="020B0800000000000000" pitchFamily="50" charset="-128"/>
              </a:rPr>
              <a:t>患者の理解に寄り添う</a:t>
            </a:r>
          </a:p>
        </p:txBody>
      </p:sp>
    </p:spTree>
    <p:extLst>
      <p:ext uri="{BB962C8B-B14F-4D97-AF65-F5344CB8AC3E}">
        <p14:creationId xmlns:p14="http://schemas.microsoft.com/office/powerpoint/2010/main" val="388170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5763D30D-6D03-00DC-763F-12443AB3B3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CEFB68-0A90-DBAD-F977-D33F6E535777}"/>
              </a:ext>
            </a:extLst>
          </p:cNvPr>
          <p:cNvSpPr>
            <a:spLocks noGrp="1"/>
          </p:cNvSpPr>
          <p:nvPr>
            <p:ph type="title"/>
          </p:nvPr>
        </p:nvSpPr>
        <p:spPr/>
        <p:txBody>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支え</a:t>
            </a:r>
            <a:r>
              <a:rPr kumimoji="1" lang="ja-JP" altLang="en-US" b="1" dirty="0">
                <a:solidFill>
                  <a:srgbClr val="35668D"/>
                </a:solidFill>
                <a:latin typeface="源泉丸ゴシック B" panose="020B0800000000000000" pitchFamily="50" charset="-128"/>
                <a:ea typeface="源泉丸ゴシック B" panose="020B0800000000000000" pitchFamily="50" charset="-128"/>
              </a:rPr>
              <a:t>、</a:t>
            </a:r>
            <a:r>
              <a:rPr lang="ja-JP" altLang="en-US" dirty="0">
                <a:solidFill>
                  <a:srgbClr val="35668D"/>
                </a:solidFill>
                <a:latin typeface="源泉丸ゴシック B" panose="020B0800000000000000" pitchFamily="50" charset="-128"/>
                <a:ea typeface="源泉丸ゴシック B" panose="020B0800000000000000" pitchFamily="50" charset="-128"/>
              </a:rPr>
              <a:t>支えられ</a:t>
            </a:r>
            <a:endParaRPr kumimoji="1" lang="ja-JP" altLang="en-US" dirty="0">
              <a:latin typeface="源泉丸ゴシック B" panose="020B0800000000000000" pitchFamily="50" charset="-128"/>
              <a:ea typeface="源泉丸ゴシック B" panose="020B0800000000000000" pitchFamily="50" charset="-128"/>
            </a:endParaRPr>
          </a:p>
        </p:txBody>
      </p:sp>
      <p:sp>
        <p:nvSpPr>
          <p:cNvPr id="3" name="テキスト ボックス 2">
            <a:extLst>
              <a:ext uri="{FF2B5EF4-FFF2-40B4-BE49-F238E27FC236}">
                <a16:creationId xmlns:a16="http://schemas.microsoft.com/office/drawing/2014/main" id="{BA118063-CC41-1AF8-B7E4-13C2A3BB553A}"/>
              </a:ext>
            </a:extLst>
          </p:cNvPr>
          <p:cNvSpPr txBox="1"/>
          <p:nvPr/>
        </p:nvSpPr>
        <p:spPr>
          <a:xfrm>
            <a:off x="683179" y="2595060"/>
            <a:ext cx="10956846" cy="2246769"/>
          </a:xfrm>
          <a:prstGeom prst="rect">
            <a:avLst/>
          </a:prstGeom>
          <a:noFill/>
        </p:spPr>
        <p:txBody>
          <a:bodyPr wrap="none" rtlCol="0">
            <a:spAutoFit/>
          </a:bodyPr>
          <a:lstStyle/>
          <a:p>
            <a:r>
              <a:rPr lang="ja-JP" altLang="en-US" sz="2800" dirty="0">
                <a:latin typeface="+mn-ea"/>
              </a:rPr>
              <a:t>人を助けることは、自分の気持ちを助けることにもつながります。</a:t>
            </a:r>
            <a:endParaRPr lang="en-US" altLang="ja-JP" sz="2800" dirty="0">
              <a:latin typeface="+mn-ea"/>
            </a:endParaRPr>
          </a:p>
          <a:p>
            <a:r>
              <a:rPr lang="ja-JP" altLang="en-US" sz="2800" dirty="0">
                <a:latin typeface="+mn-ea"/>
              </a:rPr>
              <a:t>患者を支えているようで、患者からも支えられているわけです。</a:t>
            </a:r>
            <a:endParaRPr lang="en-US" altLang="ja-JP" sz="2800" dirty="0">
              <a:latin typeface="+mn-ea"/>
            </a:endParaRPr>
          </a:p>
          <a:p>
            <a:endParaRPr lang="en-US" altLang="ja-JP" sz="2800" dirty="0">
              <a:latin typeface="+mn-ea"/>
            </a:endParaRPr>
          </a:p>
          <a:p>
            <a:r>
              <a:rPr lang="ja-JP" altLang="en-US" sz="2800" dirty="0">
                <a:latin typeface="+mn-ea"/>
              </a:rPr>
              <a:t>人を知ることは、自分を知ることにもつながります。</a:t>
            </a:r>
            <a:endParaRPr lang="en-US" altLang="ja-JP" sz="2800" dirty="0">
              <a:latin typeface="+mn-ea"/>
            </a:endParaRPr>
          </a:p>
          <a:p>
            <a:r>
              <a:rPr lang="ja-JP" altLang="en-US" sz="2800" dirty="0">
                <a:latin typeface="+mn-ea"/>
              </a:rPr>
              <a:t>精神科には、自分を知るという側面があります。</a:t>
            </a:r>
            <a:endParaRPr lang="en-US" altLang="ja-JP" sz="2800" dirty="0">
              <a:latin typeface="+mn-ea"/>
            </a:endParaRPr>
          </a:p>
        </p:txBody>
      </p:sp>
      <p:sp>
        <p:nvSpPr>
          <p:cNvPr id="4" name="AutoShape 3">
            <a:extLst>
              <a:ext uri="{FF2B5EF4-FFF2-40B4-BE49-F238E27FC236}">
                <a16:creationId xmlns:a16="http://schemas.microsoft.com/office/drawing/2014/main" id="{BE104741-63BC-FF94-A519-67772B84900F}"/>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Tree>
    <p:extLst>
      <p:ext uri="{BB962C8B-B14F-4D97-AF65-F5344CB8AC3E}">
        <p14:creationId xmlns:p14="http://schemas.microsoft.com/office/powerpoint/2010/main" val="358604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E3852-3202-B00B-7929-47F1FA735865}"/>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14EED7D-0073-D0B8-BE8A-E50F2CE839D6}"/>
              </a:ext>
            </a:extLst>
          </p:cNvPr>
          <p:cNvSpPr/>
          <p:nvPr/>
        </p:nvSpPr>
        <p:spPr>
          <a:xfrm>
            <a:off x="1130300" y="1024467"/>
            <a:ext cx="9931400" cy="8805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35668D"/>
                </a:solidFill>
                <a:latin typeface="源泉丸ゴシック B" panose="020B0800000000000000" pitchFamily="50" charset="-128"/>
                <a:ea typeface="源泉丸ゴシック B" panose="020B0800000000000000" pitchFamily="50" charset="-128"/>
              </a:rPr>
              <a:t>患者の生活を見据えたサポート</a:t>
            </a:r>
          </a:p>
        </p:txBody>
      </p:sp>
      <p:sp>
        <p:nvSpPr>
          <p:cNvPr id="2" name="AutoShape 3">
            <a:extLst>
              <a:ext uri="{FF2B5EF4-FFF2-40B4-BE49-F238E27FC236}">
                <a16:creationId xmlns:a16="http://schemas.microsoft.com/office/drawing/2014/main" id="{FEA49572-D382-1A35-B14C-CD881BF770D7}"/>
              </a:ext>
            </a:extLst>
          </p:cNvPr>
          <p:cNvSpPr/>
          <p:nvPr/>
        </p:nvSpPr>
        <p:spPr>
          <a:xfrm>
            <a:off x="0" y="5833533"/>
            <a:ext cx="12192001" cy="1210"/>
          </a:xfrm>
          <a:prstGeom prst="line">
            <a:avLst/>
          </a:prstGeom>
          <a:ln w="66675" cap="flat">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pic>
        <p:nvPicPr>
          <p:cNvPr id="25" name="図 24">
            <a:extLst>
              <a:ext uri="{FF2B5EF4-FFF2-40B4-BE49-F238E27FC236}">
                <a16:creationId xmlns:a16="http://schemas.microsoft.com/office/drawing/2014/main" id="{56CCACE4-9814-367A-313F-28DE1CD64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349" y="3156325"/>
            <a:ext cx="1753736" cy="1344103"/>
          </a:xfrm>
          <a:prstGeom prst="rect">
            <a:avLst/>
          </a:prstGeom>
        </p:spPr>
      </p:pic>
    </p:spTree>
    <p:extLst>
      <p:ext uri="{BB962C8B-B14F-4D97-AF65-F5344CB8AC3E}">
        <p14:creationId xmlns:p14="http://schemas.microsoft.com/office/powerpoint/2010/main" val="912136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89E163AD-E5E3-B4F2-65B4-951E51008B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6CF22B-3FFC-917B-07ED-217C42366492}"/>
              </a:ext>
            </a:extLst>
          </p:cNvPr>
          <p:cNvSpPr>
            <a:spLocks noGrp="1"/>
          </p:cNvSpPr>
          <p:nvPr>
            <p:ph type="title"/>
          </p:nvPr>
        </p:nvSpPr>
        <p:spPr/>
        <p:txBody>
          <a:bodyPr/>
          <a:lstStyle/>
          <a:p>
            <a:r>
              <a:rPr kumimoji="1" lang="ja-JP" altLang="en-US" dirty="0">
                <a:solidFill>
                  <a:srgbClr val="35668D"/>
                </a:solidFill>
                <a:latin typeface="源泉丸ゴシック B" panose="020B0800000000000000" pitchFamily="50" charset="-128"/>
                <a:ea typeface="源泉丸ゴシック B" panose="020B0800000000000000" pitchFamily="50" charset="-128"/>
              </a:rPr>
              <a:t>患者の生活を見据えた</a:t>
            </a:r>
            <a:r>
              <a:rPr lang="ja-JP" altLang="en-US" dirty="0">
                <a:solidFill>
                  <a:srgbClr val="35668D"/>
                </a:solidFill>
                <a:latin typeface="源泉丸ゴシック B" panose="020B0800000000000000" pitchFamily="50" charset="-128"/>
                <a:ea typeface="源泉丸ゴシック B" panose="020B0800000000000000" pitchFamily="50" charset="-128"/>
              </a:rPr>
              <a:t>サポート</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6D18979A-F4B7-1E9F-3EB8-FAACF5732F3D}"/>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021FF9DF-C990-6EC6-FF48-A4F38413FCE8}"/>
              </a:ext>
            </a:extLst>
          </p:cNvPr>
          <p:cNvSpPr txBox="1"/>
          <p:nvPr/>
        </p:nvSpPr>
        <p:spPr>
          <a:xfrm>
            <a:off x="673640" y="1935168"/>
            <a:ext cx="10844719" cy="5078313"/>
          </a:xfrm>
          <a:prstGeom prst="rect">
            <a:avLst/>
          </a:prstGeom>
          <a:noFill/>
        </p:spPr>
        <p:txBody>
          <a:bodyPr wrap="square" rtlCol="0">
            <a:spAutoFit/>
          </a:bodyPr>
          <a:lstStyle/>
          <a:p>
            <a:pPr marL="355600" indent="-355600">
              <a:buFont typeface="Wingdings" panose="05000000000000000000" pitchFamily="2" charset="2"/>
              <a:buChar char="l"/>
            </a:pPr>
            <a:r>
              <a:rPr lang="ja-JP" altLang="en-US" sz="3200" dirty="0">
                <a:latin typeface="+mn-ea"/>
                <a:cs typeface="Rounded M+ 2p medium" panose="020B0602020203020207" pitchFamily="50" charset="-128"/>
              </a:rPr>
              <a:t>精神科では、経過が長期に渡ることが多く、患者の生活に配慮した薬物療法が求められます。</a:t>
            </a:r>
            <a:endParaRPr lang="en-US" altLang="ja-JP" sz="3200" dirty="0">
              <a:latin typeface="+mn-ea"/>
              <a:cs typeface="Rounded M+ 2p medium" panose="020B0602020203020207" pitchFamily="50" charset="-128"/>
            </a:endParaRPr>
          </a:p>
          <a:p>
            <a:pPr marL="355600" indent="4763">
              <a:buNone/>
            </a:pPr>
            <a:r>
              <a:rPr lang="ja-JP" altLang="en-US" sz="2400" dirty="0">
                <a:latin typeface="+mn-ea"/>
                <a:cs typeface="Rounded M+ 2p medium" panose="020B0602020203020207" pitchFamily="50" charset="-128"/>
              </a:rPr>
              <a:t>家事、作業、仕事など、日中の過ごし方や生活のリズムなどに配慮した薬物療法を検討。再入院時には薬物療法の改善点を検討</a:t>
            </a:r>
            <a:endParaRPr lang="en-US" altLang="ja-JP" sz="2400" dirty="0">
              <a:latin typeface="+mn-ea"/>
              <a:cs typeface="Rounded M+ 2p medium" panose="020B0602020203020207" pitchFamily="50" charset="-128"/>
            </a:endParaRPr>
          </a:p>
          <a:p>
            <a:pPr marL="355600" indent="4763">
              <a:buNone/>
            </a:pPr>
            <a:endParaRPr lang="en-US" altLang="ja-JP" sz="1200" dirty="0">
              <a:solidFill>
                <a:schemeClr val="tx1">
                  <a:lumMod val="85000"/>
                  <a:lumOff val="15000"/>
                </a:schemeClr>
              </a:solidFill>
              <a:latin typeface="+mn-ea"/>
              <a:cs typeface="Rounded M+ 2p medium" panose="020B0602020203020207" pitchFamily="50" charset="-128"/>
            </a:endParaRPr>
          </a:p>
          <a:p>
            <a:pPr marL="355600" indent="-355600">
              <a:buFont typeface="Wingdings" panose="05000000000000000000" pitchFamily="2" charset="2"/>
              <a:buChar char="l"/>
            </a:pPr>
            <a:r>
              <a:rPr lang="ja-JP" altLang="en-US" sz="3200" dirty="0">
                <a:solidFill>
                  <a:schemeClr val="tx1">
                    <a:lumMod val="85000"/>
                    <a:lumOff val="15000"/>
                  </a:schemeClr>
                </a:solidFill>
                <a:latin typeface="+mn-ea"/>
                <a:cs typeface="Rounded M+ 2p medium" panose="020B0602020203020207" pitchFamily="50" charset="-128"/>
              </a:rPr>
              <a:t>入院中と退院後では、患者の生活にも違いがある。</a:t>
            </a:r>
            <a:endParaRPr lang="en-US" altLang="ja-JP" sz="3200" dirty="0">
              <a:solidFill>
                <a:schemeClr val="tx1">
                  <a:lumMod val="85000"/>
                  <a:lumOff val="15000"/>
                </a:schemeClr>
              </a:solidFill>
              <a:latin typeface="+mn-ea"/>
              <a:cs typeface="Rounded M+ 2p medium" panose="020B0602020203020207" pitchFamily="50" charset="-128"/>
            </a:endParaRPr>
          </a:p>
          <a:p>
            <a:pPr marL="360363"/>
            <a:r>
              <a:rPr lang="ja-JP" altLang="en-US" sz="2400" dirty="0">
                <a:solidFill>
                  <a:schemeClr val="tx1">
                    <a:lumMod val="85000"/>
                    <a:lumOff val="15000"/>
                  </a:schemeClr>
                </a:solidFill>
                <a:latin typeface="+mn-ea"/>
                <a:cs typeface="Rounded M+ 2p medium" panose="020B0602020203020207" pitchFamily="50" charset="-128"/>
              </a:rPr>
              <a:t>退院後は、生活の違いから薬物療法に関する問題が顕在化しやすい時期です。服薬が患者の社会生活を邪魔しないよう、服薬回数や服薬タイミング、眠気、認知機能など、退院後の生活を見据えた処方提案などを実施</a:t>
            </a:r>
            <a:r>
              <a:rPr lang="ja-JP" altLang="en-US" sz="2000" dirty="0">
                <a:solidFill>
                  <a:schemeClr val="tx1">
                    <a:lumMod val="85000"/>
                    <a:lumOff val="15000"/>
                  </a:schemeClr>
                </a:solidFill>
                <a:latin typeface="+mn-ea"/>
                <a:cs typeface="Rounded M+ 2p medium" panose="020B0602020203020207" pitchFamily="50" charset="-128"/>
              </a:rPr>
              <a:t>。</a:t>
            </a:r>
            <a:endParaRPr lang="en-US" altLang="ja-JP" sz="2000" dirty="0">
              <a:solidFill>
                <a:schemeClr val="tx1">
                  <a:lumMod val="85000"/>
                  <a:lumOff val="15000"/>
                </a:schemeClr>
              </a:solidFill>
              <a:latin typeface="+mn-ea"/>
              <a:cs typeface="Rounded M+ 2p medium" panose="020B0602020203020207" pitchFamily="50" charset="-128"/>
            </a:endParaRPr>
          </a:p>
          <a:p>
            <a:pPr marL="360363"/>
            <a:endParaRPr lang="en-US" altLang="ja-JP" sz="1600" dirty="0">
              <a:solidFill>
                <a:srgbClr val="FF0000"/>
              </a:solidFill>
              <a:latin typeface="+mn-ea"/>
              <a:cs typeface="Rounded M+ 2p medium" panose="020B0602020203020207" pitchFamily="50" charset="-128"/>
            </a:endParaRPr>
          </a:p>
          <a:p>
            <a:r>
              <a:rPr lang="ja-JP" altLang="en-US" sz="2800" dirty="0">
                <a:latin typeface="+mn-ea"/>
                <a:cs typeface="Rounded M+ 2p medium" panose="020B0602020203020207" pitchFamily="50" charset="-128"/>
              </a:rPr>
              <a:t>一度の入院だけではなく、その後の長い経過を通じて患者を支え、結果的に患者の回復に貢献する。</a:t>
            </a:r>
            <a:endParaRPr lang="en-US" altLang="ja-JP" sz="2800" dirty="0">
              <a:latin typeface="+mn-ea"/>
              <a:cs typeface="Rounded M+ 2p medium" panose="020B0602020203020207" pitchFamily="50" charset="-128"/>
            </a:endParaRPr>
          </a:p>
          <a:p>
            <a:endParaRPr lang="ja-JP" altLang="en-US" sz="2400" dirty="0">
              <a:solidFill>
                <a:schemeClr val="tx1">
                  <a:lumMod val="85000"/>
                  <a:lumOff val="15000"/>
                </a:schemeClr>
              </a:solidFill>
              <a:latin typeface="Rounded M+ 2p medium" panose="020B0602020203020207" pitchFamily="50" charset="-128"/>
              <a:ea typeface="Rounded M+ 2p medium" panose="020B0602020203020207" pitchFamily="50" charset="-128"/>
              <a:cs typeface="Rounded M+ 2p medium" panose="020B0602020203020207" pitchFamily="50" charset="-128"/>
            </a:endParaRPr>
          </a:p>
        </p:txBody>
      </p:sp>
    </p:spTree>
    <p:extLst>
      <p:ext uri="{BB962C8B-B14F-4D97-AF65-F5344CB8AC3E}">
        <p14:creationId xmlns:p14="http://schemas.microsoft.com/office/powerpoint/2010/main" val="303416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CA3D-8DFE-50DF-F77E-2B9B7035EFDA}"/>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AE9CC12-D8CC-4E7E-B438-F8D9EF923057}"/>
              </a:ext>
            </a:extLst>
          </p:cNvPr>
          <p:cNvSpPr/>
          <p:nvPr/>
        </p:nvSpPr>
        <p:spPr>
          <a:xfrm>
            <a:off x="1130300" y="1024467"/>
            <a:ext cx="9931400" cy="8805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35668D"/>
                </a:solidFill>
                <a:latin typeface="源泉丸ゴシック B" panose="020B0800000000000000" pitchFamily="50" charset="-128"/>
                <a:ea typeface="源泉丸ゴシック B" panose="020B0800000000000000" pitchFamily="50" charset="-128"/>
              </a:rPr>
              <a:t>薬物療法のジェネラリストとして貢献</a:t>
            </a:r>
          </a:p>
        </p:txBody>
      </p:sp>
      <p:sp>
        <p:nvSpPr>
          <p:cNvPr id="2" name="AutoShape 3">
            <a:extLst>
              <a:ext uri="{FF2B5EF4-FFF2-40B4-BE49-F238E27FC236}">
                <a16:creationId xmlns:a16="http://schemas.microsoft.com/office/drawing/2014/main" id="{411D8B9F-AF19-2F87-F806-F15C95C3AA99}"/>
              </a:ext>
            </a:extLst>
          </p:cNvPr>
          <p:cNvSpPr/>
          <p:nvPr/>
        </p:nvSpPr>
        <p:spPr>
          <a:xfrm>
            <a:off x="0" y="5833533"/>
            <a:ext cx="12192001" cy="1210"/>
          </a:xfrm>
          <a:prstGeom prst="line">
            <a:avLst/>
          </a:prstGeom>
          <a:ln w="66675" cap="flat">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pic>
        <p:nvPicPr>
          <p:cNvPr id="4" name="図 3">
            <a:extLst>
              <a:ext uri="{FF2B5EF4-FFF2-40B4-BE49-F238E27FC236}">
                <a16:creationId xmlns:a16="http://schemas.microsoft.com/office/drawing/2014/main" id="{6EE348F3-46FC-4968-CD96-1A00A628E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845" y="2836810"/>
            <a:ext cx="2696309" cy="1893614"/>
          </a:xfrm>
          <a:prstGeom prst="rect">
            <a:avLst/>
          </a:prstGeom>
        </p:spPr>
      </p:pic>
    </p:spTree>
    <p:extLst>
      <p:ext uri="{BB962C8B-B14F-4D97-AF65-F5344CB8AC3E}">
        <p14:creationId xmlns:p14="http://schemas.microsoft.com/office/powerpoint/2010/main" val="60981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3666FABE-88AD-789F-ED53-45BA250972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F82B8B-1338-DB9D-F80C-A8666FD5147E}"/>
              </a:ext>
            </a:extLst>
          </p:cNvPr>
          <p:cNvSpPr>
            <a:spLocks noGrp="1"/>
          </p:cNvSpPr>
          <p:nvPr>
            <p:ph type="title"/>
          </p:nvPr>
        </p:nvSpPr>
        <p:spPr>
          <a:xfrm>
            <a:off x="838199" y="365125"/>
            <a:ext cx="10764443" cy="1325563"/>
          </a:xfrm>
        </p:spPr>
        <p:txBody>
          <a:bodyPr>
            <a:normAutofit/>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精神科以外の領域も経験できますか？</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ACF360EC-A4B5-ED49-9A56-17657E5F1704}"/>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3" name="コンテンツ プレースホルダー 2">
            <a:extLst>
              <a:ext uri="{FF2B5EF4-FFF2-40B4-BE49-F238E27FC236}">
                <a16:creationId xmlns:a16="http://schemas.microsoft.com/office/drawing/2014/main" id="{670B6DEF-4EB8-3FA4-009C-3FF0295B7C72}"/>
              </a:ext>
            </a:extLst>
          </p:cNvPr>
          <p:cNvSpPr txBox="1">
            <a:spLocks/>
          </p:cNvSpPr>
          <p:nvPr/>
        </p:nvSpPr>
        <p:spPr>
          <a:xfrm>
            <a:off x="589357" y="3845784"/>
            <a:ext cx="4340335" cy="21179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・抗菌薬の薬剤選択</a:t>
            </a:r>
            <a:endParaRPr lang="en-US" altLang="ja-JP" dirty="0">
              <a:solidFill>
                <a:schemeClr val="tx1">
                  <a:lumMod val="85000"/>
                  <a:lumOff val="15000"/>
                </a:schemeClr>
              </a:solidFill>
              <a:latin typeface="+mn-ea"/>
              <a:cs typeface="Rounded M+ 2p medium" panose="020B0602020203020207" pitchFamily="50" charset="-128"/>
            </a:endParaRPr>
          </a:p>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・腎機能評価と投与設計</a:t>
            </a:r>
            <a:endParaRPr lang="en-US" altLang="ja-JP" dirty="0">
              <a:solidFill>
                <a:schemeClr val="tx1">
                  <a:lumMod val="85000"/>
                  <a:lumOff val="15000"/>
                </a:schemeClr>
              </a:solidFill>
              <a:latin typeface="+mn-ea"/>
              <a:cs typeface="Rounded M+ 2p medium" panose="020B0602020203020207" pitchFamily="50" charset="-128"/>
            </a:endParaRPr>
          </a:p>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・外用薬の薬剤選択</a:t>
            </a:r>
            <a:endParaRPr lang="en-US" altLang="ja-JP" dirty="0">
              <a:solidFill>
                <a:schemeClr val="tx1">
                  <a:lumMod val="85000"/>
                  <a:lumOff val="15000"/>
                </a:schemeClr>
              </a:solidFill>
              <a:latin typeface="+mn-ea"/>
              <a:cs typeface="Rounded M+ 2p medium" panose="020B0602020203020207" pitchFamily="50" charset="-128"/>
            </a:endParaRPr>
          </a:p>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・輸液の配合や薬剤選択</a:t>
            </a:r>
            <a:endParaRPr lang="en-US" altLang="ja-JP" dirty="0">
              <a:solidFill>
                <a:schemeClr val="tx1">
                  <a:lumMod val="85000"/>
                  <a:lumOff val="15000"/>
                </a:schemeClr>
              </a:solidFill>
              <a:latin typeface="+mn-ea"/>
              <a:cs typeface="Rounded M+ 2p medium" panose="020B0602020203020207" pitchFamily="50" charset="-128"/>
            </a:endParaRPr>
          </a:p>
        </p:txBody>
      </p:sp>
      <p:sp>
        <p:nvSpPr>
          <p:cNvPr id="8" name="テキスト ボックス 7">
            <a:extLst>
              <a:ext uri="{FF2B5EF4-FFF2-40B4-BE49-F238E27FC236}">
                <a16:creationId xmlns:a16="http://schemas.microsoft.com/office/drawing/2014/main" id="{5E1D13C4-6884-9100-44EB-556B3147C30C}"/>
              </a:ext>
            </a:extLst>
          </p:cNvPr>
          <p:cNvSpPr txBox="1"/>
          <p:nvPr/>
        </p:nvSpPr>
        <p:spPr>
          <a:xfrm>
            <a:off x="589357" y="6061569"/>
            <a:ext cx="11572399" cy="461665"/>
          </a:xfrm>
          <a:prstGeom prst="rect">
            <a:avLst/>
          </a:prstGeom>
          <a:noFill/>
        </p:spPr>
        <p:txBody>
          <a:bodyPr wrap="none" rtlCol="0">
            <a:spAutoFit/>
          </a:bodyPr>
          <a:lstStyle/>
          <a:p>
            <a:r>
              <a:rPr kumimoji="1" lang="ja-JP" altLang="en-US" sz="2400" b="1" dirty="0">
                <a:latin typeface="+mn-ea"/>
                <a:cs typeface="Rounded M+ 2p medium" panose="020B0602020203020207" pitchFamily="50" charset="-128"/>
              </a:rPr>
              <a:t>薬剤師には、精神科医が専門外とする幅広い領域についての関与が求められます。</a:t>
            </a:r>
            <a:endParaRPr kumimoji="1" lang="en-US" altLang="ja-JP" sz="2400" b="1" dirty="0">
              <a:latin typeface="+mn-ea"/>
              <a:cs typeface="Rounded M+ 2p medium" panose="020B0602020203020207" pitchFamily="50" charset="-128"/>
            </a:endParaRPr>
          </a:p>
        </p:txBody>
      </p:sp>
      <p:sp>
        <p:nvSpPr>
          <p:cNvPr id="9" name="テキスト ボックス 8">
            <a:extLst>
              <a:ext uri="{FF2B5EF4-FFF2-40B4-BE49-F238E27FC236}">
                <a16:creationId xmlns:a16="http://schemas.microsoft.com/office/drawing/2014/main" id="{13880622-5407-64CF-0EAF-AB45D220CF8B}"/>
              </a:ext>
            </a:extLst>
          </p:cNvPr>
          <p:cNvSpPr txBox="1"/>
          <p:nvPr/>
        </p:nvSpPr>
        <p:spPr>
          <a:xfrm rot="21418248">
            <a:off x="622719" y="1873465"/>
            <a:ext cx="6955750" cy="1446550"/>
          </a:xfrm>
          <a:prstGeom prst="rect">
            <a:avLst/>
          </a:prstGeom>
          <a:noFill/>
        </p:spPr>
        <p:txBody>
          <a:bodyPr wrap="none" rtlCol="0">
            <a:spAutoFit/>
          </a:bodyPr>
          <a:lstStyle/>
          <a:p>
            <a:r>
              <a:rPr lang="ja-JP" altLang="en-US" sz="8800" dirty="0">
                <a:solidFill>
                  <a:schemeClr val="accent5">
                    <a:lumMod val="75000"/>
                  </a:schemeClr>
                </a:solidFill>
                <a:latin typeface="HGP創英角ﾎﾟｯﾌﾟ体" panose="040B0A00000000000000" pitchFamily="50" charset="-128"/>
                <a:ea typeface="HGP創英角ﾎﾟｯﾌﾟ体" panose="040B0A00000000000000" pitchFamily="50" charset="-128"/>
              </a:rPr>
              <a:t>全然大丈夫！</a:t>
            </a:r>
            <a:endParaRPr lang="en-US" altLang="ja-JP" sz="8800" dirty="0">
              <a:solidFill>
                <a:schemeClr val="accent5">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5" name="コンテンツ プレースホルダー 2">
            <a:extLst>
              <a:ext uri="{FF2B5EF4-FFF2-40B4-BE49-F238E27FC236}">
                <a16:creationId xmlns:a16="http://schemas.microsoft.com/office/drawing/2014/main" id="{32E1F4EE-3C6B-1CDD-820F-0EF7A75A4DCA}"/>
              </a:ext>
            </a:extLst>
          </p:cNvPr>
          <p:cNvSpPr txBox="1">
            <a:spLocks/>
          </p:cNvSpPr>
          <p:nvPr/>
        </p:nvSpPr>
        <p:spPr>
          <a:xfrm>
            <a:off x="5732858" y="3845784"/>
            <a:ext cx="6459142" cy="21036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a:t>
            </a:r>
            <a:r>
              <a:rPr lang="ja-JP" altLang="en-US" sz="2800" dirty="0">
                <a:solidFill>
                  <a:schemeClr val="tx1">
                    <a:lumMod val="85000"/>
                    <a:lumOff val="15000"/>
                  </a:schemeClr>
                </a:solidFill>
                <a:latin typeface="+mn-ea"/>
                <a:cs typeface="Rounded M+ 2p medium" panose="020B0602020203020207" pitchFamily="50" charset="-128"/>
              </a:rPr>
              <a:t>糖尿病治療薬の薬剤選択</a:t>
            </a:r>
            <a:endParaRPr lang="en-US" altLang="ja-JP" dirty="0">
              <a:solidFill>
                <a:schemeClr val="tx1">
                  <a:lumMod val="85000"/>
                  <a:lumOff val="15000"/>
                </a:schemeClr>
              </a:solidFill>
              <a:latin typeface="+mn-ea"/>
              <a:cs typeface="Rounded M+ 2p medium" panose="020B0602020203020207" pitchFamily="50" charset="-128"/>
            </a:endParaRPr>
          </a:p>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・便秘、排尿障害への対応</a:t>
            </a:r>
            <a:endParaRPr lang="en-US" altLang="ja-JP" dirty="0">
              <a:solidFill>
                <a:schemeClr val="tx1">
                  <a:lumMod val="85000"/>
                  <a:lumOff val="15000"/>
                </a:schemeClr>
              </a:solidFill>
              <a:latin typeface="+mn-ea"/>
              <a:cs typeface="Rounded M+ 2p medium" panose="020B0602020203020207" pitchFamily="50" charset="-128"/>
            </a:endParaRPr>
          </a:p>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・患者ニーズに合った薬剤の採用</a:t>
            </a:r>
            <a:endParaRPr lang="en-US" altLang="ja-JP" dirty="0">
              <a:solidFill>
                <a:schemeClr val="tx1">
                  <a:lumMod val="85000"/>
                  <a:lumOff val="15000"/>
                </a:schemeClr>
              </a:solidFill>
              <a:latin typeface="+mn-ea"/>
              <a:cs typeface="Rounded M+ 2p medium" panose="020B0602020203020207" pitchFamily="50" charset="-128"/>
            </a:endParaRPr>
          </a:p>
          <a:p>
            <a:pPr marL="0" indent="0">
              <a:buFont typeface="Arial" panose="020B0604020202020204" pitchFamily="34" charset="0"/>
              <a:buNone/>
            </a:pPr>
            <a:r>
              <a:rPr lang="ja-JP" altLang="en-US" dirty="0">
                <a:solidFill>
                  <a:schemeClr val="tx1">
                    <a:lumMod val="85000"/>
                    <a:lumOff val="15000"/>
                  </a:schemeClr>
                </a:solidFill>
                <a:latin typeface="+mn-ea"/>
                <a:cs typeface="Rounded M+ 2p medium" panose="020B0602020203020207" pitchFamily="50" charset="-128"/>
              </a:rPr>
              <a:t>・その他　多岐に渡ります</a:t>
            </a:r>
            <a:endParaRPr lang="en-US" altLang="ja-JP" dirty="0">
              <a:solidFill>
                <a:schemeClr val="tx1">
                  <a:lumMod val="85000"/>
                  <a:lumOff val="15000"/>
                </a:schemeClr>
              </a:solidFill>
              <a:latin typeface="+mn-ea"/>
              <a:cs typeface="Rounded M+ 2p medium" panose="020B0602020203020207" pitchFamily="50" charset="-128"/>
            </a:endParaRPr>
          </a:p>
        </p:txBody>
      </p:sp>
      <p:pic>
        <p:nvPicPr>
          <p:cNvPr id="6" name="図 5">
            <a:extLst>
              <a:ext uri="{FF2B5EF4-FFF2-40B4-BE49-F238E27FC236}">
                <a16:creationId xmlns:a16="http://schemas.microsoft.com/office/drawing/2014/main" id="{805B9476-0506-C677-5FFD-2B4C6579F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272" y="1617316"/>
            <a:ext cx="2120823" cy="2017871"/>
          </a:xfrm>
          <a:prstGeom prst="rect">
            <a:avLst/>
          </a:prstGeom>
        </p:spPr>
      </p:pic>
    </p:spTree>
    <p:extLst>
      <p:ext uri="{BB962C8B-B14F-4D97-AF65-F5344CB8AC3E}">
        <p14:creationId xmlns:p14="http://schemas.microsoft.com/office/powerpoint/2010/main" val="47324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p:cNvGrpSpPr/>
        <p:nvPr/>
      </p:nvGrpSpPr>
      <p:grpSpPr>
        <a:xfrm>
          <a:off x="0" y="0"/>
          <a:ext cx="0" cy="0"/>
          <a:chOff x="0" y="0"/>
          <a:chExt cx="0" cy="0"/>
        </a:xfrm>
      </p:grpSpPr>
      <p:graphicFrame>
        <p:nvGraphicFramePr>
          <p:cNvPr id="31" name="表 30">
            <a:extLst>
              <a:ext uri="{FF2B5EF4-FFF2-40B4-BE49-F238E27FC236}">
                <a16:creationId xmlns:a16="http://schemas.microsoft.com/office/drawing/2014/main" id="{E0003CCB-92C6-407A-C7CB-B5C11C039CC6}"/>
              </a:ext>
            </a:extLst>
          </p:cNvPr>
          <p:cNvGraphicFramePr>
            <a:graphicFrameLocks noGrp="1"/>
          </p:cNvGraphicFramePr>
          <p:nvPr>
            <p:extLst>
              <p:ext uri="{D42A27DB-BD31-4B8C-83A1-F6EECF244321}">
                <p14:modId xmlns:p14="http://schemas.microsoft.com/office/powerpoint/2010/main" val="3516710344"/>
              </p:ext>
            </p:extLst>
          </p:nvPr>
        </p:nvGraphicFramePr>
        <p:xfrm>
          <a:off x="679720" y="643928"/>
          <a:ext cx="10790766" cy="6109203"/>
        </p:xfrm>
        <a:graphic>
          <a:graphicData uri="http://schemas.openxmlformats.org/drawingml/2006/table">
            <a:tbl>
              <a:tblPr/>
              <a:tblGrid>
                <a:gridCol w="1198974">
                  <a:extLst>
                    <a:ext uri="{9D8B030D-6E8A-4147-A177-3AD203B41FA5}">
                      <a16:colId xmlns:a16="http://schemas.microsoft.com/office/drawing/2014/main" val="3816607017"/>
                    </a:ext>
                  </a:extLst>
                </a:gridCol>
                <a:gridCol w="1198974">
                  <a:extLst>
                    <a:ext uri="{9D8B030D-6E8A-4147-A177-3AD203B41FA5}">
                      <a16:colId xmlns:a16="http://schemas.microsoft.com/office/drawing/2014/main" val="966741363"/>
                    </a:ext>
                  </a:extLst>
                </a:gridCol>
                <a:gridCol w="1198974">
                  <a:extLst>
                    <a:ext uri="{9D8B030D-6E8A-4147-A177-3AD203B41FA5}">
                      <a16:colId xmlns:a16="http://schemas.microsoft.com/office/drawing/2014/main" val="4146961302"/>
                    </a:ext>
                  </a:extLst>
                </a:gridCol>
                <a:gridCol w="1198974">
                  <a:extLst>
                    <a:ext uri="{9D8B030D-6E8A-4147-A177-3AD203B41FA5}">
                      <a16:colId xmlns:a16="http://schemas.microsoft.com/office/drawing/2014/main" val="2577975607"/>
                    </a:ext>
                  </a:extLst>
                </a:gridCol>
                <a:gridCol w="1198974">
                  <a:extLst>
                    <a:ext uri="{9D8B030D-6E8A-4147-A177-3AD203B41FA5}">
                      <a16:colId xmlns:a16="http://schemas.microsoft.com/office/drawing/2014/main" val="1280633255"/>
                    </a:ext>
                  </a:extLst>
                </a:gridCol>
                <a:gridCol w="1198974">
                  <a:extLst>
                    <a:ext uri="{9D8B030D-6E8A-4147-A177-3AD203B41FA5}">
                      <a16:colId xmlns:a16="http://schemas.microsoft.com/office/drawing/2014/main" val="3698583409"/>
                    </a:ext>
                  </a:extLst>
                </a:gridCol>
                <a:gridCol w="1198974">
                  <a:extLst>
                    <a:ext uri="{9D8B030D-6E8A-4147-A177-3AD203B41FA5}">
                      <a16:colId xmlns:a16="http://schemas.microsoft.com/office/drawing/2014/main" val="2089285547"/>
                    </a:ext>
                  </a:extLst>
                </a:gridCol>
                <a:gridCol w="1198974">
                  <a:extLst>
                    <a:ext uri="{9D8B030D-6E8A-4147-A177-3AD203B41FA5}">
                      <a16:colId xmlns:a16="http://schemas.microsoft.com/office/drawing/2014/main" val="176619997"/>
                    </a:ext>
                  </a:extLst>
                </a:gridCol>
                <a:gridCol w="1198974">
                  <a:extLst>
                    <a:ext uri="{9D8B030D-6E8A-4147-A177-3AD203B41FA5}">
                      <a16:colId xmlns:a16="http://schemas.microsoft.com/office/drawing/2014/main" val="3788344852"/>
                    </a:ext>
                  </a:extLst>
                </a:gridCol>
              </a:tblGrid>
              <a:tr h="670443">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クロザピンの</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適正使用</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体内動態や</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相互作用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多剤大量</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処方の改善</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LAI</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説明と導入</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服薬継続</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副作用</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への対処</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病気と人格</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を分ける</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自分の中の偏見に気付く</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様々な偏見が</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あることを知る</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extLst>
                  <a:ext uri="{0D108BD9-81ED-4DB2-BD59-A6C34878D82A}">
                    <a16:rowId xmlns:a16="http://schemas.microsoft.com/office/drawing/2014/main" val="3645816904"/>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副作用への</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対処</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向精神薬を</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使いこなす</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処方の</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組み立て</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効果的な</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治療</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再発予防</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病識や理解</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に合った説明</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ハンセン病</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などに学ぶ</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偏見を</a:t>
                      </a:r>
                      <a:b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なくす</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心境の理解</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と共感</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extLst>
                  <a:ext uri="{0D108BD9-81ED-4DB2-BD59-A6C34878D82A}">
                    <a16:rowId xmlns:a16="http://schemas.microsoft.com/office/drawing/2014/main" val="2696340569"/>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腎機能評価</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と用量調節</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zh-TW"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受容体</a:t>
                      </a:r>
                      <a:br>
                        <a:rPr lang="zh-TW"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親和性</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zh-TW"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向精神薬</a:t>
                      </a:r>
                      <a:br>
                        <a:rPr lang="zh-TW"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zh-TW"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等価換算</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飲み忘れ</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ない工夫</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好みに配慮</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した処方</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服薬し易い</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剤形</a:t>
                      </a:r>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用法</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患者を身内</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と考えてみる</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人として</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関わる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精神疾患</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を知る</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2726673195"/>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薬物療法</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の役割</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病態と予後</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様々な</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治療法と</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特徴</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向精神薬を</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使いこなす</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再発予防</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偏見を</a:t>
                      </a:r>
                      <a:b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なくす</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患者の</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価値観</a:t>
                      </a:r>
                      <a:r>
                        <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理解</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病気を否定</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したい心境</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経過、過去の</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治療反応性</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extLst>
                  <a:ext uri="{0D108BD9-81ED-4DB2-BD59-A6C34878D82A}">
                    <a16:rowId xmlns:a16="http://schemas.microsoft.com/office/drawing/2014/main" val="309619688"/>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再発予防</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精神疾患の</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知識を指導</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に生かす</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患者の心情</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を推察</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精神疾患の</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知識を指導</a:t>
                      </a:r>
                      <a:endParaRPr lang="en-US" altLang="ja-JP"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に生かす</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1" i="0" u="none" strike="noStrike" dirty="0">
                          <a:solidFill>
                            <a:srgbClr val="FFFFFF"/>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精神科患者の</a:t>
                      </a:r>
                      <a:endParaRPr lang="en-US" altLang="ja-JP" sz="1400" b="1" i="0" u="none" strike="noStrike" dirty="0">
                        <a:solidFill>
                          <a:srgbClr val="FFFFFF"/>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1" i="0" u="none" strike="noStrike" dirty="0">
                          <a:solidFill>
                            <a:srgbClr val="FFFFFF"/>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回復を助ける</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alpha val="80000"/>
                      </a:srgb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患者を知る</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生活状況</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患者を知る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伝わる説明、</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話す速度</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extLst>
                  <a:ext uri="{0D108BD9-81ED-4DB2-BD59-A6C34878D82A}">
                    <a16:rowId xmlns:a16="http://schemas.microsoft.com/office/drawing/2014/main" val="1485850463"/>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回復</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プロセス</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病気の特徴</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と患者応対</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病気と処方</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の関連性</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体の健康</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信頼関係</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社会生活</a:t>
                      </a:r>
                      <a:b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を支える</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副作用歴</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コミュニケー</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ション</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薬や剤形</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の好み</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1091223227"/>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抗菌薬の</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適正使用</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活動的な</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メタボ対策</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SDM</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失敗を</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責めない</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全人的な</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関わり</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調剤方法</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の検討</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認知機能</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服用回数、</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タイミング</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extLst>
                  <a:ext uri="{0D108BD9-81ED-4DB2-BD59-A6C34878D82A}">
                    <a16:rowId xmlns:a16="http://schemas.microsoft.com/office/drawing/2014/main" val="2034893771"/>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身体疾患の</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薬物療法</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体の健康</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フレイルや</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痩せの予防</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患者を</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支える姿勢</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信頼関係</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患者を</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知ろうとする</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姿勢</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生活リズム</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tc>
                  <a:txBody>
                    <a:bodyPr/>
                    <a:lstStyle/>
                    <a:p>
                      <a:pPr algn="ctr" fontAlgn="ctr">
                        <a:buNone/>
                      </a:pP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社会生活</a:t>
                      </a:r>
                      <a:b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1"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を支える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5">
                        <a:lumMod val="40000"/>
                        <a:lumOff val="60000"/>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地域の保険</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薬局と連携</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alpha val="80000"/>
                      </a:schemeClr>
                    </a:solidFill>
                  </a:tcPr>
                </a:tc>
                <a:extLst>
                  <a:ext uri="{0D108BD9-81ED-4DB2-BD59-A6C34878D82A}">
                    <a16:rowId xmlns:a16="http://schemas.microsoft.com/office/drawing/2014/main" val="3621102930"/>
                  </a:ext>
                </a:extLst>
              </a:tr>
              <a:tr h="679845">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下剤の</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適正使用</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ポリファーマシー対策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NST、</a:t>
                      </a:r>
                      <a:br>
                        <a:rPr 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褥瘡対策</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本当の事を</a:t>
                      </a:r>
                      <a:endParaRPr lang="en-US" altLang="ja-JP"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教えて貰える</a:t>
                      </a:r>
                      <a:endParaRPr lang="en-US" altLang="ja-JP"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関係性作り</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患者から得た</a:t>
                      </a:r>
                      <a:endParaRPr lang="en-US" altLang="ja-JP"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情報を患者に</a:t>
                      </a:r>
                      <a:b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3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役立てる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貢献を</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重ねる</a:t>
                      </a:r>
                    </a:p>
                  </a:txBody>
                  <a:tcPr marL="0" marR="0" marT="0"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生活を邪魔</a:t>
                      </a:r>
                      <a:endParaRPr lang="en-US" altLang="ja-JP"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しない処方</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食生活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algn="ctr" fontAlgn="ctr">
                        <a:buNone/>
                      </a:pP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薬剤</a:t>
                      </a:r>
                      <a:b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br>
                      <a:r>
                        <a:rPr lang="ja-JP" altLang="en-US" sz="14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サマリー</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1444003123"/>
                  </a:ext>
                </a:extLst>
              </a:tr>
            </a:tbl>
          </a:graphicData>
        </a:graphic>
      </p:graphicFrame>
      <p:cxnSp>
        <p:nvCxnSpPr>
          <p:cNvPr id="32" name="直線矢印コネクタ 31">
            <a:extLst>
              <a:ext uri="{FF2B5EF4-FFF2-40B4-BE49-F238E27FC236}">
                <a16:creationId xmlns:a16="http://schemas.microsoft.com/office/drawing/2014/main" id="{00000000-0008-0000-0000-000003000000}"/>
              </a:ext>
            </a:extLst>
          </p:cNvPr>
          <p:cNvCxnSpPr>
            <a:cxnSpLocks/>
          </p:cNvCxnSpPr>
          <p:nvPr/>
        </p:nvCxnSpPr>
        <p:spPr>
          <a:xfrm>
            <a:off x="7713133" y="4555067"/>
            <a:ext cx="1515534" cy="949678"/>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00000000-0008-0000-0000-000005000000}"/>
              </a:ext>
            </a:extLst>
          </p:cNvPr>
          <p:cNvCxnSpPr>
            <a:cxnSpLocks/>
          </p:cNvCxnSpPr>
          <p:nvPr/>
        </p:nvCxnSpPr>
        <p:spPr>
          <a:xfrm flipH="1">
            <a:off x="2924701" y="4555067"/>
            <a:ext cx="1515898" cy="949678"/>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0000000-0008-0000-0000-000008000000}"/>
              </a:ext>
            </a:extLst>
          </p:cNvPr>
          <p:cNvCxnSpPr>
            <a:cxnSpLocks/>
          </p:cNvCxnSpPr>
          <p:nvPr/>
        </p:nvCxnSpPr>
        <p:spPr>
          <a:xfrm flipH="1" flipV="1">
            <a:off x="2924701" y="1896533"/>
            <a:ext cx="1502919" cy="872067"/>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0000000-0008-0000-0000-00000B000000}"/>
              </a:ext>
            </a:extLst>
          </p:cNvPr>
          <p:cNvCxnSpPr>
            <a:cxnSpLocks/>
          </p:cNvCxnSpPr>
          <p:nvPr/>
        </p:nvCxnSpPr>
        <p:spPr>
          <a:xfrm flipV="1">
            <a:off x="7713133" y="1896533"/>
            <a:ext cx="1515534" cy="872067"/>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0000000-0008-0000-0000-00000E000000}"/>
              </a:ext>
            </a:extLst>
          </p:cNvPr>
          <p:cNvCxnSpPr>
            <a:cxnSpLocks/>
          </p:cNvCxnSpPr>
          <p:nvPr/>
        </p:nvCxnSpPr>
        <p:spPr>
          <a:xfrm flipV="1">
            <a:off x="6037084" y="1820333"/>
            <a:ext cx="0" cy="948267"/>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0000000-0008-0000-0000-00000D000000}"/>
              </a:ext>
            </a:extLst>
          </p:cNvPr>
          <p:cNvCxnSpPr>
            <a:cxnSpLocks/>
          </p:cNvCxnSpPr>
          <p:nvPr/>
        </p:nvCxnSpPr>
        <p:spPr>
          <a:xfrm>
            <a:off x="7772400" y="3688147"/>
            <a:ext cx="1456267" cy="10382"/>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00000000-0008-0000-0000-00000F000000}"/>
              </a:ext>
            </a:extLst>
          </p:cNvPr>
          <p:cNvCxnSpPr>
            <a:cxnSpLocks/>
          </p:cNvCxnSpPr>
          <p:nvPr/>
        </p:nvCxnSpPr>
        <p:spPr>
          <a:xfrm flipH="1">
            <a:off x="2924701" y="3688147"/>
            <a:ext cx="1418699" cy="10382"/>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00000000-0008-0000-0000-000010000000}"/>
              </a:ext>
            </a:extLst>
          </p:cNvPr>
          <p:cNvCxnSpPr>
            <a:cxnSpLocks/>
          </p:cNvCxnSpPr>
          <p:nvPr/>
        </p:nvCxnSpPr>
        <p:spPr>
          <a:xfrm>
            <a:off x="6072523" y="4622800"/>
            <a:ext cx="0" cy="948267"/>
          </a:xfrm>
          <a:prstGeom prst="straightConnector1">
            <a:avLst/>
          </a:prstGeom>
          <a:ln w="76200">
            <a:solidFill>
              <a:schemeClr val="accent6">
                <a:lumMod val="75000"/>
                <a:alpha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タイトル 1">
            <a:extLst>
              <a:ext uri="{FF2B5EF4-FFF2-40B4-BE49-F238E27FC236}">
                <a16:creationId xmlns:a16="http://schemas.microsoft.com/office/drawing/2014/main" id="{33AA9124-B66F-D19D-ACD0-DE18B6C57180}"/>
              </a:ext>
            </a:extLst>
          </p:cNvPr>
          <p:cNvSpPr txBox="1">
            <a:spLocks/>
          </p:cNvSpPr>
          <p:nvPr/>
        </p:nvSpPr>
        <p:spPr>
          <a:xfrm>
            <a:off x="389466" y="142702"/>
            <a:ext cx="11122809" cy="50544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latin typeface="源泉丸ゴシック B" panose="020B0800000000000000" pitchFamily="50" charset="-128"/>
                <a:ea typeface="源泉丸ゴシック B" panose="020B0800000000000000" pitchFamily="50" charset="-128"/>
              </a:rPr>
              <a:t>マンダラチャートで精神科の薬剤師の魅力を探る</a:t>
            </a:r>
          </a:p>
        </p:txBody>
      </p:sp>
    </p:spTree>
    <p:extLst>
      <p:ext uri="{BB962C8B-B14F-4D97-AF65-F5344CB8AC3E}">
        <p14:creationId xmlns:p14="http://schemas.microsoft.com/office/powerpoint/2010/main" val="213303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F8F5127E-3294-9AD0-254E-7F1DB06121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9830C5-04ED-3333-60BD-E936DC2797A8}"/>
              </a:ext>
            </a:extLst>
          </p:cNvPr>
          <p:cNvSpPr>
            <a:spLocks noGrp="1"/>
          </p:cNvSpPr>
          <p:nvPr>
            <p:ph type="title"/>
          </p:nvPr>
        </p:nvSpPr>
        <p:spPr>
          <a:xfrm>
            <a:off x="350735" y="184944"/>
            <a:ext cx="11490529" cy="1325563"/>
          </a:xfrm>
        </p:spPr>
        <p:txBody>
          <a:bodyPr>
            <a:normAutofit/>
          </a:bodyPr>
          <a:lstStyle/>
          <a:p>
            <a:r>
              <a:rPr lang="ja-JP" altLang="en-US" sz="4000" dirty="0">
                <a:solidFill>
                  <a:srgbClr val="35668D"/>
                </a:solidFill>
                <a:latin typeface="源泉丸ゴシック B" panose="020B0800000000000000" pitchFamily="50" charset="-128"/>
                <a:ea typeface="源泉丸ゴシック B" panose="020B0800000000000000" pitchFamily="50" charset="-128"/>
              </a:rPr>
              <a:t>あなたも精神科領域で活躍してみませんか？</a:t>
            </a:r>
            <a:endParaRPr lang="en-US" altLang="ja-JP" sz="4000" dirty="0">
              <a:solidFill>
                <a:srgbClr val="35668D"/>
              </a:solidFill>
              <a:latin typeface="源泉丸ゴシック B" panose="020B0800000000000000" pitchFamily="50" charset="-128"/>
              <a:ea typeface="源泉丸ゴシック B" panose="020B0800000000000000" pitchFamily="50" charset="-128"/>
            </a:endParaRPr>
          </a:p>
        </p:txBody>
      </p:sp>
      <p:sp>
        <p:nvSpPr>
          <p:cNvPr id="3" name="AutoShape 3">
            <a:extLst>
              <a:ext uri="{FF2B5EF4-FFF2-40B4-BE49-F238E27FC236}">
                <a16:creationId xmlns:a16="http://schemas.microsoft.com/office/drawing/2014/main" id="{9F6D5044-0EBB-DD75-D8DA-2C1E8933B4EC}"/>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4" name="テキスト ボックス 3">
            <a:extLst>
              <a:ext uri="{FF2B5EF4-FFF2-40B4-BE49-F238E27FC236}">
                <a16:creationId xmlns:a16="http://schemas.microsoft.com/office/drawing/2014/main" id="{E70FA053-2DE6-ADB1-ABD7-1260789E3BAA}"/>
              </a:ext>
            </a:extLst>
          </p:cNvPr>
          <p:cNvSpPr txBox="1"/>
          <p:nvPr/>
        </p:nvSpPr>
        <p:spPr>
          <a:xfrm>
            <a:off x="967941" y="2033773"/>
            <a:ext cx="10738284" cy="3877985"/>
          </a:xfrm>
          <a:prstGeom prst="rect">
            <a:avLst/>
          </a:prstGeom>
          <a:noFill/>
        </p:spPr>
        <p:txBody>
          <a:bodyPr wrap="square" rtlCol="0">
            <a:spAutoFit/>
          </a:bodyPr>
          <a:lstStyle/>
          <a:p>
            <a:r>
              <a:rPr lang="ja-JP" altLang="en-US" sz="3600" dirty="0">
                <a:latin typeface="+mn-ea"/>
              </a:rPr>
              <a:t>コミュニケーションや精神科薬物療法などの専門性を生かして、患者やチーム医療に貢献する。</a:t>
            </a:r>
            <a:endParaRPr lang="en-US" altLang="ja-JP" sz="3600" dirty="0">
              <a:latin typeface="+mn-ea"/>
            </a:endParaRPr>
          </a:p>
          <a:p>
            <a:endParaRPr lang="en-US" altLang="ja-JP" sz="2000" dirty="0">
              <a:latin typeface="+mn-ea"/>
            </a:endParaRPr>
          </a:p>
          <a:p>
            <a:r>
              <a:rPr lang="ja-JP" altLang="en-US" sz="3600" dirty="0">
                <a:latin typeface="+mn-ea"/>
              </a:rPr>
              <a:t>ジェネラリストとして、精神科以外の領域についても経験を重ねる。</a:t>
            </a:r>
            <a:endParaRPr lang="en-US" altLang="ja-JP" sz="3600" dirty="0">
              <a:latin typeface="+mn-ea"/>
            </a:endParaRPr>
          </a:p>
          <a:p>
            <a:endParaRPr lang="en-US" altLang="ja-JP" sz="2000" dirty="0">
              <a:latin typeface="+mn-ea"/>
            </a:endParaRPr>
          </a:p>
          <a:p>
            <a:r>
              <a:rPr lang="ja-JP" altLang="en-US" sz="3600" dirty="0">
                <a:latin typeface="+mn-ea"/>
              </a:rPr>
              <a:t>夜勤が少なく、ワークライフバランス良好。</a:t>
            </a:r>
            <a:endParaRPr lang="en-US" altLang="ja-JP" sz="3600" dirty="0">
              <a:latin typeface="+mn-ea"/>
            </a:endParaRPr>
          </a:p>
          <a:p>
            <a:endParaRPr kumimoji="1" lang="ja-JP" altLang="en-US" dirty="0"/>
          </a:p>
        </p:txBody>
      </p:sp>
      <p:pic>
        <p:nvPicPr>
          <p:cNvPr id="6" name="図 5" descr="花の模様の絵&#10;&#10;AI によって生成されたコンテンツは間違っている可能性があります。">
            <a:extLst>
              <a:ext uri="{FF2B5EF4-FFF2-40B4-BE49-F238E27FC236}">
                <a16:creationId xmlns:a16="http://schemas.microsoft.com/office/drawing/2014/main" id="{A6F46599-4EAB-FCF9-617C-04B9695A2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77" y="2048396"/>
            <a:ext cx="546431" cy="522673"/>
          </a:xfrm>
          <a:prstGeom prst="rect">
            <a:avLst/>
          </a:prstGeom>
        </p:spPr>
      </p:pic>
      <p:pic>
        <p:nvPicPr>
          <p:cNvPr id="7" name="図 6" descr="花の模様の絵&#10;&#10;AI によって生成されたコンテンツは間違っている可能性があります。">
            <a:extLst>
              <a:ext uri="{FF2B5EF4-FFF2-40B4-BE49-F238E27FC236}">
                <a16:creationId xmlns:a16="http://schemas.microsoft.com/office/drawing/2014/main" id="{9AB00AA3-FD44-5B13-7BFF-99C9DB24D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94" y="4820319"/>
            <a:ext cx="557633" cy="533388"/>
          </a:xfrm>
          <a:prstGeom prst="rect">
            <a:avLst/>
          </a:prstGeom>
        </p:spPr>
      </p:pic>
      <p:pic>
        <p:nvPicPr>
          <p:cNvPr id="5" name="図 4" descr="花の模様の絵&#10;&#10;AI によって生成されたコンテンツは間違っている可能性があります。">
            <a:extLst>
              <a:ext uri="{FF2B5EF4-FFF2-40B4-BE49-F238E27FC236}">
                <a16:creationId xmlns:a16="http://schemas.microsoft.com/office/drawing/2014/main" id="{7B6362D9-0A98-DAC6-E8EA-72E79C2E5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95" y="3429000"/>
            <a:ext cx="557633" cy="533388"/>
          </a:xfrm>
          <a:prstGeom prst="rect">
            <a:avLst/>
          </a:prstGeom>
        </p:spPr>
      </p:pic>
      <p:sp>
        <p:nvSpPr>
          <p:cNvPr id="9" name="テキスト ボックス 8">
            <a:extLst>
              <a:ext uri="{FF2B5EF4-FFF2-40B4-BE49-F238E27FC236}">
                <a16:creationId xmlns:a16="http://schemas.microsoft.com/office/drawing/2014/main" id="{9203F08B-F799-8290-CD54-7E1A84ADCB7A}"/>
              </a:ext>
            </a:extLst>
          </p:cNvPr>
          <p:cNvSpPr txBox="1"/>
          <p:nvPr/>
        </p:nvSpPr>
        <p:spPr>
          <a:xfrm>
            <a:off x="605410" y="5657393"/>
            <a:ext cx="11292254" cy="1015663"/>
          </a:xfrm>
          <a:prstGeom prst="rect">
            <a:avLst/>
          </a:prstGeom>
          <a:noFill/>
        </p:spPr>
        <p:txBody>
          <a:bodyPr wrap="square">
            <a:spAutoFit/>
          </a:bodyPr>
          <a:lstStyle/>
          <a:p>
            <a:pPr marL="0" indent="0">
              <a:buNone/>
            </a:pPr>
            <a:r>
              <a:rPr lang="ja-JP" altLang="en-US" sz="3000" dirty="0"/>
              <a:t>多方面から患者のこころを支え、長期的な回復を助けられるよう日々活動しています！</a:t>
            </a:r>
            <a:endParaRPr lang="en-US" altLang="ja-JP" sz="3000" dirty="0"/>
          </a:p>
        </p:txBody>
      </p:sp>
    </p:spTree>
    <p:extLst>
      <p:ext uri="{BB962C8B-B14F-4D97-AF65-F5344CB8AC3E}">
        <p14:creationId xmlns:p14="http://schemas.microsoft.com/office/powerpoint/2010/main" val="279562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79D14B0F-09D8-53BF-99D6-C71AA8C5806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5141281-D9D1-76F4-AA3A-DDD3EB1F9075}"/>
              </a:ext>
            </a:extLst>
          </p:cNvPr>
          <p:cNvSpPr>
            <a:spLocks noGrp="1"/>
          </p:cNvSpPr>
          <p:nvPr>
            <p:ph type="title"/>
          </p:nvPr>
        </p:nvSpPr>
        <p:spPr>
          <a:xfrm>
            <a:off x="350735" y="184944"/>
            <a:ext cx="11490529" cy="1325563"/>
          </a:xfrm>
        </p:spPr>
        <p:txBody>
          <a:bodyPr>
            <a:normAutofit/>
          </a:bodyPr>
          <a:lstStyle/>
          <a:p>
            <a:r>
              <a:rPr lang="ja-JP" altLang="en-US" sz="4000" dirty="0">
                <a:solidFill>
                  <a:srgbClr val="35668D"/>
                </a:solidFill>
                <a:latin typeface="源泉丸ゴシック B" panose="020B0800000000000000" pitchFamily="50" charset="-128"/>
                <a:ea typeface="源泉丸ゴシック B" panose="020B0800000000000000" pitchFamily="50" charset="-128"/>
              </a:rPr>
              <a:t>精神科の病院を見学してみよう！</a:t>
            </a:r>
            <a:endParaRPr lang="en-US" altLang="ja-JP" sz="4000" dirty="0">
              <a:solidFill>
                <a:srgbClr val="35668D"/>
              </a:solidFill>
              <a:latin typeface="源泉丸ゴシック B" panose="020B0800000000000000" pitchFamily="50" charset="-128"/>
              <a:ea typeface="源泉丸ゴシック B" panose="020B0800000000000000" pitchFamily="50" charset="-128"/>
            </a:endParaRPr>
          </a:p>
        </p:txBody>
      </p:sp>
      <p:sp>
        <p:nvSpPr>
          <p:cNvPr id="3" name="AutoShape 3">
            <a:extLst>
              <a:ext uri="{FF2B5EF4-FFF2-40B4-BE49-F238E27FC236}">
                <a16:creationId xmlns:a16="http://schemas.microsoft.com/office/drawing/2014/main" id="{F4F26C7D-FB7D-71F3-C066-25A7E40A98A4}"/>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4" name="テキスト ボックス 3">
            <a:extLst>
              <a:ext uri="{FF2B5EF4-FFF2-40B4-BE49-F238E27FC236}">
                <a16:creationId xmlns:a16="http://schemas.microsoft.com/office/drawing/2014/main" id="{B7004E28-5406-60B6-0E41-BD124BCBFD9F}"/>
              </a:ext>
            </a:extLst>
          </p:cNvPr>
          <p:cNvSpPr txBox="1"/>
          <p:nvPr/>
        </p:nvSpPr>
        <p:spPr>
          <a:xfrm>
            <a:off x="967941" y="2033773"/>
            <a:ext cx="10738284" cy="923330"/>
          </a:xfrm>
          <a:prstGeom prst="rect">
            <a:avLst/>
          </a:prstGeom>
          <a:noFill/>
        </p:spPr>
        <p:txBody>
          <a:bodyPr wrap="square" rtlCol="0">
            <a:spAutoFit/>
          </a:bodyPr>
          <a:lstStyle/>
          <a:p>
            <a:endParaRPr lang="en-US" altLang="ja-JP" sz="3600" dirty="0">
              <a:latin typeface="+mn-ea"/>
            </a:endParaRPr>
          </a:p>
          <a:p>
            <a:endParaRPr kumimoji="1" lang="ja-JP" altLang="en-US" dirty="0"/>
          </a:p>
        </p:txBody>
      </p:sp>
      <p:sp>
        <p:nvSpPr>
          <p:cNvPr id="8" name="テキスト ボックス 7">
            <a:extLst>
              <a:ext uri="{FF2B5EF4-FFF2-40B4-BE49-F238E27FC236}">
                <a16:creationId xmlns:a16="http://schemas.microsoft.com/office/drawing/2014/main" id="{2861C93B-329E-DD4E-9558-158580D90A47}"/>
              </a:ext>
            </a:extLst>
          </p:cNvPr>
          <p:cNvSpPr txBox="1"/>
          <p:nvPr/>
        </p:nvSpPr>
        <p:spPr>
          <a:xfrm>
            <a:off x="967941" y="2071692"/>
            <a:ext cx="7415036" cy="1231106"/>
          </a:xfrm>
          <a:prstGeom prst="rect">
            <a:avLst/>
          </a:prstGeom>
          <a:noFill/>
        </p:spPr>
        <p:txBody>
          <a:bodyPr wrap="square">
            <a:spAutoFit/>
          </a:bodyPr>
          <a:lstStyle/>
          <a:p>
            <a:r>
              <a:rPr lang="ja-JP" altLang="en-US" sz="2800" dirty="0">
                <a:solidFill>
                  <a:srgbClr val="35668D"/>
                </a:solidFill>
              </a:rPr>
              <a:t>日本病院薬剤師会ホームページ</a:t>
            </a:r>
            <a:endParaRPr lang="en-US" altLang="ja-JP" sz="2800" dirty="0">
              <a:solidFill>
                <a:srgbClr val="35668D"/>
              </a:solidFill>
            </a:endParaRPr>
          </a:p>
          <a:p>
            <a:r>
              <a:rPr lang="ja-JP" altLang="en-US" sz="2800" dirty="0">
                <a:solidFill>
                  <a:srgbClr val="35668D"/>
                </a:solidFill>
              </a:rPr>
              <a:t>見学会などの就職セミナー・イベント一覧　　　　　</a:t>
            </a:r>
            <a:endParaRPr lang="en-US" altLang="ja-JP" sz="2800" dirty="0">
              <a:solidFill>
                <a:srgbClr val="35668D"/>
              </a:solidFill>
            </a:endParaRPr>
          </a:p>
          <a:p>
            <a:r>
              <a:rPr lang="en-US" altLang="ja-JP" dirty="0">
                <a:solidFill>
                  <a:srgbClr val="35668D"/>
                </a:solidFill>
              </a:rPr>
              <a:t>https://www.jshp.or.jp/system-ss/publish/index.php</a:t>
            </a:r>
            <a:endParaRPr lang="ja-JP" altLang="ja-JP" dirty="0">
              <a:solidFill>
                <a:srgbClr val="35668D"/>
              </a:solidFill>
            </a:endParaRPr>
          </a:p>
        </p:txBody>
      </p:sp>
      <p:pic>
        <p:nvPicPr>
          <p:cNvPr id="10" name="図 9">
            <a:extLst>
              <a:ext uri="{FF2B5EF4-FFF2-40B4-BE49-F238E27FC236}">
                <a16:creationId xmlns:a16="http://schemas.microsoft.com/office/drawing/2014/main" id="{F69084BE-A892-F492-DDF7-BEEA59D19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212" y="2033773"/>
            <a:ext cx="1138115" cy="1138115"/>
          </a:xfrm>
          <a:prstGeom prst="rect">
            <a:avLst/>
          </a:prstGeom>
        </p:spPr>
      </p:pic>
      <p:sp>
        <p:nvSpPr>
          <p:cNvPr id="11" name="テキスト ボックス 10">
            <a:extLst>
              <a:ext uri="{FF2B5EF4-FFF2-40B4-BE49-F238E27FC236}">
                <a16:creationId xmlns:a16="http://schemas.microsoft.com/office/drawing/2014/main" id="{2F5B7D2F-4E42-4E71-66EB-9B9DA9169C32}"/>
              </a:ext>
            </a:extLst>
          </p:cNvPr>
          <p:cNvSpPr txBox="1"/>
          <p:nvPr/>
        </p:nvSpPr>
        <p:spPr>
          <a:xfrm>
            <a:off x="967941" y="3832630"/>
            <a:ext cx="9533983" cy="954107"/>
          </a:xfrm>
          <a:prstGeom prst="rect">
            <a:avLst/>
          </a:prstGeom>
          <a:noFill/>
        </p:spPr>
        <p:txBody>
          <a:bodyPr wrap="square">
            <a:spAutoFit/>
          </a:bodyPr>
          <a:lstStyle/>
          <a:p>
            <a:r>
              <a:rPr lang="ja-JP" altLang="en-US" sz="2800" dirty="0">
                <a:solidFill>
                  <a:srgbClr val="35668D"/>
                </a:solidFill>
              </a:rPr>
              <a:t>また、個々の病院のホームページで求人情報等が掲載されていれば、基本的に見学に対応してくれます。</a:t>
            </a:r>
            <a:endParaRPr lang="en-US" altLang="ja-JP" sz="2800" dirty="0">
              <a:solidFill>
                <a:srgbClr val="35668D"/>
              </a:solidFill>
            </a:endParaRPr>
          </a:p>
        </p:txBody>
      </p:sp>
      <p:sp>
        <p:nvSpPr>
          <p:cNvPr id="13" name="テキスト ボックス 12">
            <a:extLst>
              <a:ext uri="{FF2B5EF4-FFF2-40B4-BE49-F238E27FC236}">
                <a16:creationId xmlns:a16="http://schemas.microsoft.com/office/drawing/2014/main" id="{E90218E4-3110-1F85-C109-9A481FAC9ABE}"/>
              </a:ext>
            </a:extLst>
          </p:cNvPr>
          <p:cNvSpPr txBox="1"/>
          <p:nvPr/>
        </p:nvSpPr>
        <p:spPr>
          <a:xfrm>
            <a:off x="967941" y="5354488"/>
            <a:ext cx="10302820" cy="954107"/>
          </a:xfrm>
          <a:prstGeom prst="rect">
            <a:avLst/>
          </a:prstGeom>
          <a:noFill/>
        </p:spPr>
        <p:txBody>
          <a:bodyPr wrap="square">
            <a:spAutoFit/>
          </a:bodyPr>
          <a:lstStyle/>
          <a:p>
            <a:r>
              <a:rPr lang="ja-JP" altLang="en-US" sz="2800" b="1" dirty="0">
                <a:solidFill>
                  <a:srgbClr val="35668D"/>
                </a:solidFill>
              </a:rPr>
              <a:t>見学すると、周囲の環境や病院内の雰囲気が分かりやすいです。</a:t>
            </a:r>
            <a:endParaRPr lang="en-US" altLang="ja-JP" sz="2800" b="1" dirty="0">
              <a:solidFill>
                <a:srgbClr val="35668D"/>
              </a:solidFill>
            </a:endParaRPr>
          </a:p>
          <a:p>
            <a:r>
              <a:rPr lang="ja-JP" altLang="en-US" sz="2800" b="1" dirty="0">
                <a:solidFill>
                  <a:srgbClr val="35668D"/>
                </a:solidFill>
              </a:rPr>
              <a:t>気になる病院は、一度見てみるのがオススメです！</a:t>
            </a:r>
          </a:p>
        </p:txBody>
      </p:sp>
      <p:pic>
        <p:nvPicPr>
          <p:cNvPr id="16" name="図 15">
            <a:extLst>
              <a:ext uri="{FF2B5EF4-FFF2-40B4-BE49-F238E27FC236}">
                <a16:creationId xmlns:a16="http://schemas.microsoft.com/office/drawing/2014/main" id="{F642A98E-23D0-06E2-A856-C0DA46B29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8398" y="111318"/>
            <a:ext cx="1600357" cy="1252647"/>
          </a:xfrm>
          <a:prstGeom prst="rect">
            <a:avLst/>
          </a:prstGeom>
        </p:spPr>
      </p:pic>
      <p:sp>
        <p:nvSpPr>
          <p:cNvPr id="5" name="テキスト ボックス 4">
            <a:extLst>
              <a:ext uri="{FF2B5EF4-FFF2-40B4-BE49-F238E27FC236}">
                <a16:creationId xmlns:a16="http://schemas.microsoft.com/office/drawing/2014/main" id="{DA38AA2F-141F-A7A1-2CFC-AD3C9F991CBE}"/>
              </a:ext>
            </a:extLst>
          </p:cNvPr>
          <p:cNvSpPr txBox="1"/>
          <p:nvPr/>
        </p:nvSpPr>
        <p:spPr>
          <a:xfrm>
            <a:off x="10650037" y="6592793"/>
            <a:ext cx="1584088" cy="307777"/>
          </a:xfrm>
          <a:prstGeom prst="rect">
            <a:avLst/>
          </a:prstGeom>
          <a:noFill/>
        </p:spPr>
        <p:txBody>
          <a:bodyPr wrap="none" rtlCol="0">
            <a:spAutoFit/>
          </a:bodyPr>
          <a:lstStyle/>
          <a:p>
            <a:r>
              <a:rPr kumimoji="1" lang="en-US" altLang="ja-JP" sz="1400" dirty="0">
                <a:solidFill>
                  <a:srgbClr val="35668D"/>
                </a:solidFill>
                <a:latin typeface="BIZ UDPゴシック" panose="020B0400000000000000" pitchFamily="50" charset="-128"/>
                <a:ea typeface="BIZ UDPゴシック" panose="020B0400000000000000" pitchFamily="50" charset="-128"/>
              </a:rPr>
              <a:t>2026</a:t>
            </a:r>
            <a:r>
              <a:rPr kumimoji="1" lang="ja-JP" altLang="en-US" sz="1400" dirty="0">
                <a:solidFill>
                  <a:srgbClr val="35668D"/>
                </a:solidFill>
                <a:latin typeface="BIZ UDPゴシック" panose="020B0400000000000000" pitchFamily="50" charset="-128"/>
                <a:ea typeface="BIZ UDPゴシック" panose="020B0400000000000000" pitchFamily="50" charset="-128"/>
              </a:rPr>
              <a:t>年</a:t>
            </a:r>
            <a:r>
              <a:rPr kumimoji="1" lang="en-US" altLang="ja-JP" sz="1400" dirty="0">
                <a:solidFill>
                  <a:srgbClr val="35668D"/>
                </a:solidFill>
                <a:latin typeface="BIZ UDPゴシック" panose="020B0400000000000000" pitchFamily="50" charset="-128"/>
                <a:ea typeface="BIZ UDPゴシック" panose="020B0400000000000000" pitchFamily="50" charset="-128"/>
              </a:rPr>
              <a:t>5</a:t>
            </a:r>
            <a:r>
              <a:rPr kumimoji="1" lang="ja-JP" altLang="en-US" sz="1400" dirty="0">
                <a:solidFill>
                  <a:srgbClr val="35668D"/>
                </a:solidFill>
                <a:latin typeface="BIZ UDPゴシック" panose="020B0400000000000000" pitchFamily="50" charset="-128"/>
                <a:ea typeface="BIZ UDPゴシック" panose="020B0400000000000000" pitchFamily="50" charset="-128"/>
              </a:rPr>
              <a:t>月作成</a:t>
            </a:r>
          </a:p>
        </p:txBody>
      </p:sp>
    </p:spTree>
    <p:extLst>
      <p:ext uri="{BB962C8B-B14F-4D97-AF65-F5344CB8AC3E}">
        <p14:creationId xmlns:p14="http://schemas.microsoft.com/office/powerpoint/2010/main" val="261308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89E163AD-E5E3-B4F2-65B4-951E51008B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6CF22B-3FFC-917B-07ED-217C42366492}"/>
              </a:ext>
            </a:extLst>
          </p:cNvPr>
          <p:cNvSpPr>
            <a:spLocks noGrp="1"/>
          </p:cNvSpPr>
          <p:nvPr>
            <p:ph type="title"/>
          </p:nvPr>
        </p:nvSpPr>
        <p:spPr/>
        <p:txBody>
          <a:bodyPr/>
          <a:lstStyle/>
          <a:p>
            <a:r>
              <a:rPr kumimoji="1" lang="ja-JP" altLang="en-US" dirty="0">
                <a:solidFill>
                  <a:srgbClr val="35668D"/>
                </a:solidFill>
                <a:latin typeface="源泉丸ゴシック B" panose="020B0800000000000000" pitchFamily="50" charset="-128"/>
                <a:ea typeface="源泉丸ゴシック B" panose="020B0800000000000000" pitchFamily="50" charset="-128"/>
              </a:rPr>
              <a:t>精神</a:t>
            </a:r>
            <a:r>
              <a:rPr lang="ja-JP" altLang="en-US" dirty="0">
                <a:solidFill>
                  <a:srgbClr val="35668D"/>
                </a:solidFill>
                <a:latin typeface="源泉丸ゴシック B" panose="020B0800000000000000" pitchFamily="50" charset="-128"/>
                <a:ea typeface="源泉丸ゴシック B" panose="020B0800000000000000" pitchFamily="50" charset="-128"/>
              </a:rPr>
              <a:t>疾患は身近な疾患</a:t>
            </a:r>
            <a:endParaRPr kumimoji="1" lang="ja-JP" altLang="en-US"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6D18979A-F4B7-1E9F-3EB8-FAACF5732F3D}"/>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021FF9DF-C990-6EC6-FF48-A4F38413FCE8}"/>
              </a:ext>
            </a:extLst>
          </p:cNvPr>
          <p:cNvSpPr txBox="1"/>
          <p:nvPr/>
        </p:nvSpPr>
        <p:spPr>
          <a:xfrm>
            <a:off x="702013" y="2075845"/>
            <a:ext cx="10844719" cy="3477875"/>
          </a:xfrm>
          <a:prstGeom prst="rect">
            <a:avLst/>
          </a:prstGeom>
          <a:noFill/>
        </p:spPr>
        <p:txBody>
          <a:bodyPr wrap="square" rtlCol="0">
            <a:spAutoFit/>
          </a:bodyPr>
          <a:lstStyle/>
          <a:p>
            <a:r>
              <a:rPr kumimoji="1" lang="ja-JP" altLang="en-US" sz="3600" dirty="0"/>
              <a:t>精神疾患って、実はとても身近な疾患です。</a:t>
            </a:r>
            <a:endParaRPr lang="en-US" altLang="ja-JP" sz="3600" dirty="0"/>
          </a:p>
          <a:p>
            <a:endParaRPr lang="en-US" altLang="ja-JP" sz="2000" dirty="0"/>
          </a:p>
          <a:p>
            <a:r>
              <a:rPr lang="ja-JP" altLang="en-US" sz="3600" dirty="0"/>
              <a:t>●患者数は約６００万人と、五大疾病の中で最多</a:t>
            </a:r>
          </a:p>
          <a:p>
            <a:r>
              <a:rPr lang="ja-JP" altLang="en-US" sz="2400" dirty="0"/>
              <a:t>（精神疾患、糖尿病、悪性新生物、心疾患、脳血管疾患）</a:t>
            </a:r>
            <a:endParaRPr lang="en-US" altLang="ja-JP" sz="2400" dirty="0"/>
          </a:p>
          <a:p>
            <a:endParaRPr lang="en-US" altLang="ja-JP" sz="2800" dirty="0"/>
          </a:p>
          <a:p>
            <a:r>
              <a:rPr lang="en-US" altLang="ja-JP" sz="3600" dirty="0"/>
              <a:t>『</a:t>
            </a:r>
            <a:r>
              <a:rPr lang="ja-JP" altLang="en-US" sz="3600" dirty="0"/>
              <a:t>特別な疾患</a:t>
            </a:r>
            <a:r>
              <a:rPr lang="en-US" altLang="ja-JP" sz="3600" dirty="0"/>
              <a:t>』</a:t>
            </a:r>
            <a:r>
              <a:rPr lang="ja-JP" altLang="en-US" sz="3600" dirty="0"/>
              <a:t>ではなく、誰もが成り得る</a:t>
            </a:r>
            <a:endParaRPr lang="en-US" altLang="ja-JP" sz="3600" dirty="0"/>
          </a:p>
          <a:p>
            <a:r>
              <a:rPr lang="ja-JP" altLang="en-US" sz="3600" dirty="0"/>
              <a:t>ありふれたものです。</a:t>
            </a:r>
            <a:endParaRPr lang="en-US" altLang="ja-JP" sz="3600" dirty="0"/>
          </a:p>
        </p:txBody>
      </p:sp>
      <p:pic>
        <p:nvPicPr>
          <p:cNvPr id="3" name="図 2">
            <a:extLst>
              <a:ext uri="{FF2B5EF4-FFF2-40B4-BE49-F238E27FC236}">
                <a16:creationId xmlns:a16="http://schemas.microsoft.com/office/drawing/2014/main" id="{11A11193-5B44-3103-B1EA-AF23F77A3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479" y="4652564"/>
            <a:ext cx="1530240" cy="1869879"/>
          </a:xfrm>
          <a:prstGeom prst="rect">
            <a:avLst/>
          </a:prstGeom>
        </p:spPr>
      </p:pic>
      <p:sp>
        <p:nvSpPr>
          <p:cNvPr id="7" name="テキスト ボックス 6">
            <a:extLst>
              <a:ext uri="{FF2B5EF4-FFF2-40B4-BE49-F238E27FC236}">
                <a16:creationId xmlns:a16="http://schemas.microsoft.com/office/drawing/2014/main" id="{0D1FE10D-1270-8B98-512C-7D2CAD6CEBD5}"/>
              </a:ext>
            </a:extLst>
          </p:cNvPr>
          <p:cNvSpPr txBox="1"/>
          <p:nvPr/>
        </p:nvSpPr>
        <p:spPr>
          <a:xfrm>
            <a:off x="702013" y="5691446"/>
            <a:ext cx="9203987" cy="830997"/>
          </a:xfrm>
          <a:prstGeom prst="rect">
            <a:avLst/>
          </a:prstGeom>
          <a:noFill/>
        </p:spPr>
        <p:txBody>
          <a:bodyPr wrap="square">
            <a:spAutoFit/>
          </a:bodyPr>
          <a:lstStyle/>
          <a:p>
            <a:r>
              <a:rPr lang="ja-JP" altLang="en-US" sz="2400" dirty="0"/>
              <a:t>「もし身近な人が精神疾患になったら</a:t>
            </a:r>
            <a:r>
              <a:rPr lang="en-US" altLang="ja-JP" sz="2400" dirty="0"/>
              <a:t>‥</a:t>
            </a:r>
            <a:r>
              <a:rPr lang="ja-JP" altLang="en-US" sz="2400" dirty="0"/>
              <a:t>」と想像すると</a:t>
            </a:r>
            <a:r>
              <a:rPr lang="en-US" altLang="ja-JP" sz="2400" dirty="0"/>
              <a:t>､</a:t>
            </a:r>
            <a:r>
              <a:rPr lang="ja-JP" altLang="en-US" sz="2400" dirty="0"/>
              <a:t>イメージが変わるかも。</a:t>
            </a:r>
            <a:endParaRPr lang="en-US" altLang="ja-JP" sz="2400" dirty="0"/>
          </a:p>
        </p:txBody>
      </p:sp>
    </p:spTree>
    <p:extLst>
      <p:ext uri="{BB962C8B-B14F-4D97-AF65-F5344CB8AC3E}">
        <p14:creationId xmlns:p14="http://schemas.microsoft.com/office/powerpoint/2010/main" val="305313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E7392332-DF0F-8EDA-99A4-751686C458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44A755-0C19-CB21-9577-2F62FF50D90E}"/>
              </a:ext>
            </a:extLst>
          </p:cNvPr>
          <p:cNvSpPr>
            <a:spLocks noGrp="1"/>
          </p:cNvSpPr>
          <p:nvPr>
            <p:ph type="title"/>
          </p:nvPr>
        </p:nvSpPr>
        <p:spPr/>
        <p:txBody>
          <a:bodyPr/>
          <a:lstStyle/>
          <a:p>
            <a:r>
              <a:rPr kumimoji="1" lang="ja-JP" altLang="en-US" dirty="0">
                <a:solidFill>
                  <a:srgbClr val="35668D"/>
                </a:solidFill>
                <a:latin typeface="源泉丸ゴシック B" panose="020B0800000000000000" pitchFamily="50" charset="-128"/>
                <a:ea typeface="源泉丸ゴシック B" panose="020B0800000000000000" pitchFamily="50" charset="-128"/>
              </a:rPr>
              <a:t>精神</a:t>
            </a:r>
            <a:r>
              <a:rPr lang="ja-JP" altLang="en-US" dirty="0">
                <a:solidFill>
                  <a:srgbClr val="35668D"/>
                </a:solidFill>
                <a:latin typeface="源泉丸ゴシック B" panose="020B0800000000000000" pitchFamily="50" charset="-128"/>
                <a:ea typeface="源泉丸ゴシック B" panose="020B0800000000000000" pitchFamily="50" charset="-128"/>
              </a:rPr>
              <a:t>疾患は怖い？</a:t>
            </a:r>
            <a:endParaRPr kumimoji="1" lang="ja-JP" altLang="en-US" dirty="0">
              <a:solidFill>
                <a:srgbClr val="FF0000"/>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D09D50A9-9230-13BB-015A-E27B64FDE8B1}"/>
              </a:ext>
            </a:extLst>
          </p:cNvPr>
          <p:cNvSpPr/>
          <p:nvPr/>
        </p:nvSpPr>
        <p:spPr>
          <a:xfrm>
            <a:off x="0" y="1445423"/>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79833F38-49DE-B06F-A476-C5076F1142CA}"/>
              </a:ext>
            </a:extLst>
          </p:cNvPr>
          <p:cNvSpPr txBox="1"/>
          <p:nvPr/>
        </p:nvSpPr>
        <p:spPr>
          <a:xfrm>
            <a:off x="702012" y="2134706"/>
            <a:ext cx="10844719" cy="2246769"/>
          </a:xfrm>
          <a:prstGeom prst="rect">
            <a:avLst/>
          </a:prstGeom>
          <a:noFill/>
        </p:spPr>
        <p:txBody>
          <a:bodyPr wrap="square" rtlCol="0">
            <a:spAutoFit/>
          </a:bodyPr>
          <a:lstStyle/>
          <a:p>
            <a:r>
              <a:rPr kumimoji="1" lang="ja-JP" altLang="en-US" sz="3200" dirty="0"/>
              <a:t>精神疾患は、周囲から症状がわかりにくく、患者の状況を理解しにくい面があります。</a:t>
            </a:r>
            <a:endParaRPr lang="en-US" altLang="ja-JP" sz="3200" dirty="0"/>
          </a:p>
          <a:p>
            <a:endParaRPr lang="en-US" altLang="ja-JP" dirty="0"/>
          </a:p>
          <a:p>
            <a:r>
              <a:rPr lang="ja-JP" altLang="en-US" sz="2900" dirty="0"/>
              <a:t>病気を知り、患者が置かれた状況が推察できれば、理解し難い患者の言動も、ある程度推察できるようになります。</a:t>
            </a:r>
            <a:endParaRPr lang="en-US" altLang="ja-JP" sz="2900" dirty="0"/>
          </a:p>
        </p:txBody>
      </p:sp>
      <p:pic>
        <p:nvPicPr>
          <p:cNvPr id="31" name="図 30">
            <a:extLst>
              <a:ext uri="{FF2B5EF4-FFF2-40B4-BE49-F238E27FC236}">
                <a16:creationId xmlns:a16="http://schemas.microsoft.com/office/drawing/2014/main" id="{A4B33E6C-F9BE-AEE4-7BA6-B7F3583FF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827" y="5159127"/>
            <a:ext cx="1273945" cy="1479465"/>
          </a:xfrm>
          <a:prstGeom prst="rect">
            <a:avLst/>
          </a:prstGeom>
        </p:spPr>
      </p:pic>
      <p:sp>
        <p:nvSpPr>
          <p:cNvPr id="3" name="テキスト ボックス 2">
            <a:extLst>
              <a:ext uri="{FF2B5EF4-FFF2-40B4-BE49-F238E27FC236}">
                <a16:creationId xmlns:a16="http://schemas.microsoft.com/office/drawing/2014/main" id="{CC5320D7-BD92-FBFB-B32F-7324C2B47FBC}"/>
              </a:ext>
            </a:extLst>
          </p:cNvPr>
          <p:cNvSpPr txBox="1"/>
          <p:nvPr/>
        </p:nvSpPr>
        <p:spPr>
          <a:xfrm>
            <a:off x="948814" y="5612244"/>
            <a:ext cx="1672253" cy="461665"/>
          </a:xfrm>
          <a:prstGeom prst="rect">
            <a:avLst/>
          </a:prstGeom>
          <a:noFill/>
        </p:spPr>
        <p:txBody>
          <a:bodyPr wrap="none" rtlCol="0">
            <a:spAutoFit/>
          </a:bodyPr>
          <a:lstStyle/>
          <a:p>
            <a:r>
              <a:rPr lang="ja-JP" altLang="en-US" sz="2000" dirty="0">
                <a:solidFill>
                  <a:srgbClr val="FF0000"/>
                </a:solidFill>
              </a:rPr>
              <a:t>　</a:t>
            </a:r>
            <a:r>
              <a:rPr lang="ja-JP" altLang="en-US" sz="2400" dirty="0">
                <a:solidFill>
                  <a:srgbClr val="FF0000"/>
                </a:solidFill>
              </a:rPr>
              <a:t>ポイント</a:t>
            </a:r>
            <a:endParaRPr kumimoji="1" lang="ja-JP" altLang="en-US" sz="2000" dirty="0">
              <a:solidFill>
                <a:srgbClr val="FF0000"/>
              </a:solidFill>
            </a:endParaRPr>
          </a:p>
        </p:txBody>
      </p:sp>
      <p:pic>
        <p:nvPicPr>
          <p:cNvPr id="7" name="図 6" descr="花の模様の絵&#10;&#10;AI によって生成されたコンテンツは間違っている可能性があります。">
            <a:extLst>
              <a:ext uri="{FF2B5EF4-FFF2-40B4-BE49-F238E27FC236}">
                <a16:creationId xmlns:a16="http://schemas.microsoft.com/office/drawing/2014/main" id="{B7E43877-9501-B596-5210-63C2EF1EC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2" y="5527552"/>
            <a:ext cx="630143" cy="602745"/>
          </a:xfrm>
          <a:prstGeom prst="rect">
            <a:avLst/>
          </a:prstGeom>
        </p:spPr>
      </p:pic>
      <p:sp>
        <p:nvSpPr>
          <p:cNvPr id="9" name="テキスト ボックス 8">
            <a:extLst>
              <a:ext uri="{FF2B5EF4-FFF2-40B4-BE49-F238E27FC236}">
                <a16:creationId xmlns:a16="http://schemas.microsoft.com/office/drawing/2014/main" id="{8D9C1DA3-EF75-FE59-426A-390FB5B1E124}"/>
              </a:ext>
            </a:extLst>
          </p:cNvPr>
          <p:cNvSpPr txBox="1"/>
          <p:nvPr/>
        </p:nvSpPr>
        <p:spPr>
          <a:xfrm>
            <a:off x="2621067" y="5606032"/>
            <a:ext cx="7281601" cy="830997"/>
          </a:xfrm>
          <a:prstGeom prst="rect">
            <a:avLst/>
          </a:prstGeom>
          <a:noFill/>
        </p:spPr>
        <p:txBody>
          <a:bodyPr wrap="square">
            <a:spAutoFit/>
          </a:bodyPr>
          <a:lstStyle/>
          <a:p>
            <a:r>
              <a:rPr lang="ja-JP" altLang="en-US" sz="2400" dirty="0">
                <a:solidFill>
                  <a:srgbClr val="FF0000"/>
                </a:solidFill>
              </a:rPr>
              <a:t>患者の立場になって考えてみる。</a:t>
            </a:r>
            <a:endParaRPr lang="en-US" altLang="ja-JP" sz="2400" dirty="0">
              <a:solidFill>
                <a:srgbClr val="FF0000"/>
              </a:solidFill>
            </a:endParaRPr>
          </a:p>
          <a:p>
            <a:r>
              <a:rPr lang="ja-JP" altLang="en-US" sz="2400" dirty="0">
                <a:solidFill>
                  <a:srgbClr val="FF0000"/>
                </a:solidFill>
              </a:rPr>
              <a:t>病気と人柄を分けて考える。</a:t>
            </a:r>
            <a:endParaRPr lang="en-US" altLang="ja-JP" sz="2400" dirty="0">
              <a:solidFill>
                <a:srgbClr val="FF0000"/>
              </a:solidFill>
            </a:endParaRPr>
          </a:p>
        </p:txBody>
      </p:sp>
      <p:sp>
        <p:nvSpPr>
          <p:cNvPr id="8" name="テキスト ボックス 7">
            <a:extLst>
              <a:ext uri="{FF2B5EF4-FFF2-40B4-BE49-F238E27FC236}">
                <a16:creationId xmlns:a16="http://schemas.microsoft.com/office/drawing/2014/main" id="{AB68DDC2-3939-FB87-0F3E-2E059CF9F474}"/>
              </a:ext>
            </a:extLst>
          </p:cNvPr>
          <p:cNvSpPr txBox="1"/>
          <p:nvPr/>
        </p:nvSpPr>
        <p:spPr>
          <a:xfrm>
            <a:off x="702012" y="4585181"/>
            <a:ext cx="10982965" cy="738664"/>
          </a:xfrm>
          <a:prstGeom prst="rect">
            <a:avLst/>
          </a:prstGeom>
          <a:noFill/>
        </p:spPr>
        <p:txBody>
          <a:bodyPr wrap="square" rtlCol="0">
            <a:spAutoFit/>
          </a:bodyPr>
          <a:lstStyle/>
          <a:p>
            <a:r>
              <a:rPr lang="ja-JP" altLang="en-US" sz="2100" dirty="0"/>
              <a:t>表出している症状や</a:t>
            </a:r>
            <a:r>
              <a:rPr kumimoji="1" lang="ja-JP" altLang="en-US" sz="2100" dirty="0"/>
              <a:t>患者の行動に、病気、生来の性格、生い立ち、病気の知識や理解などが</a:t>
            </a:r>
            <a:r>
              <a:rPr lang="ja-JP" altLang="en-US" sz="2100" dirty="0"/>
              <a:t>、どう影響</a:t>
            </a:r>
            <a:r>
              <a:rPr kumimoji="1" lang="ja-JP" altLang="en-US" sz="2100" dirty="0"/>
              <a:t>しているかを意識</a:t>
            </a:r>
            <a:r>
              <a:rPr lang="ja-JP" altLang="en-US" sz="2100" dirty="0"/>
              <a:t>すると、具体的な対応を検討しやすくなります。</a:t>
            </a:r>
            <a:endParaRPr kumimoji="1" lang="ja-JP" altLang="en-US" sz="2100" dirty="0"/>
          </a:p>
        </p:txBody>
      </p:sp>
    </p:spTree>
    <p:extLst>
      <p:ext uri="{BB962C8B-B14F-4D97-AF65-F5344CB8AC3E}">
        <p14:creationId xmlns:p14="http://schemas.microsoft.com/office/powerpoint/2010/main" val="48253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E7392332-DF0F-8EDA-99A4-751686C458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44A755-0C19-CB21-9577-2F62FF50D90E}"/>
              </a:ext>
            </a:extLst>
          </p:cNvPr>
          <p:cNvSpPr>
            <a:spLocks noGrp="1"/>
          </p:cNvSpPr>
          <p:nvPr>
            <p:ph type="title"/>
          </p:nvPr>
        </p:nvSpPr>
        <p:spPr/>
        <p:txBody>
          <a:bodyPr/>
          <a:lstStyle/>
          <a:p>
            <a:r>
              <a:rPr kumimoji="1" lang="ja-JP" altLang="en-US" dirty="0">
                <a:solidFill>
                  <a:srgbClr val="35668D"/>
                </a:solidFill>
                <a:latin typeface="源泉丸ゴシック B" panose="020B0800000000000000" pitchFamily="50" charset="-128"/>
                <a:ea typeface="源泉丸ゴシック B" panose="020B0800000000000000" pitchFamily="50" charset="-128"/>
              </a:rPr>
              <a:t>精神科は薬剤師の活躍の場が広い</a:t>
            </a:r>
            <a:endParaRPr kumimoji="1" lang="ja-JP" altLang="en-US" dirty="0">
              <a:solidFill>
                <a:srgbClr val="FF0000"/>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D09D50A9-9230-13BB-015A-E27B64FDE8B1}"/>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79833F38-49DE-B06F-A476-C5076F1142CA}"/>
              </a:ext>
            </a:extLst>
          </p:cNvPr>
          <p:cNvSpPr txBox="1"/>
          <p:nvPr/>
        </p:nvSpPr>
        <p:spPr>
          <a:xfrm>
            <a:off x="1347281" y="1902515"/>
            <a:ext cx="10844719" cy="1184940"/>
          </a:xfrm>
          <a:prstGeom prst="rect">
            <a:avLst/>
          </a:prstGeom>
          <a:noFill/>
        </p:spPr>
        <p:txBody>
          <a:bodyPr wrap="square" rtlCol="0">
            <a:spAutoFit/>
          </a:bodyPr>
          <a:lstStyle/>
          <a:p>
            <a:r>
              <a:rPr kumimoji="1" lang="ja-JP" altLang="en-US" sz="3600" dirty="0"/>
              <a:t>精神疾患の主な治療法</a:t>
            </a:r>
            <a:endParaRPr kumimoji="1" lang="en-US" altLang="ja-JP" sz="3600" dirty="0"/>
          </a:p>
          <a:p>
            <a:endParaRPr kumimoji="1" lang="ja-JP" altLang="en-US" sz="1100" dirty="0"/>
          </a:p>
          <a:p>
            <a:endParaRPr kumimoji="1" lang="en-US" altLang="ja-JP" sz="2400" dirty="0"/>
          </a:p>
        </p:txBody>
      </p:sp>
      <p:sp>
        <p:nvSpPr>
          <p:cNvPr id="9" name="四角形: 角を丸くする 8">
            <a:extLst>
              <a:ext uri="{FF2B5EF4-FFF2-40B4-BE49-F238E27FC236}">
                <a16:creationId xmlns:a16="http://schemas.microsoft.com/office/drawing/2014/main" id="{8E881431-B904-EBCD-8B90-E68F0EC5CC05}"/>
              </a:ext>
            </a:extLst>
          </p:cNvPr>
          <p:cNvSpPr/>
          <p:nvPr/>
        </p:nvSpPr>
        <p:spPr>
          <a:xfrm>
            <a:off x="1417085" y="2609961"/>
            <a:ext cx="4167554" cy="23211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3600" dirty="0"/>
              <a:t> 精神療法</a:t>
            </a:r>
          </a:p>
          <a:p>
            <a:r>
              <a:rPr lang="ja-JP" altLang="en-US" sz="3600" dirty="0"/>
              <a:t> </a:t>
            </a:r>
            <a:r>
              <a:rPr lang="ja-JP" altLang="en-US" sz="3600" b="1" dirty="0">
                <a:solidFill>
                  <a:srgbClr val="FF0000"/>
                </a:solidFill>
              </a:rPr>
              <a:t>薬物療法</a:t>
            </a:r>
          </a:p>
          <a:p>
            <a:r>
              <a:rPr lang="ja-JP" altLang="en-US" sz="3600" dirty="0"/>
              <a:t> 心理･社会的治療</a:t>
            </a:r>
          </a:p>
        </p:txBody>
      </p:sp>
      <p:sp>
        <p:nvSpPr>
          <p:cNvPr id="11" name="テキスト ボックス 10">
            <a:extLst>
              <a:ext uri="{FF2B5EF4-FFF2-40B4-BE49-F238E27FC236}">
                <a16:creationId xmlns:a16="http://schemas.microsoft.com/office/drawing/2014/main" id="{E69B0998-F3C0-2622-3700-B7903C3A19B4}"/>
              </a:ext>
            </a:extLst>
          </p:cNvPr>
          <p:cNvSpPr txBox="1"/>
          <p:nvPr/>
        </p:nvSpPr>
        <p:spPr>
          <a:xfrm>
            <a:off x="1237956" y="5321848"/>
            <a:ext cx="10000019" cy="1077218"/>
          </a:xfrm>
          <a:prstGeom prst="rect">
            <a:avLst/>
          </a:prstGeom>
          <a:noFill/>
        </p:spPr>
        <p:txBody>
          <a:bodyPr wrap="square">
            <a:spAutoFit/>
          </a:bodyPr>
          <a:lstStyle/>
          <a:p>
            <a:r>
              <a:rPr kumimoji="1" lang="ja-JP" altLang="en-US" sz="3200" dirty="0"/>
              <a:t>精神科では、薬物療法が中心的な役割を担っており、薬剤師の活躍の場が広い診療科です。</a:t>
            </a:r>
          </a:p>
        </p:txBody>
      </p:sp>
    </p:spTree>
    <p:extLst>
      <p:ext uri="{BB962C8B-B14F-4D97-AF65-F5344CB8AC3E}">
        <p14:creationId xmlns:p14="http://schemas.microsoft.com/office/powerpoint/2010/main" val="286928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B01C85C-93A2-7B33-4206-45CC792FBFEC}"/>
              </a:ext>
            </a:extLst>
          </p:cNvPr>
          <p:cNvSpPr/>
          <p:nvPr/>
        </p:nvSpPr>
        <p:spPr>
          <a:xfrm>
            <a:off x="1130300" y="590517"/>
            <a:ext cx="9931400" cy="910292"/>
          </a:xfrm>
          <a:prstGeom prst="roundRect">
            <a:avLst/>
          </a:prstGeom>
          <a:gradFill flip="none" rotWithShape="1">
            <a:gsLst>
              <a:gs pos="0">
                <a:schemeClr val="accent5">
                  <a:lumMod val="91000"/>
                  <a:lumOff val="9000"/>
                  <a:alpha val="88000"/>
                </a:schemeClr>
              </a:gs>
              <a:gs pos="23000">
                <a:schemeClr val="accent5">
                  <a:lumMod val="95000"/>
                  <a:lumOff val="5000"/>
                </a:schemeClr>
              </a:gs>
              <a:gs pos="100000">
                <a:schemeClr val="accent5">
                  <a:lumMod val="60000"/>
                </a:schemeClr>
              </a:gs>
            </a:gsLst>
            <a:lin ang="13500000" scaled="1"/>
            <a:tileRect/>
          </a:gradFill>
          <a:ln w="28575">
            <a:solidFill>
              <a:srgbClr val="3566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bg1"/>
                </a:solidFill>
                <a:effectLst>
                  <a:outerShdw blurRad="38100" dist="38100" dir="2700000" algn="tl">
                    <a:srgbClr val="000000">
                      <a:alpha val="43137"/>
                    </a:srgbClr>
                  </a:outerShdw>
                </a:effectLst>
                <a:latin typeface="源泉丸ゴシック B" panose="020B0800000000000000" pitchFamily="50" charset="-128"/>
                <a:ea typeface="源泉丸ゴシック B" panose="020B0800000000000000" pitchFamily="50" charset="-128"/>
              </a:rPr>
              <a:t>精神科の薬剤師の</a:t>
            </a:r>
            <a:r>
              <a:rPr lang="ja-JP" altLang="en-US" sz="4400" dirty="0">
                <a:solidFill>
                  <a:srgbClr val="FF9900"/>
                </a:solidFill>
                <a:effectLst>
                  <a:outerShdw blurRad="38100" dist="38100" dir="2700000" algn="tl">
                    <a:srgbClr val="000000">
                      <a:alpha val="43137"/>
                    </a:srgbClr>
                  </a:outerShdw>
                </a:effectLst>
                <a:latin typeface="源泉丸ゴシック B" panose="020B0800000000000000" pitchFamily="50" charset="-128"/>
                <a:ea typeface="源泉丸ゴシック B" panose="020B0800000000000000" pitchFamily="50" charset="-128"/>
              </a:rPr>
              <a:t>専門性と魅力</a:t>
            </a:r>
            <a:endParaRPr lang="en-US" altLang="ja-JP" sz="4400" dirty="0">
              <a:solidFill>
                <a:srgbClr val="FF9900"/>
              </a:solidFill>
              <a:effectLst>
                <a:outerShdw blurRad="38100" dist="38100" dir="2700000" algn="tl">
                  <a:srgbClr val="000000">
                    <a:alpha val="43137"/>
                  </a:srgbClr>
                </a:outerShdw>
              </a:effectLst>
              <a:latin typeface="源泉丸ゴシック B" panose="020B0800000000000000" pitchFamily="50" charset="-128"/>
              <a:ea typeface="源泉丸ゴシック B" panose="020B0800000000000000" pitchFamily="50" charset="-128"/>
            </a:endParaRPr>
          </a:p>
        </p:txBody>
      </p:sp>
      <p:sp>
        <p:nvSpPr>
          <p:cNvPr id="4" name="テキスト ボックス 3">
            <a:extLst>
              <a:ext uri="{FF2B5EF4-FFF2-40B4-BE49-F238E27FC236}">
                <a16:creationId xmlns:a16="http://schemas.microsoft.com/office/drawing/2014/main" id="{B681F594-9746-E010-AB6D-9B6178EE3C07}"/>
              </a:ext>
            </a:extLst>
          </p:cNvPr>
          <p:cNvSpPr txBox="1"/>
          <p:nvPr/>
        </p:nvSpPr>
        <p:spPr>
          <a:xfrm>
            <a:off x="1020188" y="1826972"/>
            <a:ext cx="11305161" cy="3754874"/>
          </a:xfrm>
          <a:prstGeom prst="rect">
            <a:avLst/>
          </a:prstGeom>
          <a:noFill/>
        </p:spPr>
        <p:txBody>
          <a:bodyPr wrap="square" rtlCol="0">
            <a:spAutoFit/>
          </a:bodyPr>
          <a:lstStyle/>
          <a:p>
            <a:pPr marL="457200" indent="-457200">
              <a:buFont typeface="Arial" panose="020B0604020202020204" pitchFamily="34" charset="0"/>
              <a:buChar char="•"/>
            </a:pPr>
            <a:r>
              <a:rPr lang="ja-JP" altLang="en-US" sz="3200" dirty="0"/>
              <a:t>薬物療法</a:t>
            </a:r>
            <a:r>
              <a:rPr lang="en-US" altLang="ja-JP" sz="3200" dirty="0"/>
              <a:t>×</a:t>
            </a:r>
            <a:r>
              <a:rPr lang="ja-JP" altLang="en-US" sz="3200" dirty="0"/>
              <a:t>コミュニケーションの専門性</a:t>
            </a:r>
            <a:endParaRPr lang="en-US" altLang="ja-JP" sz="3200" dirty="0"/>
          </a:p>
          <a:p>
            <a:pPr marL="285750" indent="-285750">
              <a:buFont typeface="Arial" panose="020B0604020202020204" pitchFamily="34" charset="0"/>
              <a:buChar char="•"/>
            </a:pPr>
            <a:endParaRPr lang="en-US" altLang="ja-JP" dirty="0"/>
          </a:p>
          <a:p>
            <a:pPr marL="457200" indent="-457200">
              <a:buFont typeface="Arial" panose="020B0604020202020204" pitchFamily="34" charset="0"/>
              <a:buChar char="•"/>
            </a:pPr>
            <a:r>
              <a:rPr lang="ja-JP" altLang="en-US" sz="3200" dirty="0"/>
              <a:t>患者の“理解”に寄り添う服薬支援</a:t>
            </a:r>
            <a:endParaRPr lang="en-US" altLang="ja-JP" sz="2400" dirty="0"/>
          </a:p>
          <a:p>
            <a:pPr marL="285750" indent="-285750">
              <a:buFont typeface="Arial" panose="020B0604020202020204" pitchFamily="34" charset="0"/>
              <a:buChar char="•"/>
            </a:pPr>
            <a:endParaRPr lang="en-US" altLang="ja-JP" dirty="0"/>
          </a:p>
          <a:p>
            <a:pPr marL="457200" indent="-457200">
              <a:buFont typeface="Arial" panose="020B0604020202020204" pitchFamily="34" charset="0"/>
              <a:buChar char="•"/>
            </a:pPr>
            <a:r>
              <a:rPr lang="ja-JP" altLang="en-US" sz="3200" dirty="0"/>
              <a:t>退院後の生活を見据えたサポート</a:t>
            </a:r>
            <a:endParaRPr lang="en-US" altLang="ja-JP" dirty="0"/>
          </a:p>
          <a:p>
            <a:pPr marL="285750" indent="-285750">
              <a:buFont typeface="Arial" panose="020B0604020202020204" pitchFamily="34" charset="0"/>
              <a:buChar char="•"/>
            </a:pPr>
            <a:endParaRPr lang="en-US" altLang="ja-JP" dirty="0"/>
          </a:p>
          <a:p>
            <a:pPr marL="457200" indent="-457200">
              <a:buFont typeface="Arial" panose="020B0604020202020204" pitchFamily="34" charset="0"/>
              <a:buChar char="•"/>
            </a:pPr>
            <a:r>
              <a:rPr lang="ja-JP" altLang="en-US" sz="3200" dirty="0"/>
              <a:t>薬物療法のジェネラリストとして精神科医をサポート</a:t>
            </a:r>
            <a:endParaRPr lang="en-US" altLang="ja-JP" sz="3200" dirty="0"/>
          </a:p>
          <a:p>
            <a:r>
              <a:rPr lang="ja-JP" altLang="en-US" sz="2400" dirty="0"/>
              <a:t>　（抗菌薬、輸液、腎機能評価と投与設計、外用薬、その他身体疾患等）</a:t>
            </a:r>
            <a:endParaRPr lang="en-US" altLang="ja-JP" sz="2400" dirty="0"/>
          </a:p>
          <a:p>
            <a:endParaRPr lang="en-US" altLang="ja-JP" sz="3200" dirty="0"/>
          </a:p>
        </p:txBody>
      </p:sp>
      <p:pic>
        <p:nvPicPr>
          <p:cNvPr id="8" name="図 7">
            <a:extLst>
              <a:ext uri="{FF2B5EF4-FFF2-40B4-BE49-F238E27FC236}">
                <a16:creationId xmlns:a16="http://schemas.microsoft.com/office/drawing/2014/main" id="{79B8F681-38CD-C07C-4BF6-2FBFE73FC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8546" y="5159858"/>
            <a:ext cx="1658627" cy="1450922"/>
          </a:xfrm>
          <a:prstGeom prst="rect">
            <a:avLst/>
          </a:prstGeom>
        </p:spPr>
      </p:pic>
      <p:sp>
        <p:nvSpPr>
          <p:cNvPr id="2" name="テキスト ボックス 1">
            <a:extLst>
              <a:ext uri="{FF2B5EF4-FFF2-40B4-BE49-F238E27FC236}">
                <a16:creationId xmlns:a16="http://schemas.microsoft.com/office/drawing/2014/main" id="{32D20F5C-B9F9-9365-8B8A-854EF6B816D9}"/>
              </a:ext>
            </a:extLst>
          </p:cNvPr>
          <p:cNvSpPr txBox="1"/>
          <p:nvPr/>
        </p:nvSpPr>
        <p:spPr>
          <a:xfrm>
            <a:off x="1080688" y="5820904"/>
            <a:ext cx="8802410" cy="523220"/>
          </a:xfrm>
          <a:prstGeom prst="rect">
            <a:avLst/>
          </a:prstGeom>
          <a:noFill/>
        </p:spPr>
        <p:txBody>
          <a:bodyPr wrap="none" rtlCol="0">
            <a:spAutoFit/>
          </a:bodyPr>
          <a:lstStyle/>
          <a:p>
            <a:r>
              <a:rPr kumimoji="1" lang="ja-JP" altLang="en-US" sz="2800" b="1" dirty="0"/>
              <a:t>これらは、チーム医療での幅広い貢献に生きてきます</a:t>
            </a:r>
          </a:p>
        </p:txBody>
      </p:sp>
      <p:sp>
        <p:nvSpPr>
          <p:cNvPr id="5" name="左大かっこ 4">
            <a:extLst>
              <a:ext uri="{FF2B5EF4-FFF2-40B4-BE49-F238E27FC236}">
                <a16:creationId xmlns:a16="http://schemas.microsoft.com/office/drawing/2014/main" id="{B6170F6E-F4EC-0F78-771F-F2EE1C84DAAD}"/>
              </a:ext>
            </a:extLst>
          </p:cNvPr>
          <p:cNvSpPr/>
          <p:nvPr/>
        </p:nvSpPr>
        <p:spPr>
          <a:xfrm>
            <a:off x="777240" y="1826973"/>
            <a:ext cx="242948" cy="3110788"/>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7794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9B38-DD7C-656A-26FE-2B3BA5F03B5E}"/>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EFFDDC3-7D74-B3B5-34EC-90555372CC81}"/>
              </a:ext>
            </a:extLst>
          </p:cNvPr>
          <p:cNvSpPr/>
          <p:nvPr/>
        </p:nvSpPr>
        <p:spPr>
          <a:xfrm>
            <a:off x="989623" y="1031849"/>
            <a:ext cx="9931400" cy="8805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rgbClr val="35668D"/>
                </a:solidFill>
                <a:latin typeface="源泉丸ゴシック B" panose="020B0800000000000000" pitchFamily="50" charset="-128"/>
                <a:ea typeface="源泉丸ゴシック B" panose="020B0800000000000000" pitchFamily="50" charset="-128"/>
              </a:rPr>
              <a:t>薬物療法の専門性</a:t>
            </a:r>
          </a:p>
        </p:txBody>
      </p:sp>
      <p:sp>
        <p:nvSpPr>
          <p:cNvPr id="2" name="AutoShape 3">
            <a:extLst>
              <a:ext uri="{FF2B5EF4-FFF2-40B4-BE49-F238E27FC236}">
                <a16:creationId xmlns:a16="http://schemas.microsoft.com/office/drawing/2014/main" id="{26D2DAA0-EBBA-95DD-296C-78A046C8863A}"/>
              </a:ext>
            </a:extLst>
          </p:cNvPr>
          <p:cNvSpPr/>
          <p:nvPr/>
        </p:nvSpPr>
        <p:spPr>
          <a:xfrm>
            <a:off x="0" y="5833533"/>
            <a:ext cx="12192001" cy="1210"/>
          </a:xfrm>
          <a:prstGeom prst="line">
            <a:avLst/>
          </a:prstGeom>
          <a:ln w="66675" cap="flat">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pic>
        <p:nvPicPr>
          <p:cNvPr id="5" name="図 4">
            <a:extLst>
              <a:ext uri="{FF2B5EF4-FFF2-40B4-BE49-F238E27FC236}">
                <a16:creationId xmlns:a16="http://schemas.microsoft.com/office/drawing/2014/main" id="{462F357F-2223-39D6-FEC3-C00688433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524" y="2881271"/>
            <a:ext cx="2129228" cy="2064348"/>
          </a:xfrm>
          <a:prstGeom prst="rect">
            <a:avLst/>
          </a:prstGeom>
        </p:spPr>
      </p:pic>
    </p:spTree>
    <p:extLst>
      <p:ext uri="{BB962C8B-B14F-4D97-AF65-F5344CB8AC3E}">
        <p14:creationId xmlns:p14="http://schemas.microsoft.com/office/powerpoint/2010/main" val="422904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a:extLst>
            <a:ext uri="{FF2B5EF4-FFF2-40B4-BE49-F238E27FC236}">
              <a16:creationId xmlns:a16="http://schemas.microsoft.com/office/drawing/2014/main" id="{5420E9B5-9D5A-4517-77DC-EA03312389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73CED6-3BA5-AD12-8F89-915847A9AEB0}"/>
              </a:ext>
            </a:extLst>
          </p:cNvPr>
          <p:cNvSpPr>
            <a:spLocks noGrp="1"/>
          </p:cNvSpPr>
          <p:nvPr>
            <p:ph type="title"/>
          </p:nvPr>
        </p:nvSpPr>
        <p:spPr/>
        <p:txBody>
          <a:bodyPr/>
          <a:lstStyle/>
          <a:p>
            <a:r>
              <a:rPr lang="ja-JP" altLang="en-US" dirty="0">
                <a:solidFill>
                  <a:srgbClr val="35668D"/>
                </a:solidFill>
                <a:latin typeface="源泉丸ゴシック B" panose="020B0800000000000000" pitchFamily="50" charset="-128"/>
                <a:ea typeface="源泉丸ゴシック B" panose="020B0800000000000000" pitchFamily="50" charset="-128"/>
              </a:rPr>
              <a:t>患者の個別性とオーダーメイド対応</a:t>
            </a:r>
            <a:endParaRPr kumimoji="1" lang="ja-JP" altLang="en-US" dirty="0">
              <a:solidFill>
                <a:srgbClr val="FF0000"/>
              </a:solidFill>
              <a:latin typeface="源泉丸ゴシック B" panose="020B0800000000000000" pitchFamily="50" charset="-128"/>
              <a:ea typeface="源泉丸ゴシック B" panose="020B0800000000000000" pitchFamily="50" charset="-128"/>
            </a:endParaRPr>
          </a:p>
        </p:txBody>
      </p:sp>
      <p:sp>
        <p:nvSpPr>
          <p:cNvPr id="4" name="AutoShape 3">
            <a:extLst>
              <a:ext uri="{FF2B5EF4-FFF2-40B4-BE49-F238E27FC236}">
                <a16:creationId xmlns:a16="http://schemas.microsoft.com/office/drawing/2014/main" id="{599633D3-C007-5301-2780-1B7896853D0F}"/>
              </a:ext>
            </a:extLst>
          </p:cNvPr>
          <p:cNvSpPr/>
          <p:nvPr/>
        </p:nvSpPr>
        <p:spPr>
          <a:xfrm>
            <a:off x="0" y="1436631"/>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5" name="テキスト ボックス 4">
            <a:extLst>
              <a:ext uri="{FF2B5EF4-FFF2-40B4-BE49-F238E27FC236}">
                <a16:creationId xmlns:a16="http://schemas.microsoft.com/office/drawing/2014/main" id="{AAB72738-B100-BE41-337A-87F0C05380F1}"/>
              </a:ext>
            </a:extLst>
          </p:cNvPr>
          <p:cNvSpPr txBox="1"/>
          <p:nvPr/>
        </p:nvSpPr>
        <p:spPr>
          <a:xfrm>
            <a:off x="838200" y="1966146"/>
            <a:ext cx="10844719" cy="3970318"/>
          </a:xfrm>
          <a:prstGeom prst="rect">
            <a:avLst/>
          </a:prstGeom>
          <a:noFill/>
        </p:spPr>
        <p:txBody>
          <a:bodyPr wrap="square" rtlCol="0">
            <a:spAutoFit/>
          </a:bodyPr>
          <a:lstStyle/>
          <a:p>
            <a:pPr marL="457200" indent="-457200">
              <a:buFont typeface="Wingdings" panose="05000000000000000000" pitchFamily="2" charset="2"/>
              <a:buChar char="l"/>
            </a:pPr>
            <a:r>
              <a:rPr lang="ja-JP" altLang="en-US" sz="3100" dirty="0">
                <a:latin typeface="+mn-ea"/>
              </a:rPr>
              <a:t>精神科薬物療法は個別性が高く、個々の患者に合った</a:t>
            </a:r>
            <a:r>
              <a:rPr lang="ja-JP" altLang="en-US" sz="3100" b="1" dirty="0">
                <a:latin typeface="+mn-ea"/>
              </a:rPr>
              <a:t>オーダーメイド</a:t>
            </a:r>
            <a:r>
              <a:rPr lang="ja-JP" altLang="en-US" sz="3100" dirty="0">
                <a:latin typeface="+mn-ea"/>
              </a:rPr>
              <a:t>の処方調整が求められます</a:t>
            </a:r>
            <a:r>
              <a:rPr lang="ja-JP" altLang="en-US" sz="3000" dirty="0">
                <a:latin typeface="+mn-ea"/>
              </a:rPr>
              <a:t>。</a:t>
            </a:r>
            <a:endParaRPr lang="en-US" altLang="ja-JP" sz="3000" dirty="0">
              <a:latin typeface="+mn-ea"/>
            </a:endParaRPr>
          </a:p>
          <a:p>
            <a:endParaRPr lang="en-US" altLang="ja-JP" sz="1600" dirty="0">
              <a:latin typeface="+mn-ea"/>
            </a:endParaRPr>
          </a:p>
          <a:p>
            <a:pPr marL="457200" indent="-457200">
              <a:buFont typeface="Wingdings" panose="05000000000000000000" pitchFamily="2" charset="2"/>
              <a:buChar char="l"/>
            </a:pPr>
            <a:r>
              <a:rPr lang="ja-JP" altLang="en-US" sz="3100" dirty="0">
                <a:latin typeface="+mn-ea"/>
              </a:rPr>
              <a:t>服薬指導の内容にも、患者の理解に応じた配慮や工夫が必要です。</a:t>
            </a:r>
            <a:endParaRPr lang="en-US" altLang="ja-JP" sz="3100" dirty="0">
              <a:latin typeface="+mn-ea"/>
            </a:endParaRPr>
          </a:p>
          <a:p>
            <a:pPr marL="457200" indent="-457200">
              <a:buFont typeface="Wingdings" panose="05000000000000000000" pitchFamily="2" charset="2"/>
              <a:buChar char="l"/>
            </a:pPr>
            <a:endParaRPr lang="en-US" altLang="ja-JP" sz="1600" dirty="0">
              <a:latin typeface="+mn-ea"/>
            </a:endParaRPr>
          </a:p>
          <a:p>
            <a:pPr marL="457200" indent="-457200">
              <a:buFont typeface="Wingdings" panose="05000000000000000000" pitchFamily="2" charset="2"/>
              <a:buChar char="l"/>
            </a:pPr>
            <a:r>
              <a:rPr lang="ja-JP" altLang="en-US" sz="3100" dirty="0">
                <a:solidFill>
                  <a:schemeClr val="tx1">
                    <a:lumMod val="85000"/>
                    <a:lumOff val="15000"/>
                  </a:schemeClr>
                </a:solidFill>
                <a:latin typeface="+mn-ea"/>
                <a:cs typeface="Rounded M+ 2p medium" panose="020B0602020203020207" pitchFamily="50" charset="-128"/>
              </a:rPr>
              <a:t>主要な情報は患者本人から得る必要があり、患者との良好な</a:t>
            </a:r>
            <a:r>
              <a:rPr lang="ja-JP" altLang="en-US" sz="3100" dirty="0">
                <a:latin typeface="+mn-ea"/>
                <a:cs typeface="Rounded M+ 2p medium" panose="020B0602020203020207" pitchFamily="50" charset="-128"/>
              </a:rPr>
              <a:t>コミュニケーションが求められます。</a:t>
            </a:r>
            <a:endParaRPr lang="en-US" altLang="ja-JP" sz="3100" dirty="0">
              <a:latin typeface="+mn-ea"/>
              <a:cs typeface="Rounded M+ 2p medium" panose="020B0602020203020207" pitchFamily="50" charset="-128"/>
            </a:endParaRPr>
          </a:p>
          <a:p>
            <a:endParaRPr lang="ja-JP" altLang="en-US" sz="3600" dirty="0"/>
          </a:p>
        </p:txBody>
      </p:sp>
      <p:sp>
        <p:nvSpPr>
          <p:cNvPr id="7" name="テキスト ボックス 6">
            <a:extLst>
              <a:ext uri="{FF2B5EF4-FFF2-40B4-BE49-F238E27FC236}">
                <a16:creationId xmlns:a16="http://schemas.microsoft.com/office/drawing/2014/main" id="{810F36A8-6F1C-1EFF-3970-6C8AB17B68F7}"/>
              </a:ext>
            </a:extLst>
          </p:cNvPr>
          <p:cNvSpPr txBox="1"/>
          <p:nvPr/>
        </p:nvSpPr>
        <p:spPr>
          <a:xfrm>
            <a:off x="817867" y="5852192"/>
            <a:ext cx="10556265" cy="523220"/>
          </a:xfrm>
          <a:prstGeom prst="rect">
            <a:avLst/>
          </a:prstGeom>
          <a:noFill/>
        </p:spPr>
        <p:txBody>
          <a:bodyPr wrap="square">
            <a:spAutoFit/>
          </a:bodyPr>
          <a:lstStyle/>
          <a:p>
            <a:r>
              <a:rPr lang="ja-JP" altLang="en-US" sz="2800" b="1" dirty="0"/>
              <a:t>薬剤師の能力が求められる場面が多く、</a:t>
            </a:r>
            <a:r>
              <a:rPr kumimoji="1" lang="ja-JP" altLang="en-US" sz="2800" b="1" dirty="0"/>
              <a:t>腕の磨き甲斐があります</a:t>
            </a:r>
            <a:endParaRPr kumimoji="1" lang="ja-JP" altLang="en-US" sz="2800" dirty="0"/>
          </a:p>
        </p:txBody>
      </p:sp>
      <p:pic>
        <p:nvPicPr>
          <p:cNvPr id="15" name="図 14">
            <a:extLst>
              <a:ext uri="{FF2B5EF4-FFF2-40B4-BE49-F238E27FC236}">
                <a16:creationId xmlns:a16="http://schemas.microsoft.com/office/drawing/2014/main" id="{97CC579A-0614-F183-50C5-6CF985CD3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705" y="249815"/>
            <a:ext cx="1100195" cy="1044286"/>
          </a:xfrm>
          <a:prstGeom prst="rect">
            <a:avLst/>
          </a:prstGeom>
        </p:spPr>
      </p:pic>
    </p:spTree>
    <p:extLst>
      <p:ext uri="{BB962C8B-B14F-4D97-AF65-F5344CB8AC3E}">
        <p14:creationId xmlns:p14="http://schemas.microsoft.com/office/powerpoint/2010/main" val="25012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F0FB">
            <a:alpha val="25000"/>
          </a:srgb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4728" y="284015"/>
            <a:ext cx="11490529" cy="1325563"/>
          </a:xfrm>
        </p:spPr>
        <p:txBody>
          <a:bodyPr>
            <a:normAutofit/>
          </a:bodyPr>
          <a:lstStyle/>
          <a:p>
            <a:pPr algn="ctr"/>
            <a:r>
              <a:rPr lang="ja-JP" altLang="en-US" sz="4000" dirty="0">
                <a:solidFill>
                  <a:srgbClr val="35668D"/>
                </a:solidFill>
                <a:latin typeface="源泉丸ゴシック B" panose="020B0800000000000000" pitchFamily="50" charset="-128"/>
                <a:ea typeface="源泉丸ゴシック B" panose="020B0800000000000000" pitchFamily="50" charset="-128"/>
              </a:rPr>
              <a:t>処方の理解と説明に大切な</a:t>
            </a:r>
            <a:r>
              <a:rPr lang="ja-JP" altLang="en-US" sz="4000" dirty="0">
                <a:solidFill>
                  <a:srgbClr val="FF0000"/>
                </a:solidFill>
                <a:latin typeface="源泉丸ゴシック B" panose="020B0800000000000000" pitchFamily="50" charset="-128"/>
                <a:ea typeface="源泉丸ゴシック B" panose="020B0800000000000000" pitchFamily="50" charset="-128"/>
              </a:rPr>
              <a:t>３つ</a:t>
            </a:r>
            <a:r>
              <a:rPr lang="ja-JP" altLang="en-US" sz="4000" dirty="0">
                <a:solidFill>
                  <a:srgbClr val="35668D"/>
                </a:solidFill>
                <a:latin typeface="源泉丸ゴシック B" panose="020B0800000000000000" pitchFamily="50" charset="-128"/>
                <a:ea typeface="源泉丸ゴシック B" panose="020B0800000000000000" pitchFamily="50" charset="-128"/>
              </a:rPr>
              <a:t>の組み合わせ</a:t>
            </a:r>
            <a:endParaRPr kumimoji="1" lang="ja-JP" altLang="en-US" sz="4000" dirty="0">
              <a:solidFill>
                <a:srgbClr val="35668D"/>
              </a:solidFill>
              <a:latin typeface="源泉丸ゴシック B" panose="020B0800000000000000" pitchFamily="50" charset="-128"/>
              <a:ea typeface="源泉丸ゴシック B" panose="020B0800000000000000" pitchFamily="50" charset="-128"/>
            </a:endParaRPr>
          </a:p>
        </p:txBody>
      </p:sp>
      <p:sp>
        <p:nvSpPr>
          <p:cNvPr id="4" name="円/楕円 3"/>
          <p:cNvSpPr/>
          <p:nvPr/>
        </p:nvSpPr>
        <p:spPr>
          <a:xfrm>
            <a:off x="1841220" y="2589491"/>
            <a:ext cx="2339337" cy="223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p>
          <a:p>
            <a:pPr algn="ctr"/>
            <a:endParaRPr lang="en-US" altLang="ja-JP" sz="3200" dirty="0"/>
          </a:p>
          <a:p>
            <a:pPr algn="ctr"/>
            <a:endParaRPr lang="en-US" altLang="ja-JP" sz="3600" dirty="0"/>
          </a:p>
        </p:txBody>
      </p:sp>
      <p:sp>
        <p:nvSpPr>
          <p:cNvPr id="5" name="円/楕円 4"/>
          <p:cNvSpPr/>
          <p:nvPr/>
        </p:nvSpPr>
        <p:spPr>
          <a:xfrm>
            <a:off x="670363" y="4522533"/>
            <a:ext cx="2339337" cy="223331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bg1"/>
              </a:solidFill>
            </a:endParaRPr>
          </a:p>
          <a:p>
            <a:pPr algn="ctr"/>
            <a:endParaRPr lang="en-US" altLang="ja-JP" sz="3600" dirty="0"/>
          </a:p>
          <a:p>
            <a:pPr algn="ctr"/>
            <a:endParaRPr lang="en-US" altLang="ja-JP" sz="3200" dirty="0"/>
          </a:p>
        </p:txBody>
      </p:sp>
      <p:sp>
        <p:nvSpPr>
          <p:cNvPr id="6" name="円/楕円 5"/>
          <p:cNvSpPr/>
          <p:nvPr/>
        </p:nvSpPr>
        <p:spPr>
          <a:xfrm>
            <a:off x="3012077" y="4522533"/>
            <a:ext cx="2339337" cy="22333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p>
          <a:p>
            <a:pPr algn="ctr"/>
            <a:endParaRPr lang="en-US" altLang="ja-JP" sz="3200" dirty="0"/>
          </a:p>
          <a:p>
            <a:pPr algn="ctr"/>
            <a:endParaRPr lang="en-US" altLang="ja-JP" sz="3600" dirty="0"/>
          </a:p>
        </p:txBody>
      </p:sp>
      <p:sp>
        <p:nvSpPr>
          <p:cNvPr id="13" name="AutoShape 3">
            <a:extLst>
              <a:ext uri="{FF2B5EF4-FFF2-40B4-BE49-F238E27FC236}">
                <a16:creationId xmlns:a16="http://schemas.microsoft.com/office/drawing/2014/main" id="{E18162DE-6EAE-42D9-4E32-E96C80A3BF5C}"/>
              </a:ext>
            </a:extLst>
          </p:cNvPr>
          <p:cNvSpPr/>
          <p:nvPr/>
        </p:nvSpPr>
        <p:spPr>
          <a:xfrm>
            <a:off x="0" y="1383223"/>
            <a:ext cx="12192001" cy="1210"/>
          </a:xfrm>
          <a:prstGeom prst="line">
            <a:avLst/>
          </a:prstGeom>
          <a:ln w="66675"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headEnd type="none" w="sm" len="sm"/>
            <a:tailEnd type="none" w="sm" len="sm"/>
          </a:ln>
        </p:spPr>
        <p:txBody>
          <a:bodyPr/>
          <a:lstStyle/>
          <a:p>
            <a:endParaRPr lang="ja-JP" altLang="en-US"/>
          </a:p>
        </p:txBody>
      </p:sp>
      <p:sp>
        <p:nvSpPr>
          <p:cNvPr id="11" name="テキスト ボックス 10">
            <a:extLst>
              <a:ext uri="{FF2B5EF4-FFF2-40B4-BE49-F238E27FC236}">
                <a16:creationId xmlns:a16="http://schemas.microsoft.com/office/drawing/2014/main" id="{E587A7C5-A6F2-243A-CF61-AEDF92EFF4FC}"/>
              </a:ext>
            </a:extLst>
          </p:cNvPr>
          <p:cNvSpPr txBox="1"/>
          <p:nvPr/>
        </p:nvSpPr>
        <p:spPr>
          <a:xfrm>
            <a:off x="582991" y="5346540"/>
            <a:ext cx="2339337" cy="584775"/>
          </a:xfrm>
          <a:prstGeom prst="rect">
            <a:avLst/>
          </a:prstGeom>
          <a:noFill/>
        </p:spPr>
        <p:txBody>
          <a:bodyPr wrap="square">
            <a:spAutoFit/>
          </a:bodyPr>
          <a:lstStyle/>
          <a:p>
            <a:pPr algn="ctr"/>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病気を知る</a:t>
            </a:r>
            <a:endParaRPr lang="en-US" altLang="ja-JP"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EC9E1798-EBB8-A932-B94C-8ED5E9A7FEF0}"/>
              </a:ext>
            </a:extLst>
          </p:cNvPr>
          <p:cNvSpPr txBox="1"/>
          <p:nvPr/>
        </p:nvSpPr>
        <p:spPr>
          <a:xfrm>
            <a:off x="1921069" y="3454774"/>
            <a:ext cx="2156798" cy="584775"/>
          </a:xfrm>
          <a:prstGeom prst="rect">
            <a:avLst/>
          </a:prstGeom>
          <a:noFill/>
        </p:spPr>
        <p:txBody>
          <a:bodyPr wrap="square">
            <a:spAutoFit/>
          </a:bodyPr>
          <a:lstStyle/>
          <a:p>
            <a:pPr algn="ctr"/>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薬を知る</a:t>
            </a:r>
            <a:endParaRPr kumimoji="1" lang="en-US" altLang="ja-JP"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43E842A5-FBEA-1A12-7A67-17A8A8B1DD4C}"/>
              </a:ext>
            </a:extLst>
          </p:cNvPr>
          <p:cNvSpPr txBox="1"/>
          <p:nvPr/>
        </p:nvSpPr>
        <p:spPr>
          <a:xfrm>
            <a:off x="3026961" y="5335855"/>
            <a:ext cx="2377449" cy="584775"/>
          </a:xfrm>
          <a:prstGeom prst="rect">
            <a:avLst/>
          </a:prstGeom>
          <a:noFill/>
        </p:spPr>
        <p:txBody>
          <a:bodyPr wrap="square">
            <a:spAutoFit/>
          </a:bodyPr>
          <a:lstStyle/>
          <a:p>
            <a:pPr algn="ctr"/>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患者を知る</a:t>
            </a:r>
            <a:endParaRPr lang="en-US" altLang="ja-JP"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0" name="矢印: 上下 19">
            <a:extLst>
              <a:ext uri="{FF2B5EF4-FFF2-40B4-BE49-F238E27FC236}">
                <a16:creationId xmlns:a16="http://schemas.microsoft.com/office/drawing/2014/main" id="{33AF222A-4E83-0EA5-A258-3E60FCF41F9B}"/>
              </a:ext>
            </a:extLst>
          </p:cNvPr>
          <p:cNvSpPr/>
          <p:nvPr/>
        </p:nvSpPr>
        <p:spPr>
          <a:xfrm rot="2100441">
            <a:off x="2247581" y="4464814"/>
            <a:ext cx="249414" cy="35974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上下 20">
            <a:extLst>
              <a:ext uri="{FF2B5EF4-FFF2-40B4-BE49-F238E27FC236}">
                <a16:creationId xmlns:a16="http://schemas.microsoft.com/office/drawing/2014/main" id="{FC8DEC34-DCAF-5AB3-B795-1921D3069D9C}"/>
              </a:ext>
            </a:extLst>
          </p:cNvPr>
          <p:cNvSpPr/>
          <p:nvPr/>
        </p:nvSpPr>
        <p:spPr>
          <a:xfrm rot="19704672">
            <a:off x="3491108" y="4462951"/>
            <a:ext cx="249413" cy="352201"/>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上下 21">
            <a:extLst>
              <a:ext uri="{FF2B5EF4-FFF2-40B4-BE49-F238E27FC236}">
                <a16:creationId xmlns:a16="http://schemas.microsoft.com/office/drawing/2014/main" id="{1F1D0231-3201-97F3-8C9B-E2B32463C52F}"/>
              </a:ext>
            </a:extLst>
          </p:cNvPr>
          <p:cNvSpPr/>
          <p:nvPr/>
        </p:nvSpPr>
        <p:spPr>
          <a:xfrm rot="5400000">
            <a:off x="2845474" y="5460719"/>
            <a:ext cx="248561" cy="356415"/>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FB28558-9D2D-ABBE-3D64-7DBF39ED7494}"/>
              </a:ext>
            </a:extLst>
          </p:cNvPr>
          <p:cNvSpPr txBox="1"/>
          <p:nvPr/>
        </p:nvSpPr>
        <p:spPr>
          <a:xfrm>
            <a:off x="5020275" y="4476810"/>
            <a:ext cx="6935592" cy="2215991"/>
          </a:xfrm>
          <a:prstGeom prst="rect">
            <a:avLst/>
          </a:prstGeom>
          <a:noFill/>
        </p:spPr>
        <p:txBody>
          <a:bodyPr wrap="square">
            <a:spAutoFit/>
          </a:bodyPr>
          <a:lstStyle/>
          <a:p>
            <a:r>
              <a:rPr lang="ja-JP" altLang="en-US" sz="2200" dirty="0"/>
              <a:t>　</a:t>
            </a:r>
            <a:r>
              <a:rPr lang="ja-JP" altLang="en-US" sz="2200" dirty="0">
                <a:latin typeface="+mn-ea"/>
              </a:rPr>
              <a:t>妄想が原因で周囲とトラブルになった患者であれば、</a:t>
            </a:r>
            <a:endParaRPr lang="en-US" altLang="ja-JP" sz="2200" dirty="0">
              <a:latin typeface="+mn-ea"/>
            </a:endParaRPr>
          </a:p>
          <a:p>
            <a:r>
              <a:rPr lang="ja-JP" altLang="en-US" sz="2200" dirty="0">
                <a:latin typeface="+mn-ea"/>
              </a:rPr>
              <a:t>　抗精神病薬の効果を、</a:t>
            </a:r>
            <a:endParaRPr lang="en-US" altLang="ja-JP" sz="2200" dirty="0">
              <a:latin typeface="+mn-ea"/>
            </a:endParaRPr>
          </a:p>
          <a:p>
            <a:endParaRPr lang="en-US" altLang="ja-JP" sz="1200" dirty="0">
              <a:latin typeface="+mn-ea"/>
            </a:endParaRPr>
          </a:p>
          <a:p>
            <a:r>
              <a:rPr kumimoji="1" lang="ja-JP" altLang="en-US" sz="2400" b="1" dirty="0">
                <a:latin typeface="+mn-ea"/>
              </a:rPr>
              <a:t>　「周囲との認識のズレを減らす薬です</a:t>
            </a:r>
            <a:r>
              <a:rPr lang="ja-JP" altLang="en-US" sz="2400" b="1" dirty="0">
                <a:latin typeface="+mn-ea"/>
              </a:rPr>
              <a:t>、</a:t>
            </a:r>
            <a:endParaRPr kumimoji="1" lang="en-US" altLang="ja-JP" sz="2400" b="1" dirty="0">
              <a:latin typeface="+mn-ea"/>
            </a:endParaRPr>
          </a:p>
          <a:p>
            <a:r>
              <a:rPr lang="ja-JP" altLang="en-US" sz="2400" b="1" dirty="0">
                <a:latin typeface="+mn-ea"/>
              </a:rPr>
              <a:t>　　　　　　　　</a:t>
            </a:r>
            <a:r>
              <a:rPr kumimoji="1" lang="ja-JP" altLang="en-US" sz="2400" b="1" dirty="0">
                <a:latin typeface="+mn-ea"/>
              </a:rPr>
              <a:t>トラブルは避けたいですよね」</a:t>
            </a:r>
            <a:endParaRPr kumimoji="1" lang="en-US" altLang="ja-JP" sz="2400" b="1" dirty="0">
              <a:latin typeface="+mn-ea"/>
            </a:endParaRPr>
          </a:p>
          <a:p>
            <a:r>
              <a:rPr lang="ja-JP" altLang="en-US" sz="1200" dirty="0">
                <a:latin typeface="+mn-ea"/>
              </a:rPr>
              <a:t>　　　</a:t>
            </a:r>
            <a:endParaRPr lang="en-US" altLang="ja-JP" sz="1200" dirty="0">
              <a:latin typeface="+mn-ea"/>
            </a:endParaRPr>
          </a:p>
          <a:p>
            <a:r>
              <a:rPr lang="ja-JP" altLang="en-US" sz="2200" dirty="0">
                <a:latin typeface="+mn-ea"/>
              </a:rPr>
              <a:t>　　など、その</a:t>
            </a:r>
            <a:r>
              <a:rPr kumimoji="1" lang="ja-JP" altLang="en-US" sz="2200" dirty="0">
                <a:latin typeface="+mn-ea"/>
              </a:rPr>
              <a:t>患者</a:t>
            </a:r>
            <a:r>
              <a:rPr lang="ja-JP" altLang="en-US" sz="2200" dirty="0">
                <a:latin typeface="+mn-ea"/>
              </a:rPr>
              <a:t>が納得しやすい表現で伝えられる</a:t>
            </a:r>
            <a:r>
              <a:rPr kumimoji="1" lang="ja-JP" altLang="en-US" sz="2200" dirty="0">
                <a:latin typeface="+mn-ea"/>
              </a:rPr>
              <a:t>。</a:t>
            </a:r>
            <a:r>
              <a:rPr lang="ja-JP" altLang="en-US" sz="2200" dirty="0">
                <a:latin typeface="+mn-ea"/>
              </a:rPr>
              <a:t>　</a:t>
            </a:r>
            <a:endParaRPr kumimoji="1" lang="en-US" altLang="ja-JP" sz="2200" dirty="0">
              <a:latin typeface="+mn-ea"/>
            </a:endParaRPr>
          </a:p>
        </p:txBody>
      </p:sp>
      <p:pic>
        <p:nvPicPr>
          <p:cNvPr id="14" name="図 13" descr="花の模様の絵&#10;&#10;AI によって生成されたコンテンツは間違っている可能性があります。">
            <a:extLst>
              <a:ext uri="{FF2B5EF4-FFF2-40B4-BE49-F238E27FC236}">
                <a16:creationId xmlns:a16="http://schemas.microsoft.com/office/drawing/2014/main" id="{D5FFFFB0-9A52-B625-2AB8-18FC27C48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600" y="3860465"/>
            <a:ext cx="561350" cy="536943"/>
          </a:xfrm>
          <a:prstGeom prst="rect">
            <a:avLst/>
          </a:prstGeom>
        </p:spPr>
      </p:pic>
      <p:sp>
        <p:nvSpPr>
          <p:cNvPr id="16" name="テキスト ボックス 15">
            <a:extLst>
              <a:ext uri="{FF2B5EF4-FFF2-40B4-BE49-F238E27FC236}">
                <a16:creationId xmlns:a16="http://schemas.microsoft.com/office/drawing/2014/main" id="{72800A89-A09E-A19D-1BA9-B2AEA4B0B5AA}"/>
              </a:ext>
            </a:extLst>
          </p:cNvPr>
          <p:cNvSpPr txBox="1"/>
          <p:nvPr/>
        </p:nvSpPr>
        <p:spPr>
          <a:xfrm>
            <a:off x="5152107" y="3975444"/>
            <a:ext cx="1415772" cy="461665"/>
          </a:xfrm>
          <a:prstGeom prst="rect">
            <a:avLst/>
          </a:prstGeom>
          <a:noFill/>
        </p:spPr>
        <p:txBody>
          <a:bodyPr wrap="none" rtlCol="0">
            <a:spAutoFit/>
          </a:bodyPr>
          <a:lstStyle/>
          <a:p>
            <a:r>
              <a:rPr lang="ja-JP" altLang="en-US" sz="2400" b="1" dirty="0">
                <a:solidFill>
                  <a:srgbClr val="FF0000"/>
                </a:solidFill>
              </a:rPr>
              <a:t>ポイント</a:t>
            </a:r>
            <a:endParaRPr kumimoji="1" lang="ja-JP" altLang="en-US" sz="2400" b="1" dirty="0">
              <a:solidFill>
                <a:srgbClr val="FF0000"/>
              </a:solidFill>
            </a:endParaRPr>
          </a:p>
        </p:txBody>
      </p:sp>
      <p:sp>
        <p:nvSpPr>
          <p:cNvPr id="9" name="テキスト ボックス 8">
            <a:extLst>
              <a:ext uri="{FF2B5EF4-FFF2-40B4-BE49-F238E27FC236}">
                <a16:creationId xmlns:a16="http://schemas.microsoft.com/office/drawing/2014/main" id="{55E2BEA0-1A33-94CC-3CE0-FC329F450D1C}"/>
              </a:ext>
            </a:extLst>
          </p:cNvPr>
          <p:cNvSpPr txBox="1"/>
          <p:nvPr/>
        </p:nvSpPr>
        <p:spPr>
          <a:xfrm>
            <a:off x="670362" y="1551331"/>
            <a:ext cx="11372550" cy="1015663"/>
          </a:xfrm>
          <a:prstGeom prst="rect">
            <a:avLst/>
          </a:prstGeom>
          <a:noFill/>
        </p:spPr>
        <p:txBody>
          <a:bodyPr wrap="square">
            <a:spAutoFit/>
          </a:bodyPr>
          <a:lstStyle/>
          <a:p>
            <a:pPr marL="0" indent="0">
              <a:buNone/>
            </a:pPr>
            <a:r>
              <a:rPr lang="ja-JP" altLang="en-US" sz="3000" dirty="0">
                <a:solidFill>
                  <a:schemeClr val="tx1">
                    <a:lumMod val="85000"/>
                    <a:lumOff val="15000"/>
                  </a:schemeClr>
                </a:solidFill>
                <a:latin typeface="+mn-ea"/>
                <a:cs typeface="Rounded M+ 2p medium" panose="020B0602020203020207" pitchFamily="50" charset="-128"/>
              </a:rPr>
              <a:t>精神科の薬と病気の知識に加え、個々の患者を良く知ることで、</a:t>
            </a:r>
            <a:endParaRPr lang="en-US" altLang="ja-JP" sz="3000" dirty="0">
              <a:solidFill>
                <a:schemeClr val="tx1">
                  <a:lumMod val="85000"/>
                  <a:lumOff val="15000"/>
                </a:schemeClr>
              </a:solidFill>
              <a:latin typeface="+mn-ea"/>
              <a:cs typeface="Rounded M+ 2p medium" panose="020B0602020203020207" pitchFamily="50" charset="-128"/>
            </a:endParaRPr>
          </a:p>
          <a:p>
            <a:pPr marL="0" indent="0">
              <a:buNone/>
            </a:pPr>
            <a:r>
              <a:rPr lang="ja-JP" altLang="en-US" sz="3000" b="1" dirty="0">
                <a:solidFill>
                  <a:schemeClr val="tx1">
                    <a:lumMod val="85000"/>
                    <a:lumOff val="15000"/>
                  </a:schemeClr>
                </a:solidFill>
                <a:latin typeface="+mn-ea"/>
                <a:cs typeface="Rounded M+ 2p medium" panose="020B0602020203020207" pitchFamily="50" charset="-128"/>
              </a:rPr>
              <a:t>個別性に配慮</a:t>
            </a:r>
            <a:r>
              <a:rPr lang="ja-JP" altLang="en-US" sz="3000" dirty="0">
                <a:solidFill>
                  <a:schemeClr val="tx1">
                    <a:lumMod val="85000"/>
                    <a:lumOff val="15000"/>
                  </a:schemeClr>
                </a:solidFill>
                <a:latin typeface="+mn-ea"/>
                <a:cs typeface="Rounded M+ 2p medium" panose="020B0602020203020207" pitchFamily="50" charset="-128"/>
              </a:rPr>
              <a:t>した薬物療法や服薬指導の方向性が見えてきます。</a:t>
            </a:r>
            <a:endParaRPr lang="en-US" altLang="ja-JP" sz="3000" dirty="0">
              <a:solidFill>
                <a:schemeClr val="tx1">
                  <a:lumMod val="85000"/>
                  <a:lumOff val="15000"/>
                </a:schemeClr>
              </a:solidFill>
              <a:latin typeface="+mn-ea"/>
              <a:cs typeface="Rounded M+ 2p medium" panose="020B0602020203020207" pitchFamily="50" charset="-128"/>
            </a:endParaRPr>
          </a:p>
        </p:txBody>
      </p:sp>
      <p:sp>
        <p:nvSpPr>
          <p:cNvPr id="12" name="テキスト ボックス 11">
            <a:extLst>
              <a:ext uri="{FF2B5EF4-FFF2-40B4-BE49-F238E27FC236}">
                <a16:creationId xmlns:a16="http://schemas.microsoft.com/office/drawing/2014/main" id="{BB81C693-E924-9147-F764-6D9476DBA248}"/>
              </a:ext>
            </a:extLst>
          </p:cNvPr>
          <p:cNvSpPr txBox="1"/>
          <p:nvPr/>
        </p:nvSpPr>
        <p:spPr>
          <a:xfrm>
            <a:off x="4363200" y="2705001"/>
            <a:ext cx="7592667" cy="861774"/>
          </a:xfrm>
          <a:prstGeom prst="rect">
            <a:avLst/>
          </a:prstGeom>
          <a:noFill/>
        </p:spPr>
        <p:txBody>
          <a:bodyPr wrap="square">
            <a:spAutoFit/>
          </a:bodyPr>
          <a:lstStyle/>
          <a:p>
            <a:pPr marL="0" indent="0">
              <a:buNone/>
            </a:pPr>
            <a:r>
              <a:rPr lang="ja-JP" altLang="en-US" sz="2500" dirty="0">
                <a:solidFill>
                  <a:schemeClr val="tx1">
                    <a:lumMod val="85000"/>
                    <a:lumOff val="15000"/>
                  </a:schemeClr>
                </a:solidFill>
                <a:latin typeface="+mn-ea"/>
                <a:cs typeface="Rounded M+ 2p medium" panose="020B0602020203020207" pitchFamily="50" charset="-128"/>
              </a:rPr>
              <a:t>薬剤師として成長を感じたり、自分の能力が患者や</a:t>
            </a:r>
            <a:endParaRPr lang="en-US" altLang="ja-JP" sz="2500" dirty="0">
              <a:solidFill>
                <a:schemeClr val="tx1">
                  <a:lumMod val="85000"/>
                  <a:lumOff val="15000"/>
                </a:schemeClr>
              </a:solidFill>
              <a:latin typeface="+mn-ea"/>
              <a:cs typeface="Rounded M+ 2p medium" panose="020B0602020203020207" pitchFamily="50" charset="-128"/>
            </a:endParaRPr>
          </a:p>
          <a:p>
            <a:pPr marL="0" indent="0">
              <a:buNone/>
            </a:pPr>
            <a:r>
              <a:rPr lang="ja-JP" altLang="en-US" sz="2500" dirty="0">
                <a:solidFill>
                  <a:schemeClr val="tx1">
                    <a:lumMod val="85000"/>
                    <a:lumOff val="15000"/>
                  </a:schemeClr>
                </a:solidFill>
                <a:latin typeface="+mn-ea"/>
                <a:cs typeface="Rounded M+ 2p medium" panose="020B0602020203020207" pitchFamily="50" charset="-128"/>
              </a:rPr>
              <a:t>チーム医療の中で役立っている実感が得られます！</a:t>
            </a:r>
            <a:endParaRPr lang="en-US" altLang="ja-JP" sz="2500" dirty="0">
              <a:solidFill>
                <a:schemeClr val="tx1">
                  <a:lumMod val="85000"/>
                  <a:lumOff val="15000"/>
                </a:schemeClr>
              </a:solidFill>
              <a:latin typeface="+mn-ea"/>
              <a:cs typeface="Rounded M+ 2p medium" panose="020B0602020203020207" pitchFamily="50" charset="-128"/>
            </a:endParaRPr>
          </a:p>
        </p:txBody>
      </p:sp>
    </p:spTree>
    <p:extLst>
      <p:ext uri="{BB962C8B-B14F-4D97-AF65-F5344CB8AC3E}">
        <p14:creationId xmlns:p14="http://schemas.microsoft.com/office/powerpoint/2010/main" val="9899190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4517</TotalTime>
  <Words>2772</Words>
  <Application>Microsoft Office PowerPoint</Application>
  <PresentationFormat>ワイド画面</PresentationFormat>
  <Paragraphs>380</Paragraphs>
  <Slides>29</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BIZ UDPゴシック</vt:lpstr>
      <vt:lpstr>HGP創英角ﾎﾟｯﾌﾟ体</vt:lpstr>
      <vt:lpstr>HG丸ｺﾞｼｯｸM-PRO</vt:lpstr>
      <vt:lpstr>ＭＳ Ｐゴシック</vt:lpstr>
      <vt:lpstr>Rounded M+ 2p medium</vt:lpstr>
      <vt:lpstr>UD デジタル 教科書体 NK-R</vt:lpstr>
      <vt:lpstr>源泉丸ゴシック B</vt:lpstr>
      <vt:lpstr>游ゴシック</vt:lpstr>
      <vt:lpstr>游ゴシック Light</vt:lpstr>
      <vt:lpstr>Arial</vt:lpstr>
      <vt:lpstr>Wingdings</vt:lpstr>
      <vt:lpstr>Office テーマ</vt:lpstr>
      <vt:lpstr>こころを支える 薬剤師</vt:lpstr>
      <vt:lpstr>精神科の病院でこころを支える薬剤師</vt:lpstr>
      <vt:lpstr>精神疾患は身近な疾患</vt:lpstr>
      <vt:lpstr>精神疾患は怖い？</vt:lpstr>
      <vt:lpstr>精神科は薬剤師の活躍の場が広い</vt:lpstr>
      <vt:lpstr>PowerPoint プレゼンテーション</vt:lpstr>
      <vt:lpstr>PowerPoint プレゼンテーション</vt:lpstr>
      <vt:lpstr>患者の個別性とオーダーメイド対応</vt:lpstr>
      <vt:lpstr>処方の理解と説明に大切な３つの組み合わせ</vt:lpstr>
      <vt:lpstr>病気の知識を指導に生かす</vt:lpstr>
      <vt:lpstr>薬の知識の具体例</vt:lpstr>
      <vt:lpstr>状況によって異なる薬の役割</vt:lpstr>
      <vt:lpstr>PowerPoint プレゼンテーション</vt:lpstr>
      <vt:lpstr>コミュニケーションを生かす</vt:lpstr>
      <vt:lpstr>コミュニケーションと服薬継続について</vt:lpstr>
      <vt:lpstr>コミュニケーションと貢献の好循環</vt:lpstr>
      <vt:lpstr>患者情報の生かし方（統合失調症患者の一例）</vt:lpstr>
      <vt:lpstr>PowerPoint プレゼンテーション</vt:lpstr>
      <vt:lpstr>心境の理解と共感</vt:lpstr>
      <vt:lpstr>境遇の理解に役立つ書籍</vt:lpstr>
      <vt:lpstr>PowerPoint プレゼンテーション</vt:lpstr>
      <vt:lpstr>支え、支えられ</vt:lpstr>
      <vt:lpstr>PowerPoint プレゼンテーション</vt:lpstr>
      <vt:lpstr>患者の生活を見据えたサポート</vt:lpstr>
      <vt:lpstr>PowerPoint プレゼンテーション</vt:lpstr>
      <vt:lpstr>精神科以外の領域も経験できますか？</vt:lpstr>
      <vt:lpstr>PowerPoint プレゼンテーション</vt:lpstr>
      <vt:lpstr>あなたも精神科領域で活躍してみませんか？</vt:lpstr>
      <vt:lpstr>精神科の病院を見学してみよう！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kouichi sato</dc:creator>
  <cp:lastModifiedBy>niida</cp:lastModifiedBy>
  <cp:revision>226</cp:revision>
  <cp:lastPrinted>2026-04-28T04:26:51Z</cp:lastPrinted>
  <dcterms:created xsi:type="dcterms:W3CDTF">2026-04-06T02:31:38Z</dcterms:created>
  <dcterms:modified xsi:type="dcterms:W3CDTF">2026-05-25T07:02:01Z</dcterms:modified>
</cp:coreProperties>
</file>